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1127" r:id="rId3"/>
    <p:sldId id="287" r:id="rId4"/>
    <p:sldId id="288" r:id="rId5"/>
    <p:sldId id="257" r:id="rId6"/>
    <p:sldId id="330" r:id="rId7"/>
    <p:sldId id="1128" r:id="rId8"/>
    <p:sldId id="1138" r:id="rId9"/>
    <p:sldId id="1132" r:id="rId10"/>
    <p:sldId id="1133" r:id="rId11"/>
    <p:sldId id="1134" r:id="rId12"/>
    <p:sldId id="1135" r:id="rId13"/>
    <p:sldId id="1139" r:id="rId14"/>
    <p:sldId id="1140" r:id="rId15"/>
    <p:sldId id="1141" r:id="rId16"/>
    <p:sldId id="1142" r:id="rId17"/>
    <p:sldId id="1143" r:id="rId18"/>
    <p:sldId id="1144" r:id="rId19"/>
    <p:sldId id="1151" r:id="rId20"/>
    <p:sldId id="1152" r:id="rId21"/>
    <p:sldId id="261" r:id="rId22"/>
    <p:sldId id="1153" r:id="rId23"/>
    <p:sldId id="1154" r:id="rId24"/>
    <p:sldId id="1155" r:id="rId25"/>
    <p:sldId id="1156" r:id="rId26"/>
    <p:sldId id="1157" r:id="rId27"/>
    <p:sldId id="1145" r:id="rId28"/>
    <p:sldId id="1146" r:id="rId29"/>
    <p:sldId id="1149" r:id="rId30"/>
    <p:sldId id="1150" r:id="rId31"/>
    <p:sldId id="1126"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76B5"/>
    <a:srgbClr val="8DA0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072867-4EF1-4F1A-9357-C17B25717A66}" type="datetimeFigureOut">
              <a:rPr lang="zh-CN" altLang="en-US" smtClean="0"/>
              <a:t>2021/12/15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D2308-A048-454B-B9C0-F92A285EC947}" type="slidenum">
              <a:rPr lang="zh-CN" altLang="en-US" smtClean="0"/>
              <a:t>‹#›</a:t>
            </a:fld>
            <a:endParaRPr lang="zh-CN" altLang="en-US"/>
          </a:p>
        </p:txBody>
      </p:sp>
    </p:spTree>
    <p:extLst>
      <p:ext uri="{BB962C8B-B14F-4D97-AF65-F5344CB8AC3E}">
        <p14:creationId xmlns:p14="http://schemas.microsoft.com/office/powerpoint/2010/main" val="1159779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96C89-447D-4317-AE2B-E2BCC13E619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791AC16-6FC0-4696-9FAF-0D351522A4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81B9630-2EAA-4D61-AFF7-E4CC6414C59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0E91E97F-F96D-4A16-A3B1-675B7635A64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46CD255-162C-46E5-A671-29400FB9806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53005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8F98F9-1BED-4A25-A500-C9C2561C04E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C7EB9B6-2B1E-46E8-BD7E-4C7125F58AE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E0E9728-77E0-4570-870C-F2C0849F578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B6B3589F-EDC4-4ACD-970F-F36AE268FE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B84ACB5-0F25-480F-AFA9-2B1DC91F5F4A}"/>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109065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177CB4A-0636-46BD-8849-87F8CD2A810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A63A277-E885-4558-80C9-6E25B195B7F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7EFBEB-DDB4-4296-851C-945A1A83D60A}"/>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21E49ECB-7C82-4202-8E46-5F6F3D0FF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56261C1-58CA-44D1-AFEE-AE1AD74AD41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00923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id="{084BB70F-A6FD-458B-A03E-270004AC36C8}"/>
              </a:ext>
            </a:extLst>
          </p:cNvPr>
          <p:cNvSpPr>
            <a:spLocks noGrp="1"/>
          </p:cNvSpPr>
          <p:nvPr>
            <p:ph type="pic" sz="quarter" idx="10"/>
          </p:nvPr>
        </p:nvSpPr>
        <p:spPr>
          <a:xfrm>
            <a:off x="0" y="0"/>
            <a:ext cx="12192000" cy="6858000"/>
          </a:xfrm>
        </p:spPr>
        <p:txBody>
          <a:bodyPr/>
          <a:lstStyle/>
          <a:p>
            <a:endParaRPr lang="zh-CN" altLang="en-US"/>
          </a:p>
        </p:txBody>
      </p:sp>
    </p:spTree>
    <p:extLst>
      <p:ext uri="{BB962C8B-B14F-4D97-AF65-F5344CB8AC3E}">
        <p14:creationId xmlns:p14="http://schemas.microsoft.com/office/powerpoint/2010/main" val="32701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13157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3816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9023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54505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68520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55995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3793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37E66-BA08-4D86-A65A-EF943B66920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667A96B-B8BC-4D51-A834-437B7DB25E0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1CECF9-D464-49FC-85DA-B057679C12CE}"/>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2923CCD2-4542-47E3-93CF-1620688F0B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7222848-1661-4636-949C-5D2D3B4973B6}"/>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02849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33811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18419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92371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46135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3534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2438400" cy="6858000"/>
          </a:xfrm>
          <a:prstGeom prst="rect">
            <a:avLst/>
          </a:prstGeom>
          <a:solidFill>
            <a:schemeClr val="bg1">
              <a:lumMod val="95000"/>
            </a:schemeClr>
          </a:solidFill>
        </p:spPr>
        <p:txBody>
          <a:bodyPr/>
          <a:lstStyle/>
          <a:p>
            <a:endParaRPr lang="en-US"/>
          </a:p>
        </p:txBody>
      </p:sp>
      <p:sp>
        <p:nvSpPr>
          <p:cNvPr id="3" name="Rectangle 2"/>
          <p:cNvSpPr/>
          <p:nvPr userDrawn="1"/>
        </p:nvSpPr>
        <p:spPr>
          <a:xfrm>
            <a:off x="7924800" y="0"/>
            <a:ext cx="1828800"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414658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0575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内页">
    <p:bg>
      <p:bgPr>
        <a:solidFill>
          <a:srgbClr val="FAFAFA">
            <a:alpha val="92000"/>
          </a:srgbClr>
        </a:solidFill>
        <a:effectLst/>
      </p:bgPr>
    </p:bg>
    <p:spTree>
      <p:nvGrpSpPr>
        <p:cNvPr id="1" name=""/>
        <p:cNvGrpSpPr/>
        <p:nvPr/>
      </p:nvGrpSpPr>
      <p:grpSpPr>
        <a:xfrm>
          <a:off x="0" y="0"/>
          <a:ext cx="0" cy="0"/>
          <a:chOff x="0" y="0"/>
          <a:chExt cx="0" cy="0"/>
        </a:xfrm>
      </p:grpSpPr>
      <p:sp>
        <p:nvSpPr>
          <p:cNvPr id="2" name="矩形 1"/>
          <p:cNvSpPr/>
          <p:nvPr userDrawn="1"/>
        </p:nvSpPr>
        <p:spPr>
          <a:xfrm>
            <a:off x="0" y="160021"/>
            <a:ext cx="12192000" cy="6253135"/>
          </a:xfrm>
          <a:prstGeom prst="rect">
            <a:avLst/>
          </a:prstGeom>
          <a:solidFill>
            <a:schemeClr val="bg1"/>
          </a:solidFill>
          <a:ln>
            <a:noFill/>
          </a:ln>
          <a:effectLst>
            <a:outerShdw blurRad="393700" dist="177800" dir="5400000" algn="t"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
        <p:nvSpPr>
          <p:cNvPr id="8" name="灯片编号占位符 4"/>
          <p:cNvSpPr txBox="1">
            <a:spLocks/>
          </p:cNvSpPr>
          <p:nvPr userDrawn="1"/>
        </p:nvSpPr>
        <p:spPr>
          <a:xfrm>
            <a:off x="11635152" y="6478470"/>
            <a:ext cx="258083" cy="246221"/>
          </a:xfrm>
          <a:prstGeom prst="rect">
            <a:avLst/>
          </a:prstGeom>
          <a:noFill/>
        </p:spPr>
        <p:txBody>
          <a:bodyPr wrap="none" lIns="0" tIns="0" rIns="0" bIns="0" rtlCol="0" anchor="ctr">
            <a:spAutoFit/>
          </a:bodyPr>
          <a:lstStyle>
            <a:defPPr>
              <a:defRPr lang="zh-CN"/>
            </a:defPPr>
            <a:lvl1pPr marL="0" algn="r" defTabSz="914400" rtl="0" eaLnBrk="1" latinLnBrk="0" hangingPunct="1">
              <a:defRPr lang="en-US" altLang="zh-CN" sz="14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B44C642-52FE-4436-9921-21EF1F32C57C}" type="slidenum">
              <a:rPr lang="zh-CN" altLang="en-US" sz="1600" smtClean="0">
                <a:solidFill>
                  <a:schemeClr val="accent3"/>
                </a:solidFill>
                <a:latin typeface="+mn-lt"/>
              </a:rPr>
              <a:pPr/>
              <a:t>‹#›</a:t>
            </a:fld>
            <a:endParaRPr lang="zh-CN" altLang="en-US" sz="1600">
              <a:solidFill>
                <a:schemeClr val="accent3"/>
              </a:solidFill>
              <a:latin typeface="+mn-lt"/>
            </a:endParaRPr>
          </a:p>
        </p:txBody>
      </p:sp>
      <p:sp>
        <p:nvSpPr>
          <p:cNvPr id="10" name="Line 28"/>
          <p:cNvSpPr>
            <a:spLocks noChangeShapeType="1"/>
          </p:cNvSpPr>
          <p:nvPr userDrawn="1"/>
        </p:nvSpPr>
        <p:spPr bwMode="auto">
          <a:xfrm flipH="1">
            <a:off x="11459303" y="6503525"/>
            <a:ext cx="115024" cy="196107"/>
          </a:xfrm>
          <a:prstGeom prst="line">
            <a:avLst/>
          </a:prstGeom>
          <a:noFill/>
          <a:ln w="635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2" name="文本框 11"/>
          <p:cNvSpPr txBox="1"/>
          <p:nvPr userDrawn="1"/>
        </p:nvSpPr>
        <p:spPr>
          <a:xfrm>
            <a:off x="341716" y="6516942"/>
            <a:ext cx="4634282" cy="169277"/>
          </a:xfrm>
          <a:prstGeom prst="rect">
            <a:avLst/>
          </a:prstGeom>
          <a:noFill/>
        </p:spPr>
        <p:txBody>
          <a:bodyPr vert="horz" wrap="none" lIns="0" tIns="0" rIns="0" bIns="0" rtlCol="0">
            <a:spAutoFit/>
          </a:bodyPr>
          <a:lstStyle/>
          <a:p>
            <a:r>
              <a:rPr lang="en-US" altLang="zh-CN" sz="1100" spc="300">
                <a:solidFill>
                  <a:schemeClr val="bg1">
                    <a:lumMod val="65000"/>
                  </a:schemeClr>
                </a:solidFill>
              </a:rPr>
              <a:t>SHANGHAI  OOOPIC  TECHNOLOGIES  CO.,LTD.</a:t>
            </a:r>
            <a:endParaRPr lang="zh-CN" altLang="en-US" sz="1100" spc="300">
              <a:solidFill>
                <a:schemeClr val="bg1">
                  <a:lumMod val="65000"/>
                </a:schemeClr>
              </a:solidFill>
            </a:endParaRPr>
          </a:p>
        </p:txBody>
      </p:sp>
      <p:sp>
        <p:nvSpPr>
          <p:cNvPr id="13" name="矩形 12"/>
          <p:cNvSpPr/>
          <p:nvPr userDrawn="1"/>
        </p:nvSpPr>
        <p:spPr>
          <a:xfrm>
            <a:off x="0" y="395947"/>
            <a:ext cx="103517" cy="51566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800"/>
          </a:p>
        </p:txBody>
      </p:sp>
    </p:spTree>
    <p:extLst>
      <p:ext uri="{BB962C8B-B14F-4D97-AF65-F5344CB8AC3E}">
        <p14:creationId xmlns:p14="http://schemas.microsoft.com/office/powerpoint/2010/main" val="24282419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7023101" y="1612901"/>
            <a:ext cx="5168900" cy="1816100"/>
          </a:xfrm>
          <a:prstGeom prst="rect">
            <a:avLst/>
          </a:prstGeom>
          <a:solidFill>
            <a:schemeClr val="bg1">
              <a:lumMod val="95000"/>
            </a:schemeClr>
          </a:solidFill>
        </p:spPr>
        <p:txBody>
          <a:bodyPr/>
          <a:lstStyle/>
          <a:p>
            <a:endParaRPr lang="en-US"/>
          </a:p>
        </p:txBody>
      </p:sp>
    </p:spTree>
    <p:extLst>
      <p:ext uri="{BB962C8B-B14F-4D97-AF65-F5344CB8AC3E}">
        <p14:creationId xmlns:p14="http://schemas.microsoft.com/office/powerpoint/2010/main" val="1277114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57D338-419E-4CE9-826B-E244B94A2D6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512CBDE-08D9-48EB-9560-74226060A8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3ABE56E-D3C3-4031-ACF3-5170B38686C0}"/>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7BADC859-283D-45CD-8DDE-387009A5B5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DBDA1C-C132-4F4C-9B45-7B738441EDE8}"/>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215677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374331-CEAF-4C00-8AD9-DA98FCCD589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02346E9-9A5F-479B-8384-4D90C24C574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929E4A4-77BF-4DD1-83A3-1AF20CCAD66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680AEA94-9533-4FC6-97B7-AA2E8B349046}"/>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CA2FABCB-56B8-4766-BF65-C8BBE801AE1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5994BEC-1B7D-46A2-8B7E-6A5681F2AC19}"/>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24401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5093D5-578A-46E9-B769-755877E5B95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317463E-D9D1-45B2-AE5E-B7BEA6A4C5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7EB4D06-47C4-4EB7-9F2E-21F372EC69C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BF5CFD12-595E-458B-AEBC-1EB99653C0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6798727-6514-48E8-9BA1-879D048A2C7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8A5E0BBE-F0B7-4C6F-960B-6504A0446CE1}"/>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8" name="页脚占位符 7">
            <a:extLst>
              <a:ext uri="{FF2B5EF4-FFF2-40B4-BE49-F238E27FC236}">
                <a16:creationId xmlns:a16="http://schemas.microsoft.com/office/drawing/2014/main" id="{B534B6A2-BA48-43C0-811E-3DD9A5D0292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8BA229E-66C7-4C47-9A78-22C89BE3F7EE}"/>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346389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31E96E-FB84-417B-965F-24ED35BD4B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80F5A78-256A-44A2-8CD1-DC023323F3B3}"/>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4" name="页脚占位符 3">
            <a:extLst>
              <a:ext uri="{FF2B5EF4-FFF2-40B4-BE49-F238E27FC236}">
                <a16:creationId xmlns:a16="http://schemas.microsoft.com/office/drawing/2014/main" id="{2FDAE2A8-8E6D-4EFE-A7D0-F6E91B45A54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F45D8E3-45DF-413A-AA1B-EFD6B0E0575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2035872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A81726B-16C8-4C48-93BB-5C9743C0DDDA}"/>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3" name="页脚占位符 2">
            <a:extLst>
              <a:ext uri="{FF2B5EF4-FFF2-40B4-BE49-F238E27FC236}">
                <a16:creationId xmlns:a16="http://schemas.microsoft.com/office/drawing/2014/main" id="{F8EF3702-8B93-49F1-9814-F91453FF8C9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75D0BB1-5328-4ACE-887D-2B4BE7AB0B05}"/>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89731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675F99-FC69-4673-8268-9FA01765D64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5EF2324-F262-4840-BC83-10DC1252CD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FC8FB806-5167-4A32-80C9-5400F7437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8E3CABE-FC3E-4B11-B1F1-D19110DBC66D}"/>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754FCB5E-862C-4AB1-89F3-FB78C76C82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9FE6C92-CFB7-464F-ACCD-F8A47DAB0EFF}"/>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410137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DC5F59-DBB8-4BE2-A1E5-63847993C6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2229AE1-FF5C-4407-8A4B-AF51FC2334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81D626D-5257-41BE-A5E0-5B69980343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638CF00-71D8-4CDB-9199-32A318689DFC}"/>
              </a:ext>
            </a:extLst>
          </p:cNvPr>
          <p:cNvSpPr>
            <a:spLocks noGrp="1"/>
          </p:cNvSpPr>
          <p:nvPr>
            <p:ph type="dt" sz="half" idx="10"/>
          </p:nvPr>
        </p:nvSpPr>
        <p:spPr/>
        <p:txBody>
          <a:bodyPr/>
          <a:lstStyle/>
          <a:p>
            <a:fld id="{56117FD2-8143-4F95-A989-FFB9EA2951E8}" type="datetimeFigureOut">
              <a:rPr lang="zh-CN" altLang="en-US" smtClean="0"/>
              <a:t>2021/12/15</a:t>
            </a:fld>
            <a:endParaRPr lang="zh-CN" altLang="en-US"/>
          </a:p>
        </p:txBody>
      </p:sp>
      <p:sp>
        <p:nvSpPr>
          <p:cNvPr id="6" name="页脚占位符 5">
            <a:extLst>
              <a:ext uri="{FF2B5EF4-FFF2-40B4-BE49-F238E27FC236}">
                <a16:creationId xmlns:a16="http://schemas.microsoft.com/office/drawing/2014/main" id="{46BB9805-198A-4826-A285-0BEA2888FA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B954BAC-D6AB-4EA1-98B4-20B22D9CDCA2}"/>
              </a:ext>
            </a:extLst>
          </p:cNvPr>
          <p:cNvSpPr>
            <a:spLocks noGrp="1"/>
          </p:cNvSpPr>
          <p:nvPr>
            <p:ph type="sldNum" sz="quarter" idx="12"/>
          </p:nvPr>
        </p:nvSpPr>
        <p:spPr/>
        <p:txBody>
          <a:body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34746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8B74FE2-473C-42CF-B408-1E930F30D1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9466DB40-7D29-442D-8F35-D7B0F9E8F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7704A8E-0434-4B38-A942-B0A48DDB3E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17FD2-8143-4F95-A989-FFB9EA2951E8}" type="datetimeFigureOut">
              <a:rPr lang="zh-CN" altLang="en-US" smtClean="0"/>
              <a:t>2021/12/15</a:t>
            </a:fld>
            <a:endParaRPr lang="zh-CN" altLang="en-US"/>
          </a:p>
        </p:txBody>
      </p:sp>
      <p:sp>
        <p:nvSpPr>
          <p:cNvPr id="5" name="页脚占位符 4">
            <a:extLst>
              <a:ext uri="{FF2B5EF4-FFF2-40B4-BE49-F238E27FC236}">
                <a16:creationId xmlns:a16="http://schemas.microsoft.com/office/drawing/2014/main" id="{EC482003-1A48-4642-9396-9BBD2FC7D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02D8287-0216-4CD9-8F19-06B75AFC0D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7D3B6-16C6-435A-AE05-FEB36BD8AC65}" type="slidenum">
              <a:rPr lang="zh-CN" altLang="en-US" smtClean="0"/>
              <a:t>‹#›</a:t>
            </a:fld>
            <a:endParaRPr lang="zh-CN" altLang="en-US"/>
          </a:p>
        </p:txBody>
      </p:sp>
    </p:spTree>
    <p:extLst>
      <p:ext uri="{BB962C8B-B14F-4D97-AF65-F5344CB8AC3E}">
        <p14:creationId xmlns:p14="http://schemas.microsoft.com/office/powerpoint/2010/main" val="1632123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12/15/2021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878091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8" r:id="rId14"/>
    <p:sldLayoutId id="2147483681" r:id="rId15"/>
    <p:sldLayoutId id="2147483683" r:id="rId16"/>
    <p:sldLayoutId id="2147483684" r:id="rId1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8.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5877B6"/>
            </a:gs>
            <a:gs pos="0">
              <a:srgbClr val="465E96"/>
            </a:gs>
          </a:gsLst>
          <a:lin ang="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609585"/>
            <a:endParaRPr lang="zh-CN" altLang="en-US" sz="2400">
              <a:solidFill>
                <a:prstClr val="black"/>
              </a:solidFill>
              <a:latin typeface="Open San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4" name="TextBox 21">
            <a:extLst>
              <a:ext uri="{FF2B5EF4-FFF2-40B4-BE49-F238E27FC236}">
                <a16:creationId xmlns:a16="http://schemas.microsoft.com/office/drawing/2014/main" id="{2AACAD38-307E-4B9C-B067-BDDD4FE3A4E6}"/>
              </a:ext>
            </a:extLst>
          </p:cNvPr>
          <p:cNvSpPr txBox="1"/>
          <p:nvPr/>
        </p:nvSpPr>
        <p:spPr>
          <a:xfrm>
            <a:off x="1450265" y="2012235"/>
            <a:ext cx="3336198" cy="1200329"/>
          </a:xfrm>
          <a:prstGeom prst="rect">
            <a:avLst/>
          </a:prstGeom>
          <a:noFill/>
        </p:spPr>
        <p:txBody>
          <a:bodyPr wrap="square" rtlCol="0">
            <a:spAutoFit/>
          </a:bodyPr>
          <a:lstStyle/>
          <a:p>
            <a:pPr defTabSz="609585"/>
            <a:r>
              <a:rPr lang="zh-CN" altLang="en-US"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项 目 </a:t>
            </a:r>
            <a:r>
              <a:rPr lang="en-US" altLang="zh-CN"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2</a:t>
            </a:r>
            <a:endParaRPr lang="id-ID" sz="72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15" name="TextBox 21">
            <a:extLst>
              <a:ext uri="{FF2B5EF4-FFF2-40B4-BE49-F238E27FC236}">
                <a16:creationId xmlns:a16="http://schemas.microsoft.com/office/drawing/2014/main" id="{FCA8A889-F7F0-4C2F-9809-D0BE99891A69}"/>
              </a:ext>
            </a:extLst>
          </p:cNvPr>
          <p:cNvSpPr txBox="1"/>
          <p:nvPr/>
        </p:nvSpPr>
        <p:spPr>
          <a:xfrm>
            <a:off x="496328" y="3361991"/>
            <a:ext cx="5244072" cy="1569660"/>
          </a:xfrm>
          <a:prstGeom prst="rect">
            <a:avLst/>
          </a:prstGeom>
          <a:noFill/>
        </p:spPr>
        <p:txBody>
          <a:bodyPr wrap="square" rtlCol="0">
            <a:spAutoFit/>
          </a:bodyPr>
          <a:lstStyle/>
          <a:p>
            <a:pPr defTabSz="609585"/>
            <a:r>
              <a:rPr lang="zh-CN" altLang="en-US"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计算扇形的面积与周长</a:t>
            </a:r>
            <a:endParaRPr lang="id-ID" sz="48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90772870"/>
      </p:ext>
    </p:extLst>
  </p:cSld>
  <p:clrMapOvr>
    <a:masterClrMapping/>
  </p:clrMapOvr>
  <mc:AlternateContent xmlns:mc="http://schemas.openxmlformats.org/markup-compatibility/2006" xmlns:p14="http://schemas.microsoft.com/office/powerpoint/2010/main">
    <mc:Choice Requires="p14">
      <p:transition p14:dur="30" advClick="0" advTm="3000"/>
    </mc:Choice>
    <mc:Fallback xmlns="">
      <p:transition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69410" y="1098554"/>
            <a:ext cx="10253179" cy="1774525"/>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4</a:t>
            </a:r>
            <a:r>
              <a:rPr lang="zh-CN" altLang="en-US" sz="2000" dirty="0">
                <a:latin typeface="楷体" panose="02010609060101010101" pitchFamily="49" charset="-122"/>
                <a:ea typeface="楷体" panose="02010609060101010101" pitchFamily="49" charset="-122"/>
              </a:rPr>
              <a:t>）右击“</a:t>
            </a:r>
            <a:r>
              <a:rPr lang="en-US" altLang="zh-CN" sz="2000" dirty="0">
                <a:latin typeface="楷体" panose="02010609060101010101" pitchFamily="49" charset="-122"/>
                <a:ea typeface="楷体" panose="02010609060101010101" pitchFamily="49" charset="-122"/>
              </a:rPr>
              <a:t>com.task02”</a:t>
            </a:r>
            <a:r>
              <a:rPr lang="zh-CN" altLang="en-US" sz="2000" dirty="0">
                <a:latin typeface="楷体" panose="02010609060101010101" pitchFamily="49" charset="-122"/>
                <a:ea typeface="楷体" panose="02010609060101010101" pitchFamily="49" charset="-122"/>
              </a:rPr>
              <a:t>，在弹出的快捷菜单中选择 </a:t>
            </a:r>
            <a:r>
              <a:rPr lang="en-US" altLang="zh-CN" sz="2000" dirty="0">
                <a:latin typeface="楷体" panose="02010609060101010101" pitchFamily="49" charset="-122"/>
                <a:ea typeface="楷体" panose="02010609060101010101" pitchFamily="49" charset="-122"/>
              </a:rPr>
              <a:t>New-&gt;Class</a:t>
            </a:r>
            <a:r>
              <a:rPr lang="zh-CN" altLang="en-US" sz="2000" dirty="0">
                <a:latin typeface="楷体" panose="02010609060101010101" pitchFamily="49" charset="-122"/>
                <a:ea typeface="楷体" panose="02010609060101010101" pitchFamily="49" charset="-122"/>
              </a:rPr>
              <a:t>，打开如图</a:t>
            </a:r>
            <a:r>
              <a:rPr lang="en-US" altLang="zh-CN" sz="2000" dirty="0">
                <a:latin typeface="楷体" panose="02010609060101010101" pitchFamily="49" charset="-122"/>
                <a:ea typeface="楷体" panose="02010609060101010101" pitchFamily="49" charset="-122"/>
              </a:rPr>
              <a:t>2-1-4</a:t>
            </a:r>
            <a:r>
              <a:rPr lang="zh-CN" altLang="en-US" sz="2000" dirty="0">
                <a:latin typeface="楷体" panose="02010609060101010101" pitchFamily="49" charset="-122"/>
                <a:ea typeface="楷体" panose="02010609060101010101" pitchFamily="49" charset="-122"/>
              </a:rPr>
              <a:t>所示的窗口，在</a:t>
            </a:r>
            <a:r>
              <a:rPr lang="en-US" altLang="zh-CN" sz="2000" dirty="0">
                <a:latin typeface="楷体" panose="02010609060101010101" pitchFamily="49" charset="-122"/>
                <a:ea typeface="楷体" panose="02010609060101010101" pitchFamily="49" charset="-122"/>
              </a:rPr>
              <a:t>Name</a:t>
            </a:r>
            <a:r>
              <a:rPr lang="zh-CN" altLang="en-US" sz="2000" dirty="0">
                <a:latin typeface="楷体" panose="02010609060101010101" pitchFamily="49" charset="-122"/>
                <a:ea typeface="楷体" panose="02010609060101010101" pitchFamily="49" charset="-122"/>
              </a:rPr>
              <a:t>文本框输入“</a:t>
            </a:r>
            <a:r>
              <a:rPr lang="en-US" altLang="zh-CN" sz="2000" dirty="0">
                <a:latin typeface="楷体" panose="02010609060101010101" pitchFamily="49" charset="-122"/>
                <a:ea typeface="楷体" panose="02010609060101010101" pitchFamily="49" charset="-122"/>
              </a:rPr>
              <a:t>Welcome”</a:t>
            </a:r>
            <a:r>
              <a:rPr lang="zh-CN" altLang="en-US" sz="2000" dirty="0">
                <a:latin typeface="楷体" panose="02010609060101010101" pitchFamily="49" charset="-122"/>
                <a:ea typeface="楷体" panose="02010609060101010101" pitchFamily="49" charset="-122"/>
              </a:rPr>
              <a:t>，并勾选 “</a:t>
            </a:r>
            <a:r>
              <a:rPr lang="en-US" altLang="zh-CN" sz="2000" dirty="0">
                <a:latin typeface="楷体" panose="02010609060101010101" pitchFamily="49" charset="-122"/>
                <a:ea typeface="楷体" panose="02010609060101010101" pitchFamily="49" charset="-122"/>
              </a:rPr>
              <a:t>public static void main</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String[] </a:t>
            </a:r>
            <a:r>
              <a:rPr lang="en-US" altLang="zh-CN" sz="2000" dirty="0" err="1">
                <a:latin typeface="楷体" panose="02010609060101010101" pitchFamily="49" charset="-122"/>
                <a:ea typeface="楷体" panose="02010609060101010101" pitchFamily="49" charset="-122"/>
              </a:rPr>
              <a:t>args</a:t>
            </a:r>
            <a:r>
              <a:rPr lang="zh-CN" altLang="en-US" sz="2000" dirty="0">
                <a:latin typeface="楷体" panose="02010609060101010101" pitchFamily="49" charset="-122"/>
                <a:ea typeface="楷体" panose="02010609060101010101" pitchFamily="49" charset="-122"/>
              </a:rPr>
              <a:t>）”，单击“</a:t>
            </a:r>
            <a:r>
              <a:rPr lang="en-US" altLang="zh-CN" sz="2000" dirty="0">
                <a:latin typeface="楷体" panose="02010609060101010101" pitchFamily="49" charset="-122"/>
                <a:ea typeface="楷体" panose="02010609060101010101" pitchFamily="49" charset="-122"/>
              </a:rPr>
              <a:t>Finish”</a:t>
            </a:r>
            <a:r>
              <a:rPr lang="zh-CN" altLang="en-US" sz="2000" dirty="0">
                <a:latin typeface="楷体" panose="02010609060101010101" pitchFamily="49" charset="-122"/>
                <a:ea typeface="楷体" panose="02010609060101010101" pitchFamily="49" charset="-122"/>
              </a:rPr>
              <a:t>按钮，出现如图</a:t>
            </a:r>
            <a:r>
              <a:rPr lang="en-US" altLang="zh-CN" sz="2000" dirty="0">
                <a:latin typeface="楷体" panose="02010609060101010101" pitchFamily="49" charset="-122"/>
                <a:ea typeface="楷体" panose="02010609060101010101" pitchFamily="49" charset="-122"/>
              </a:rPr>
              <a:t>2-1-5</a:t>
            </a:r>
            <a:r>
              <a:rPr lang="zh-CN" altLang="en-US" sz="2000" dirty="0">
                <a:latin typeface="楷体" panose="02010609060101010101" pitchFamily="49" charset="-122"/>
                <a:ea typeface="楷体" panose="02010609060101010101" pitchFamily="49" charset="-122"/>
              </a:rPr>
              <a:t>所示窗口。</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5</a:t>
            </a:r>
            <a:r>
              <a:rPr lang="zh-CN" altLang="en-US" sz="2000" dirty="0">
                <a:latin typeface="楷体" panose="02010609060101010101" pitchFamily="49" charset="-122"/>
                <a:ea typeface="楷体" panose="02010609060101010101" pitchFamily="49" charset="-122"/>
              </a:rPr>
              <a:t>）在如图</a:t>
            </a:r>
            <a:r>
              <a:rPr lang="en-US" altLang="zh-CN" sz="2000" dirty="0">
                <a:latin typeface="楷体" panose="02010609060101010101" pitchFamily="49" charset="-122"/>
                <a:ea typeface="楷体" panose="02010609060101010101" pitchFamily="49" charset="-122"/>
              </a:rPr>
              <a:t>2-1-5</a:t>
            </a:r>
            <a:r>
              <a:rPr lang="zh-CN" altLang="en-US" sz="2000" dirty="0">
                <a:latin typeface="楷体" panose="02010609060101010101" pitchFamily="49" charset="-122"/>
                <a:ea typeface="楷体" panose="02010609060101010101" pitchFamily="49" charset="-122"/>
              </a:rPr>
              <a:t>所示窗口中即可进行代码编写工作。</a:t>
            </a:r>
          </a:p>
        </p:txBody>
      </p:sp>
      <p:sp>
        <p:nvSpPr>
          <p:cNvPr id="14" name="文本框 13">
            <a:extLst>
              <a:ext uri="{FF2B5EF4-FFF2-40B4-BE49-F238E27FC236}">
                <a16:creationId xmlns:a16="http://schemas.microsoft.com/office/drawing/2014/main" id="{58A25307-8FC6-4B61-A9E1-DC6BC430187E}"/>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sp>
        <p:nvSpPr>
          <p:cNvPr id="16" name="圆角矩形 5">
            <a:extLst>
              <a:ext uri="{FF2B5EF4-FFF2-40B4-BE49-F238E27FC236}">
                <a16:creationId xmlns:a16="http://schemas.microsoft.com/office/drawing/2014/main" id="{AF363CC6-8DD0-45A1-A912-7961C55CDBB3}"/>
              </a:ext>
            </a:extLst>
          </p:cNvPr>
          <p:cNvSpPr/>
          <p:nvPr/>
        </p:nvSpPr>
        <p:spPr>
          <a:xfrm>
            <a:off x="734887" y="1002424"/>
            <a:ext cx="10722223" cy="2027469"/>
          </a:xfrm>
          <a:prstGeom prst="roundRect">
            <a:avLst/>
          </a:prstGeom>
          <a:noFill/>
          <a:ln w="2222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 name="图片 2">
            <a:extLst>
              <a:ext uri="{FF2B5EF4-FFF2-40B4-BE49-F238E27FC236}">
                <a16:creationId xmlns:a16="http://schemas.microsoft.com/office/drawing/2014/main" id="{941661F7-4EAF-4BEF-B78D-C5CC7C19242A}"/>
              </a:ext>
            </a:extLst>
          </p:cNvPr>
          <p:cNvPicPr>
            <a:picLocks noChangeAspect="1"/>
          </p:cNvPicPr>
          <p:nvPr/>
        </p:nvPicPr>
        <p:blipFill>
          <a:blip r:embed="rId2"/>
          <a:stretch>
            <a:fillRect/>
          </a:stretch>
        </p:blipFill>
        <p:spPr>
          <a:xfrm>
            <a:off x="969410" y="3242601"/>
            <a:ext cx="5585944" cy="3238781"/>
          </a:xfrm>
          <a:prstGeom prst="rect">
            <a:avLst/>
          </a:prstGeom>
        </p:spPr>
      </p:pic>
      <p:pic>
        <p:nvPicPr>
          <p:cNvPr id="6" name="图片 5">
            <a:extLst>
              <a:ext uri="{FF2B5EF4-FFF2-40B4-BE49-F238E27FC236}">
                <a16:creationId xmlns:a16="http://schemas.microsoft.com/office/drawing/2014/main" id="{9B6DBF4E-7334-4B49-8BA8-02DD8EB501BD}"/>
              </a:ext>
            </a:extLst>
          </p:cNvPr>
          <p:cNvPicPr>
            <a:picLocks noChangeAspect="1"/>
          </p:cNvPicPr>
          <p:nvPr/>
        </p:nvPicPr>
        <p:blipFill>
          <a:blip r:embed="rId3"/>
          <a:stretch>
            <a:fillRect/>
          </a:stretch>
        </p:blipFill>
        <p:spPr>
          <a:xfrm>
            <a:off x="6389637" y="3426924"/>
            <a:ext cx="5433531" cy="3299746"/>
          </a:xfrm>
          <a:prstGeom prst="rect">
            <a:avLst/>
          </a:prstGeom>
        </p:spPr>
      </p:pic>
    </p:spTree>
    <p:extLst>
      <p:ext uri="{BB962C8B-B14F-4D97-AF65-F5344CB8AC3E}">
        <p14:creationId xmlns:p14="http://schemas.microsoft.com/office/powerpoint/2010/main" val="40436624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82988" y="1039944"/>
            <a:ext cx="9807956" cy="5006179"/>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2.  </a:t>
            </a:r>
            <a:r>
              <a:rPr lang="zh-CN" altLang="en-US" sz="2000" dirty="0">
                <a:solidFill>
                  <a:srgbClr val="8DA0C6"/>
                </a:solidFill>
                <a:latin typeface="微软雅黑" panose="020B0503020204020204" pitchFamily="34" charset="-122"/>
                <a:ea typeface="微软雅黑" panose="020B0503020204020204" pitchFamily="34" charset="-122"/>
              </a:rPr>
              <a:t>使用</a:t>
            </a:r>
            <a:r>
              <a:rPr lang="en-US" altLang="zh-CN" sz="2000" dirty="0">
                <a:solidFill>
                  <a:srgbClr val="8DA0C6"/>
                </a:solidFill>
                <a:latin typeface="微软雅黑" panose="020B0503020204020204" pitchFamily="34" charset="-122"/>
                <a:ea typeface="微软雅黑" panose="020B0503020204020204" pitchFamily="34" charset="-122"/>
              </a:rPr>
              <a:t>Eclipse</a:t>
            </a:r>
            <a:r>
              <a:rPr lang="zh-CN" altLang="en-US" sz="2000" dirty="0">
                <a:solidFill>
                  <a:srgbClr val="8DA0C6"/>
                </a:solidFill>
                <a:latin typeface="微软雅黑" panose="020B0503020204020204" pitchFamily="34" charset="-122"/>
                <a:ea typeface="微软雅黑" panose="020B0503020204020204" pitchFamily="34" charset="-122"/>
              </a:rPr>
              <a:t>创建一个名为“</a:t>
            </a:r>
            <a:r>
              <a:rPr lang="en-US" altLang="zh-CN" sz="2000" dirty="0">
                <a:solidFill>
                  <a:srgbClr val="8DA0C6"/>
                </a:solidFill>
                <a:latin typeface="微软雅黑" panose="020B0503020204020204" pitchFamily="34" charset="-122"/>
                <a:ea typeface="微软雅黑" panose="020B0503020204020204" pitchFamily="34" charset="-122"/>
              </a:rPr>
              <a:t>Welcome”</a:t>
            </a:r>
            <a:r>
              <a:rPr lang="zh-CN" altLang="en-US" sz="2000" dirty="0">
                <a:solidFill>
                  <a:srgbClr val="8DA0C6"/>
                </a:solidFill>
                <a:latin typeface="微软雅黑" panose="020B0503020204020204" pitchFamily="34" charset="-122"/>
                <a:ea typeface="微软雅黑" panose="020B0503020204020204" pitchFamily="34" charset="-122"/>
              </a:rPr>
              <a:t>的类</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）实施思路</a:t>
            </a:r>
          </a:p>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）按照上文步骤创建一个名为“</a:t>
            </a:r>
            <a:r>
              <a:rPr lang="en-US" altLang="zh-CN" sz="2000" dirty="0">
                <a:latin typeface="楷体" panose="02010609060101010101" pitchFamily="49" charset="-122"/>
                <a:ea typeface="楷体" panose="02010609060101010101" pitchFamily="49" charset="-122"/>
              </a:rPr>
              <a:t>Welcome”</a:t>
            </a:r>
            <a:r>
              <a:rPr lang="zh-CN" altLang="en-US" sz="2000" dirty="0">
                <a:latin typeface="楷体" panose="02010609060101010101" pitchFamily="49" charset="-122"/>
                <a:ea typeface="楷体" panose="02010609060101010101" pitchFamily="49" charset="-122"/>
              </a:rPr>
              <a:t>的类；</a:t>
            </a:r>
          </a:p>
          <a:p>
            <a:pPr algn="just" defTabSz="609585">
              <a:lnSpc>
                <a:spcPct val="150000"/>
              </a:lnSpc>
            </a:pPr>
            <a:r>
              <a:rPr lang="en-US" altLang="zh-CN" sz="2000" dirty="0">
                <a:latin typeface="楷体" panose="02010609060101010101" pitchFamily="49" charset="-122"/>
                <a:ea typeface="楷体" panose="02010609060101010101" pitchFamily="49" charset="-122"/>
              </a:rPr>
              <a:t>    2</a:t>
            </a:r>
            <a:r>
              <a:rPr lang="zh-CN" altLang="en-US" sz="2000" dirty="0">
                <a:latin typeface="楷体" panose="02010609060101010101" pitchFamily="49" charset="-122"/>
                <a:ea typeface="楷体" panose="02010609060101010101" pitchFamily="49" charset="-122"/>
              </a:rPr>
              <a:t>）在</a:t>
            </a:r>
            <a:r>
              <a:rPr lang="en-US" altLang="zh-CN" sz="2000" dirty="0">
                <a:latin typeface="楷体" panose="02010609060101010101" pitchFamily="49" charset="-122"/>
                <a:ea typeface="楷体" panose="02010609060101010101" pitchFamily="49" charset="-122"/>
              </a:rPr>
              <a:t>main</a:t>
            </a:r>
            <a:r>
              <a:rPr lang="zh-CN" altLang="en-US" sz="2000" dirty="0">
                <a:latin typeface="楷体" panose="02010609060101010101" pitchFamily="49" charset="-122"/>
                <a:ea typeface="楷体" panose="02010609060101010101" pitchFamily="49" charset="-122"/>
              </a:rPr>
              <a:t>方法中书写向控制台打印信息的代码。</a:t>
            </a: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）程序代码</a:t>
            </a: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zh-CN" altLang="en-US" sz="2000" dirty="0">
              <a:latin typeface="楷体" panose="02010609060101010101" pitchFamily="49" charset="-122"/>
              <a:ea typeface="楷体" panose="02010609060101010101" pitchFamily="49" charset="-122"/>
            </a:endParaRPr>
          </a:p>
        </p:txBody>
      </p:sp>
      <p:sp>
        <p:nvSpPr>
          <p:cNvPr id="13" name="文本框 12">
            <a:extLst>
              <a:ext uri="{FF2B5EF4-FFF2-40B4-BE49-F238E27FC236}">
                <a16:creationId xmlns:a16="http://schemas.microsoft.com/office/drawing/2014/main" id="{825E8631-7F92-480A-BA1F-C975126861BA}"/>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pic>
        <p:nvPicPr>
          <p:cNvPr id="3" name="图片 2">
            <a:extLst>
              <a:ext uri="{FF2B5EF4-FFF2-40B4-BE49-F238E27FC236}">
                <a16:creationId xmlns:a16="http://schemas.microsoft.com/office/drawing/2014/main" id="{F426A100-DCC8-4B20-BEC0-0B7572FCC851}"/>
              </a:ext>
            </a:extLst>
          </p:cNvPr>
          <p:cNvPicPr>
            <a:picLocks noChangeAspect="1"/>
          </p:cNvPicPr>
          <p:nvPr/>
        </p:nvPicPr>
        <p:blipFill>
          <a:blip r:embed="rId2"/>
          <a:stretch>
            <a:fillRect/>
          </a:stretch>
        </p:blipFill>
        <p:spPr>
          <a:xfrm>
            <a:off x="1314570" y="3547099"/>
            <a:ext cx="9144792" cy="2270957"/>
          </a:xfrm>
          <a:prstGeom prst="rect">
            <a:avLst/>
          </a:prstGeom>
        </p:spPr>
      </p:pic>
    </p:spTree>
    <p:extLst>
      <p:ext uri="{BB962C8B-B14F-4D97-AF65-F5344CB8AC3E}">
        <p14:creationId xmlns:p14="http://schemas.microsoft.com/office/powerpoint/2010/main" val="1921434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defTabSz="609585"/>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巩固训练：输出自己的基本信息</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561758"/>
            <a:ext cx="10253179" cy="1774525"/>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）掌握使用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开发简单</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a:t>
            </a: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）掌握</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程序的框架；</a:t>
            </a: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）掌握创建一个</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程序的步骤；</a:t>
            </a: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）掌握</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项目组织结构。</a:t>
            </a: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实训目的</a:t>
            </a:r>
          </a:p>
        </p:txBody>
      </p:sp>
      <p:sp>
        <p:nvSpPr>
          <p:cNvPr id="16" name="文本框 15">
            <a:extLst>
              <a:ext uri="{FF2B5EF4-FFF2-40B4-BE49-F238E27FC236}">
                <a16:creationId xmlns:a16="http://schemas.microsoft.com/office/drawing/2014/main" id="{28249A4C-5773-4B4C-AADC-D10EC4162261}"/>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sp>
        <p:nvSpPr>
          <p:cNvPr id="17" name="矩形: 对角圆角 16">
            <a:extLst>
              <a:ext uri="{FF2B5EF4-FFF2-40B4-BE49-F238E27FC236}">
                <a16:creationId xmlns:a16="http://schemas.microsoft.com/office/drawing/2014/main" id="{83FE14B6-0FFA-485A-9AFF-ACDDF8C913B1}"/>
              </a:ext>
            </a:extLst>
          </p:cNvPr>
          <p:cNvSpPr/>
          <p:nvPr/>
        </p:nvSpPr>
        <p:spPr>
          <a:xfrm>
            <a:off x="917584" y="4559786"/>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917584" y="5229593"/>
            <a:ext cx="10253179" cy="851195"/>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仿照本任务在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中编写一个输出自己的基本信息（如所在学校、所属专业、姓名和年龄）的</a:t>
            </a:r>
            <a:r>
              <a:rPr lang="en-US" altLang="zh-CN" sz="2000" dirty="0">
                <a:latin typeface="楷体" panose="02010609060101010101" pitchFamily="49" charset="-122"/>
                <a:ea typeface="楷体" panose="02010609060101010101" pitchFamily="49" charset="-122"/>
              </a:rPr>
              <a:t>Java Application</a:t>
            </a:r>
            <a:r>
              <a:rPr lang="zh-CN" altLang="en-US" sz="2000" dirty="0">
                <a:latin typeface="楷体" panose="02010609060101010101" pitchFamily="49" charset="-122"/>
                <a:ea typeface="楷体" panose="02010609060101010101" pitchFamily="49" charset="-122"/>
              </a:rPr>
              <a:t>程序。</a:t>
            </a:r>
          </a:p>
        </p:txBody>
      </p:sp>
    </p:spTree>
    <p:extLst>
      <p:ext uri="{BB962C8B-B14F-4D97-AF65-F5344CB8AC3E}">
        <p14:creationId xmlns:p14="http://schemas.microsoft.com/office/powerpoint/2010/main" val="34649682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2836237" y="2967335"/>
            <a:ext cx="9156568" cy="913007"/>
          </a:xfrm>
          <a:prstGeom prst="rect">
            <a:avLst/>
          </a:prstGeom>
          <a:noFill/>
        </p:spPr>
        <p:txBody>
          <a:bodyPr wrap="square" rtlCol="0">
            <a:spAutoFit/>
          </a:bodyPr>
          <a:lstStyle/>
          <a:p>
            <a:pPr defTabSz="609585"/>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计算并输出扇形的周长和面积</a:t>
            </a:r>
          </a:p>
        </p:txBody>
      </p:sp>
      <p:sp>
        <p:nvSpPr>
          <p:cNvPr id="7" name="TextBox 21">
            <a:extLst>
              <a:ext uri="{FF2B5EF4-FFF2-40B4-BE49-F238E27FC236}">
                <a16:creationId xmlns:a16="http://schemas.microsoft.com/office/drawing/2014/main" id="{03A8D603-32C6-412D-8F30-56FABCB9C515}"/>
              </a:ext>
            </a:extLst>
          </p:cNvPr>
          <p:cNvSpPr txBox="1"/>
          <p:nvPr/>
        </p:nvSpPr>
        <p:spPr>
          <a:xfrm>
            <a:off x="536651" y="2967335"/>
            <a:ext cx="2100391" cy="923330"/>
          </a:xfrm>
          <a:prstGeom prst="rect">
            <a:avLst/>
          </a:prstGeom>
          <a:noFill/>
        </p:spPr>
        <p:txBody>
          <a:bodyPr wrap="square" rtlCol="0">
            <a:spAutoFit/>
          </a:bodyPr>
          <a:lstStyle/>
          <a:p>
            <a:pPr defTabSz="609585"/>
            <a:r>
              <a:rPr lang="zh-CN" altLang="en-US"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任务</a:t>
            </a:r>
            <a:r>
              <a:rPr lang="en-US" altLang="zh-CN"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2</a:t>
            </a:r>
            <a:endParaRPr lang="id-ID"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5850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432254" y="2386076"/>
            <a:ext cx="9606533" cy="869533"/>
          </a:xfrm>
          <a:prstGeom prst="rect">
            <a:avLst/>
          </a:prstGeom>
          <a:noFill/>
        </p:spPr>
        <p:txBody>
          <a:bodyPr wrap="square" lIns="0" tIns="0" rIns="0" bIns="0" rtlCol="0">
            <a:spAutoFit/>
          </a:bodyPr>
          <a:lstStyle/>
          <a:p>
            <a:pPr algn="just" defTabSz="609585">
              <a:lnSpc>
                <a:spcPct val="150000"/>
              </a:lnSpc>
              <a:spcAft>
                <a:spcPts val="1600"/>
              </a:spcAft>
            </a:pPr>
            <a:r>
              <a:rPr lang="zh-CN" altLang="en-US" sz="2000" dirty="0"/>
              <a:t>       输入扇形的半径和角度，在控制台输出扇形的周长和面积。要求：扇形的周长只保留整数部分，舍掉小数部分。其运行结果如下：</a:t>
            </a:r>
            <a:endParaRPr lang="zh-CN" altLang="en-US" sz="2000" dirty="0">
              <a:latin typeface="楷体" panose="02010609060101010101" pitchFamily="49" charset="-122"/>
              <a:ea typeface="楷体" panose="02010609060101010101" pitchFamily="49" charset="-122"/>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1026" name="图片 34" descr="M[Y([2%LS]D64~I8OBDN7V3">
            <a:extLst>
              <a:ext uri="{FF2B5EF4-FFF2-40B4-BE49-F238E27FC236}">
                <a16:creationId xmlns:a16="http://schemas.microsoft.com/office/drawing/2014/main" id="{5C9A0FDC-C0E5-42AF-ABB5-0CABAC8E1A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051" y="3602392"/>
            <a:ext cx="5422937" cy="234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79906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4820642"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2.1  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语言系统</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880662" y="1991227"/>
            <a:ext cx="10120417" cy="3621184"/>
          </a:xfrm>
          <a:prstGeom prst="rect">
            <a:avLst/>
          </a:prstGeom>
          <a:noFill/>
        </p:spPr>
        <p:txBody>
          <a:bodyPr wrap="square" lIns="0" tIns="0" rIns="0" bIns="0" rtlCol="0">
            <a:spAutoFit/>
          </a:bodyPr>
          <a:lstStyle/>
          <a:p>
            <a:pPr algn="just" defTabSz="609585">
              <a:lnSpc>
                <a:spcPct val="150000"/>
              </a:lnSpc>
            </a:pPr>
            <a:r>
              <a:rPr lang="en-US" altLang="zh-CN" sz="2000" dirty="0">
                <a:solidFill>
                  <a:srgbClr val="8DA0C6"/>
                </a:solidFill>
                <a:latin typeface="微软雅黑" panose="020B0503020204020204" pitchFamily="34" charset="-122"/>
                <a:ea typeface="微软雅黑" panose="020B0503020204020204" pitchFamily="34" charset="-122"/>
              </a:rPr>
              <a:t>       1.  Java</a:t>
            </a:r>
            <a:r>
              <a:rPr lang="zh-CN" altLang="en-US" sz="2000" dirty="0">
                <a:solidFill>
                  <a:srgbClr val="8DA0C6"/>
                </a:solidFill>
                <a:latin typeface="微软雅黑" panose="020B0503020204020204" pitchFamily="34" charset="-122"/>
                <a:ea typeface="微软雅黑" panose="020B0503020204020204" pitchFamily="34" charset="-122"/>
              </a:rPr>
              <a:t>中的标识符</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程序中的各个元素加以命名时，使用的命名记号称为标识符。</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中的包、类、方法、参数和变量的名称，可由任意顺序的大小写字母、数字、下划线（</a:t>
            </a:r>
            <a:r>
              <a:rPr lang="en-US" altLang="zh-CN" sz="2000" dirty="0">
                <a:latin typeface="楷体" panose="02010609060101010101" pitchFamily="49" charset="-122"/>
                <a:ea typeface="楷体" panose="02010609060101010101" pitchFamily="49" charset="-122"/>
              </a:rPr>
              <a:t>_</a:t>
            </a:r>
            <a:r>
              <a:rPr lang="zh-CN" altLang="en-US" sz="2000" dirty="0">
                <a:latin typeface="楷体" panose="02010609060101010101" pitchFamily="49" charset="-122"/>
                <a:ea typeface="楷体" panose="02010609060101010101" pitchFamily="49" charset="-122"/>
              </a:rPr>
              <a:t>）和美元符号（</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）组成，但标识符不能以数字开头，不能是</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中的保留字或关键字。</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合法的标识符：</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不合法的标识符：</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endParaRPr lang="zh-CN" altLang="en-US" sz="2000" dirty="0">
              <a:latin typeface="楷体" panose="02010609060101010101" pitchFamily="49" charset="-122"/>
              <a:ea typeface="楷体" panose="02010609060101010101" pitchFamily="49" charset="-122"/>
            </a:endParaRPr>
          </a:p>
        </p:txBody>
      </p:sp>
      <p:sp>
        <p:nvSpPr>
          <p:cNvPr id="16" name="矩形 15">
            <a:extLst>
              <a:ext uri="{FF2B5EF4-FFF2-40B4-BE49-F238E27FC236}">
                <a16:creationId xmlns:a16="http://schemas.microsoft.com/office/drawing/2014/main" id="{A89E943D-7AE8-46B9-B314-02876916B18F}"/>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C433B18F-2D91-4D26-BD3F-52DA1F2A6139}"/>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297B8340-36C6-4A63-B031-1FB25948CD1D}"/>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5" name="图片 4">
            <a:extLst>
              <a:ext uri="{FF2B5EF4-FFF2-40B4-BE49-F238E27FC236}">
                <a16:creationId xmlns:a16="http://schemas.microsoft.com/office/drawing/2014/main" id="{1FA47281-2F1F-44DB-9956-094728BC238D}"/>
              </a:ext>
            </a:extLst>
          </p:cNvPr>
          <p:cNvPicPr>
            <a:picLocks noChangeAspect="1"/>
          </p:cNvPicPr>
          <p:nvPr/>
        </p:nvPicPr>
        <p:blipFill>
          <a:blip r:embed="rId2"/>
          <a:stretch>
            <a:fillRect/>
          </a:stretch>
        </p:blipFill>
        <p:spPr>
          <a:xfrm>
            <a:off x="995410" y="4262029"/>
            <a:ext cx="9571549" cy="480102"/>
          </a:xfrm>
          <a:prstGeom prst="rect">
            <a:avLst/>
          </a:prstGeom>
        </p:spPr>
      </p:pic>
      <p:pic>
        <p:nvPicPr>
          <p:cNvPr id="7" name="图片 6">
            <a:extLst>
              <a:ext uri="{FF2B5EF4-FFF2-40B4-BE49-F238E27FC236}">
                <a16:creationId xmlns:a16="http://schemas.microsoft.com/office/drawing/2014/main" id="{10385F9E-D50B-4CEA-80A4-1AEFC4D519FF}"/>
              </a:ext>
            </a:extLst>
          </p:cNvPr>
          <p:cNvPicPr>
            <a:picLocks noChangeAspect="1"/>
          </p:cNvPicPr>
          <p:nvPr/>
        </p:nvPicPr>
        <p:blipFill>
          <a:blip r:embed="rId3"/>
          <a:stretch>
            <a:fillRect/>
          </a:stretch>
        </p:blipFill>
        <p:spPr>
          <a:xfrm>
            <a:off x="1037323" y="5405569"/>
            <a:ext cx="9487722" cy="464860"/>
          </a:xfrm>
          <a:prstGeom prst="rect">
            <a:avLst/>
          </a:prstGeom>
        </p:spPr>
      </p:pic>
    </p:spTree>
    <p:extLst>
      <p:ext uri="{BB962C8B-B14F-4D97-AF65-F5344CB8AC3E}">
        <p14:creationId xmlns:p14="http://schemas.microsoft.com/office/powerpoint/2010/main" val="2244138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939263" y="1348058"/>
            <a:ext cx="10313474" cy="407291"/>
          </a:xfrm>
          <a:prstGeom prst="rect">
            <a:avLst/>
          </a:prstGeom>
          <a:noFill/>
        </p:spPr>
        <p:txBody>
          <a:bodyPr wrap="square" lIns="0" tIns="0" rIns="0" bIns="0" rtlCol="0">
            <a:spAutoFit/>
          </a:bodyPr>
          <a:lstStyle/>
          <a:p>
            <a:pPr algn="just" defTabSz="609585">
              <a:lnSpc>
                <a:spcPct val="150000"/>
              </a:lnSpc>
              <a:spcAft>
                <a:spcPts val="1600"/>
              </a:spcAft>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2. Java</a:t>
            </a:r>
            <a:r>
              <a:rPr lang="zh-CN" altLang="en-US" sz="2000" dirty="0">
                <a:solidFill>
                  <a:srgbClr val="8DA0C6"/>
                </a:solidFill>
                <a:latin typeface="微软雅黑" panose="020B0503020204020204" pitchFamily="34" charset="-122"/>
                <a:ea typeface="微软雅黑" panose="020B0503020204020204" pitchFamily="34" charset="-122"/>
              </a:rPr>
              <a:t>中的关键字</a:t>
            </a: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522770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a:extLst>
              <a:ext uri="{FF2B5EF4-FFF2-40B4-BE49-F238E27FC236}">
                <a16:creationId xmlns:a16="http://schemas.microsoft.com/office/drawing/2014/main" id="{1DEBD509-0309-4D49-BB06-F24F94C6284E}"/>
              </a:ext>
            </a:extLst>
          </p:cNvPr>
          <p:cNvPicPr>
            <a:picLocks noChangeAspect="1"/>
          </p:cNvPicPr>
          <p:nvPr/>
        </p:nvPicPr>
        <p:blipFill>
          <a:blip r:embed="rId2"/>
          <a:stretch>
            <a:fillRect/>
          </a:stretch>
        </p:blipFill>
        <p:spPr>
          <a:xfrm>
            <a:off x="1234018" y="1971865"/>
            <a:ext cx="9723963" cy="4221846"/>
          </a:xfrm>
          <a:prstGeom prst="rect">
            <a:avLst/>
          </a:prstGeom>
        </p:spPr>
      </p:pic>
      <p:sp>
        <p:nvSpPr>
          <p:cNvPr id="19" name="矩形 18">
            <a:extLst>
              <a:ext uri="{FF2B5EF4-FFF2-40B4-BE49-F238E27FC236}">
                <a16:creationId xmlns:a16="http://schemas.microsoft.com/office/drawing/2014/main" id="{27C53095-CF65-4F8B-A11D-435B78BE01F3}"/>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0" name="矩形 19">
            <a:extLst>
              <a:ext uri="{FF2B5EF4-FFF2-40B4-BE49-F238E27FC236}">
                <a16:creationId xmlns:a16="http://schemas.microsoft.com/office/drawing/2014/main" id="{3098E7CD-80C3-4DF1-9FE4-27E577F19B6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1" name="文本框 20">
            <a:extLst>
              <a:ext uri="{FF2B5EF4-FFF2-40B4-BE49-F238E27FC236}">
                <a16:creationId xmlns:a16="http://schemas.microsoft.com/office/drawing/2014/main" id="{FA534C6C-6979-441F-B63A-E151CF8F817B}"/>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Tree>
    <p:extLst>
      <p:ext uri="{BB962C8B-B14F-4D97-AF65-F5344CB8AC3E}">
        <p14:creationId xmlns:p14="http://schemas.microsoft.com/office/powerpoint/2010/main" val="166969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939263" y="1606730"/>
            <a:ext cx="10313474" cy="4097275"/>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3.  Java </a:t>
            </a:r>
            <a:r>
              <a:rPr lang="zh-CN" altLang="en-US" sz="2000" dirty="0">
                <a:solidFill>
                  <a:srgbClr val="8DA0C6"/>
                </a:solidFill>
                <a:latin typeface="微软雅黑" panose="020B0503020204020204" pitchFamily="34" charset="-122"/>
                <a:ea typeface="微软雅黑" panose="020B0503020204020204" pitchFamily="34" charset="-122"/>
              </a:rPr>
              <a:t>中的保留字</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保留字是指</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中现在还没有用到，但是以后随着</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版本的升级可能用到的字符。主要有两个：</a:t>
            </a:r>
            <a:r>
              <a:rPr lang="en-US" altLang="zh-CN" sz="2000" dirty="0" err="1">
                <a:latin typeface="楷体" panose="02010609060101010101" pitchFamily="49" charset="-122"/>
                <a:ea typeface="楷体" panose="02010609060101010101" pitchFamily="49" charset="-122"/>
              </a:rPr>
              <a:t>goto</a:t>
            </a:r>
            <a:r>
              <a:rPr lang="zh-CN" altLang="en-US" sz="2000" dirty="0">
                <a:latin typeface="楷体" panose="02010609060101010101" pitchFamily="49" charset="-122"/>
                <a:ea typeface="楷体" panose="02010609060101010101" pitchFamily="49" charset="-122"/>
              </a:rPr>
              <a:t>和</a:t>
            </a:r>
            <a:r>
              <a:rPr lang="en-US" altLang="zh-CN" sz="2000" dirty="0">
                <a:latin typeface="楷体" panose="02010609060101010101" pitchFamily="49" charset="-122"/>
                <a:ea typeface="楷体" panose="02010609060101010101" pitchFamily="49" charset="-122"/>
              </a:rPr>
              <a:t>const</a:t>
            </a:r>
            <a:r>
              <a:rPr lang="zh-CN" altLang="en-US" sz="2000" dirty="0">
                <a:latin typeface="楷体" panose="02010609060101010101" pitchFamily="49" charset="-122"/>
                <a:ea typeface="楷体" panose="02010609060101010101" pitchFamily="49" charset="-122"/>
              </a:rPr>
              <a:t>。与关键字一样，在程序里保留字不能用来做为自定义的标识符。</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4.  Java</a:t>
            </a:r>
            <a:r>
              <a:rPr lang="zh-CN" altLang="en-US" sz="2000" dirty="0">
                <a:solidFill>
                  <a:srgbClr val="8DA0C6"/>
                </a:solidFill>
                <a:latin typeface="微软雅黑" panose="020B0503020204020204" pitchFamily="34" charset="-122"/>
                <a:ea typeface="微软雅黑" panose="020B0503020204020204" pitchFamily="34" charset="-122"/>
              </a:rPr>
              <a:t>中的注释</a:t>
            </a:r>
            <a:endParaRPr lang="en-US" altLang="zh-CN" sz="2000" dirty="0">
              <a:solidFill>
                <a:srgbClr val="8DA0C6"/>
              </a:solidFill>
              <a:latin typeface="微软雅黑" panose="020B0503020204020204" pitchFamily="34" charset="-122"/>
              <a:ea typeface="微软雅黑" panose="020B0503020204020204" pitchFamily="34" charset="-122"/>
            </a:endParaRP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1</a:t>
            </a:r>
            <a:r>
              <a:rPr lang="zh-CN" altLang="zh-CN" sz="2000" dirty="0">
                <a:latin typeface="楷体" panose="02010609060101010101" pitchFamily="49" charset="-122"/>
                <a:ea typeface="楷体" panose="02010609060101010101" pitchFamily="49" charset="-122"/>
              </a:rPr>
              <a:t>）单行注释</a:t>
            </a: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单行注释，就是在注释内容前面加双斜线（</a:t>
            </a:r>
            <a:r>
              <a:rPr lang="en-US" altLang="zh-CN"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Java</a:t>
            </a:r>
            <a:r>
              <a:rPr lang="zh-CN" altLang="zh-CN" sz="2000" dirty="0">
                <a:latin typeface="楷体" panose="02010609060101010101" pitchFamily="49" charset="-122"/>
                <a:ea typeface="楷体" panose="02010609060101010101" pitchFamily="49" charset="-122"/>
              </a:rPr>
              <a:t>编译器会忽略掉这部分信息。</a:t>
            </a: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2</a:t>
            </a:r>
            <a:r>
              <a:rPr lang="zh-CN" altLang="zh-CN" sz="2000" dirty="0">
                <a:latin typeface="楷体" panose="02010609060101010101" pitchFamily="49" charset="-122"/>
                <a:ea typeface="楷体" panose="02010609060101010101" pitchFamily="49" charset="-122"/>
              </a:rPr>
              <a:t>）多行注释</a:t>
            </a: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多行注释，就是在注释内容前面以单斜线加一个星形标记（</a:t>
            </a:r>
            <a:r>
              <a:rPr lang="en-US" altLang="zh-CN"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）开头，并在注释内容末尾以一个星形标记加单斜线（</a:t>
            </a:r>
            <a:r>
              <a:rPr lang="en-US" altLang="zh-CN" sz="2000" dirty="0">
                <a:latin typeface="楷体" panose="02010609060101010101" pitchFamily="49" charset="-122"/>
                <a:ea typeface="楷体" panose="02010609060101010101" pitchFamily="49" charset="-122"/>
              </a:rPr>
              <a:t>*/</a:t>
            </a:r>
            <a:r>
              <a:rPr lang="zh-CN" altLang="zh-CN" sz="2000" dirty="0">
                <a:latin typeface="楷体" panose="02010609060101010101" pitchFamily="49" charset="-122"/>
                <a:ea typeface="楷体" panose="02010609060101010101" pitchFamily="49" charset="-122"/>
              </a:rPr>
              <a:t>）结束。当注释内容超过一行时一般使用这种方法</a:t>
            </a:r>
            <a:r>
              <a:rPr lang="zh-CN" altLang="en-US" sz="2000" dirty="0">
                <a:latin typeface="楷体" panose="02010609060101010101" pitchFamily="49" charset="-122"/>
                <a:ea typeface="楷体" panose="02010609060101010101" pitchFamily="49" charset="-122"/>
              </a:rPr>
              <a:t>。</a:t>
            </a:r>
            <a:endParaRPr lang="zh-CN" altLang="en-US" sz="2000" dirty="0">
              <a:solidFill>
                <a:srgbClr val="8DA0C6"/>
              </a:solidFill>
              <a:latin typeface="微软雅黑" panose="020B0503020204020204" pitchFamily="34" charset="-122"/>
              <a:ea typeface="微软雅黑" panose="020B0503020204020204" pitchFamily="34" charset="-122"/>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534180D0-7188-4257-B1D5-D6EC915986CB}"/>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FC5A021F-6FF0-4635-A8C4-12268EA2298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92ABC291-0ED0-4357-9C3F-49ECD700FDC8}"/>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Tree>
    <p:extLst>
      <p:ext uri="{BB962C8B-B14F-4D97-AF65-F5344CB8AC3E}">
        <p14:creationId xmlns:p14="http://schemas.microsoft.com/office/powerpoint/2010/main" val="5727125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939263" y="1908388"/>
            <a:ext cx="10313474" cy="3173946"/>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5.  Java </a:t>
            </a:r>
            <a:r>
              <a:rPr lang="zh-CN" altLang="en-US" sz="2000" dirty="0">
                <a:solidFill>
                  <a:srgbClr val="8DA0C6"/>
                </a:solidFill>
                <a:latin typeface="微软雅黑" panose="020B0503020204020204" pitchFamily="34" charset="-122"/>
                <a:ea typeface="微软雅黑" panose="020B0503020204020204" pitchFamily="34" charset="-122"/>
              </a:rPr>
              <a:t>中的分隔符</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和其他语言一样有起分隔作用的特殊符号，称为分隔符。</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1</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分号</a:t>
            </a:r>
            <a:endParaRPr lang="zh-CN" altLang="zh-CN" sz="2000" dirty="0">
              <a:latin typeface="楷体" panose="02010609060101010101" pitchFamily="49" charset="-122"/>
              <a:ea typeface="楷体" panose="02010609060101010101" pitchFamily="49" charset="-122"/>
            </a:endParaRPr>
          </a:p>
          <a:p>
            <a:pPr>
              <a:lnSpc>
                <a:spcPct val="150000"/>
              </a:lnSpc>
            </a:pP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是以分号作为语句的分隔而不是用回车换行符，每一个结束的语句都要以分号结束</a:t>
            </a:r>
            <a:r>
              <a:rPr lang="zh-CN" altLang="zh-CN" sz="2000" dirty="0">
                <a:latin typeface="楷体" panose="02010609060101010101" pitchFamily="49" charset="-122"/>
                <a:ea typeface="楷体" panose="02010609060101010101" pitchFamily="49" charset="-122"/>
              </a:rPr>
              <a:t>。</a:t>
            </a: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2</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大括号</a:t>
            </a:r>
            <a:endParaRPr lang="zh-CN" altLang="zh-CN" sz="2000" dirty="0">
              <a:latin typeface="楷体" panose="02010609060101010101" pitchFamily="49" charset="-122"/>
              <a:ea typeface="楷体" panose="02010609060101010101" pitchFamily="49" charset="-122"/>
            </a:endParaRPr>
          </a:p>
          <a:p>
            <a:pPr>
              <a:lnSpc>
                <a:spcPct val="150000"/>
              </a:lnSpc>
            </a:pP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里大括号是定义一块代码的。例如：</a:t>
            </a:r>
            <a:r>
              <a:rPr lang="en-US" altLang="zh-CN" sz="2000" dirty="0">
                <a:latin typeface="楷体" panose="02010609060101010101" pitchFamily="49" charset="-122"/>
                <a:ea typeface="楷体" panose="02010609060101010101" pitchFamily="49" charset="-122"/>
              </a:rPr>
              <a:t>public static void main(String[] </a:t>
            </a:r>
            <a:r>
              <a:rPr lang="en-US" altLang="zh-CN" sz="2000" dirty="0" err="1">
                <a:latin typeface="楷体" panose="02010609060101010101" pitchFamily="49" charset="-122"/>
                <a:ea typeface="楷体" panose="02010609060101010101" pitchFamily="49" charset="-122"/>
              </a:rPr>
              <a:t>args</a:t>
            </a: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方法体放在</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中。</a:t>
            </a:r>
            <a:endParaRPr lang="zh-CN" altLang="en-US" sz="2000" dirty="0">
              <a:solidFill>
                <a:srgbClr val="8DA0C6"/>
              </a:solidFill>
              <a:latin typeface="微软雅黑" panose="020B0503020204020204" pitchFamily="34" charset="-122"/>
              <a:ea typeface="微软雅黑" panose="020B0503020204020204" pitchFamily="34" charset="-122"/>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80C59562-5742-4CE0-8527-47CA8AF44DE4}"/>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AD7BCC15-33EE-4832-91A1-27E7F35E990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6F58BF99-7714-4CDB-91A5-6659AE496A9F}"/>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Tree>
    <p:extLst>
      <p:ext uri="{BB962C8B-B14F-4D97-AF65-F5344CB8AC3E}">
        <p14:creationId xmlns:p14="http://schemas.microsoft.com/office/powerpoint/2010/main" val="95573367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039678" y="969054"/>
            <a:ext cx="10313474" cy="4544514"/>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3</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方括号</a:t>
            </a:r>
            <a:endParaRPr lang="zh-CN"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方括号主要用于数组</a:t>
            </a:r>
            <a:r>
              <a:rPr lang="zh-CN" altLang="zh-CN" sz="2000" dirty="0">
                <a:latin typeface="楷体" panose="02010609060101010101" pitchFamily="49" charset="-122"/>
                <a:ea typeface="楷体" panose="02010609060101010101" pitchFamily="49" charset="-122"/>
              </a:rPr>
              <a:t>。</a:t>
            </a:r>
          </a:p>
          <a:p>
            <a:pPr>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4</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小括号</a:t>
            </a:r>
            <a:endParaRPr lang="zh-CN"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小括号是所有分隔符中功能最丰富的。如优先计算</a:t>
            </a:r>
            <a:r>
              <a:rPr lang="en-US" altLang="zh-CN" sz="2000" dirty="0">
                <a:latin typeface="楷体" panose="02010609060101010101" pitchFamily="49" charset="-122"/>
                <a:ea typeface="楷体" panose="02010609060101010101" pitchFamily="49" charset="-122"/>
              </a:rPr>
              <a:t>2*(2+6)</a:t>
            </a:r>
            <a:r>
              <a:rPr lang="zh-CN" altLang="en-US" sz="2000" dirty="0">
                <a:latin typeface="楷体" panose="02010609060101010101" pitchFamily="49" charset="-122"/>
                <a:ea typeface="楷体" panose="02010609060101010101" pitchFamily="49" charset="-122"/>
              </a:rPr>
              <a:t>、强制类型转换</a:t>
            </a:r>
            <a:r>
              <a:rPr lang="en-US" altLang="zh-CN" sz="2000" dirty="0">
                <a:latin typeface="楷体" panose="02010609060101010101" pitchFamily="49" charset="-122"/>
                <a:ea typeface="楷体" panose="02010609060101010101" pitchFamily="49" charset="-122"/>
              </a:rPr>
              <a:t>(int)3.5</a:t>
            </a:r>
            <a:r>
              <a:rPr lang="zh-CN" altLang="en-US" sz="2000" dirty="0">
                <a:latin typeface="楷体" panose="02010609060101010101" pitchFamily="49" charset="-122"/>
                <a:ea typeface="楷体" panose="02010609060101010101" pitchFamily="49" charset="-122"/>
              </a:rPr>
              <a:t>、方法声明时参数的定义等。</a:t>
            </a:r>
            <a:endParaRPr lang="en-US" altLang="zh-CN" sz="2000" dirty="0">
              <a:latin typeface="楷体" panose="02010609060101010101" pitchFamily="49" charset="-122"/>
              <a:ea typeface="楷体" panose="02010609060101010101" pitchFamily="49" charset="-122"/>
            </a:endParaRPr>
          </a:p>
          <a:p>
            <a:pPr>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）圆点</a:t>
            </a:r>
            <a:endParaRPr lang="en-US"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圆点通常使用在类和实例对象调用方法、属性、内部类时的分隔符。</a:t>
            </a:r>
            <a:endParaRPr lang="en-US"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6</a:t>
            </a:r>
            <a:r>
              <a:rPr lang="zh-CN" altLang="en-US" sz="2000" dirty="0">
                <a:latin typeface="楷体" panose="02010609060101010101" pitchFamily="49" charset="-122"/>
                <a:ea typeface="楷体" panose="02010609060101010101" pitchFamily="49" charset="-122"/>
              </a:rPr>
              <a:t>）空格</a:t>
            </a:r>
            <a:endParaRPr lang="en-US"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空格在</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中是分隔一句语句不同部分。</a:t>
            </a:r>
          </a:p>
        </p:txBody>
      </p:sp>
      <p:sp>
        <p:nvSpPr>
          <p:cNvPr id="17" name="圆角矩形 22">
            <a:extLst>
              <a:ext uri="{FF2B5EF4-FFF2-40B4-BE49-F238E27FC236}">
                <a16:creationId xmlns:a16="http://schemas.microsoft.com/office/drawing/2014/main" id="{16E9A56F-48E3-495D-A042-92FE99E79F95}"/>
              </a:ext>
            </a:extLst>
          </p:cNvPr>
          <p:cNvSpPr/>
          <p:nvPr/>
        </p:nvSpPr>
        <p:spPr>
          <a:xfrm>
            <a:off x="939263" y="1095167"/>
            <a:ext cx="10514304" cy="4667665"/>
          </a:xfrm>
          <a:prstGeom prst="roundRect">
            <a:avLst/>
          </a:prstGeom>
          <a:noFill/>
          <a:ln>
            <a:solidFill>
              <a:srgbClr val="5776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id="{3767F4E4-0BC6-46E8-BA1E-3EA38867CAB8}"/>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矩形 18">
            <a:extLst>
              <a:ext uri="{FF2B5EF4-FFF2-40B4-BE49-F238E27FC236}">
                <a16:creationId xmlns:a16="http://schemas.microsoft.com/office/drawing/2014/main" id="{D414620D-813F-487F-B2A1-D30E2A6A2D7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0" name="文本框 19">
            <a:extLst>
              <a:ext uri="{FF2B5EF4-FFF2-40B4-BE49-F238E27FC236}">
                <a16:creationId xmlns:a16="http://schemas.microsoft.com/office/drawing/2014/main" id="{C31B2AE3-4C8A-4565-9475-EF5190E48B77}"/>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Tree>
    <p:extLst>
      <p:ext uri="{BB962C8B-B14F-4D97-AF65-F5344CB8AC3E}">
        <p14:creationId xmlns:p14="http://schemas.microsoft.com/office/powerpoint/2010/main" val="279017645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9">
            <a:extLst>
              <a:ext uri="{FF2B5EF4-FFF2-40B4-BE49-F238E27FC236}">
                <a16:creationId xmlns:a16="http://schemas.microsoft.com/office/drawing/2014/main" id="{8E3DDE5B-9BA2-4169-888B-5935C652AA41}"/>
              </a:ext>
            </a:extLst>
          </p:cNvPr>
          <p:cNvSpPr>
            <a:spLocks/>
          </p:cNvSpPr>
          <p:nvPr/>
        </p:nvSpPr>
        <p:spPr bwMode="auto">
          <a:xfrm>
            <a:off x="4622800" y="0"/>
            <a:ext cx="7569200" cy="6866467"/>
          </a:xfrm>
          <a:custGeom>
            <a:avLst/>
            <a:gdLst>
              <a:gd name="T0" fmla="*/ 1902 w 1902"/>
              <a:gd name="T1" fmla="*/ 1727 h 1727"/>
              <a:gd name="T2" fmla="*/ 1902 w 1902"/>
              <a:gd name="T3" fmla="*/ 0 h 1727"/>
              <a:gd name="T4" fmla="*/ 1005 w 1902"/>
              <a:gd name="T5" fmla="*/ 0 h 1727"/>
              <a:gd name="T6" fmla="*/ 1024 w 1902"/>
              <a:gd name="T7" fmla="*/ 104 h 1727"/>
              <a:gd name="T8" fmla="*/ 1020 w 1902"/>
              <a:gd name="T9" fmla="*/ 183 h 1727"/>
              <a:gd name="T10" fmla="*/ 787 w 1902"/>
              <a:gd name="T11" fmla="*/ 479 h 1727"/>
              <a:gd name="T12" fmla="*/ 568 w 1902"/>
              <a:gd name="T13" fmla="*/ 726 h 1727"/>
              <a:gd name="T14" fmla="*/ 639 w 1902"/>
              <a:gd name="T15" fmla="*/ 1018 h 1727"/>
              <a:gd name="T16" fmla="*/ 512 w 1902"/>
              <a:gd name="T17" fmla="*/ 1301 h 1727"/>
              <a:gd name="T18" fmla="*/ 192 w 1902"/>
              <a:gd name="T19" fmla="*/ 1529 h 1727"/>
              <a:gd name="T20" fmla="*/ 0 w 1902"/>
              <a:gd name="T21" fmla="*/ 1727 h 1727"/>
              <a:gd name="T22" fmla="*/ 1902 w 1902"/>
              <a:gd name="T23" fmla="*/ 1727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2" h="1727">
                <a:moveTo>
                  <a:pt x="1902" y="1727"/>
                </a:moveTo>
                <a:cubicBezTo>
                  <a:pt x="1902" y="0"/>
                  <a:pt x="1902" y="0"/>
                  <a:pt x="1902" y="0"/>
                </a:cubicBezTo>
                <a:cubicBezTo>
                  <a:pt x="1005" y="0"/>
                  <a:pt x="1005" y="0"/>
                  <a:pt x="1005" y="0"/>
                </a:cubicBezTo>
                <a:cubicBezTo>
                  <a:pt x="1016" y="34"/>
                  <a:pt x="1022" y="69"/>
                  <a:pt x="1024" y="104"/>
                </a:cubicBezTo>
                <a:cubicBezTo>
                  <a:pt x="1025" y="130"/>
                  <a:pt x="1024" y="157"/>
                  <a:pt x="1020" y="183"/>
                </a:cubicBezTo>
                <a:cubicBezTo>
                  <a:pt x="997" y="323"/>
                  <a:pt x="905" y="413"/>
                  <a:pt x="787" y="479"/>
                </a:cubicBezTo>
                <a:cubicBezTo>
                  <a:pt x="685" y="536"/>
                  <a:pt x="585" y="601"/>
                  <a:pt x="568" y="726"/>
                </a:cubicBezTo>
                <a:cubicBezTo>
                  <a:pt x="553" y="837"/>
                  <a:pt x="634" y="914"/>
                  <a:pt x="639" y="1018"/>
                </a:cubicBezTo>
                <a:cubicBezTo>
                  <a:pt x="643" y="1124"/>
                  <a:pt x="585" y="1227"/>
                  <a:pt x="512" y="1301"/>
                </a:cubicBezTo>
                <a:cubicBezTo>
                  <a:pt x="419" y="1393"/>
                  <a:pt x="300" y="1453"/>
                  <a:pt x="192" y="1529"/>
                </a:cubicBezTo>
                <a:cubicBezTo>
                  <a:pt x="117" y="1582"/>
                  <a:pt x="44" y="1648"/>
                  <a:pt x="0" y="1727"/>
                </a:cubicBezTo>
                <a:lnTo>
                  <a:pt x="1902" y="1727"/>
                </a:lnTo>
                <a:close/>
              </a:path>
            </a:pathLst>
          </a:custGeom>
          <a:gradFill>
            <a:gsLst>
              <a:gs pos="0">
                <a:srgbClr val="5877B6"/>
              </a:gs>
              <a:gs pos="100000">
                <a:srgbClr val="465E96"/>
              </a:gs>
            </a:gsLst>
            <a:lin ang="5400000" scaled="0"/>
          </a:gradFill>
          <a:ln>
            <a:noFill/>
          </a:ln>
        </p:spPr>
        <p:txBody>
          <a:bodyPr vert="horz" wrap="square" lIns="121920" tIns="60960" rIns="121920" bIns="60960" numCol="1" anchor="t" anchorCtr="0" compatLnSpc="1">
            <a:prstTxWarp prst="textNoShape">
              <a:avLst/>
            </a:prstTxWarp>
          </a:bodyPr>
          <a:lstStyle/>
          <a:p>
            <a:pPr defTabSz="609585"/>
            <a:endParaRPr lang="zh-CN" altLang="en-US" sz="2400">
              <a:solidFill>
                <a:prstClr val="black"/>
              </a:solidFill>
              <a:latin typeface="Open Sans"/>
            </a:endParaRPr>
          </a:p>
        </p:txBody>
      </p:sp>
      <p:pic>
        <p:nvPicPr>
          <p:cNvPr id="4" name="图形 3">
            <a:extLst>
              <a:ext uri="{FF2B5EF4-FFF2-40B4-BE49-F238E27FC236}">
                <a16:creationId xmlns:a16="http://schemas.microsoft.com/office/drawing/2014/main" id="{85283BB4-C5B8-427A-B45B-980B3988B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34050" y="1250950"/>
            <a:ext cx="4889500" cy="4356100"/>
          </a:xfrm>
          <a:prstGeom prst="rect">
            <a:avLst/>
          </a:prstGeom>
        </p:spPr>
      </p:pic>
      <p:sp>
        <p:nvSpPr>
          <p:cNvPr id="13" name="TextBox 21">
            <a:extLst>
              <a:ext uri="{FF2B5EF4-FFF2-40B4-BE49-F238E27FC236}">
                <a16:creationId xmlns:a16="http://schemas.microsoft.com/office/drawing/2014/main" id="{41966009-D92C-44B3-992A-B960E31525C2}"/>
              </a:ext>
            </a:extLst>
          </p:cNvPr>
          <p:cNvSpPr txBox="1"/>
          <p:nvPr/>
        </p:nvSpPr>
        <p:spPr>
          <a:xfrm>
            <a:off x="1074733" y="2326655"/>
            <a:ext cx="2518972" cy="830997"/>
          </a:xfrm>
          <a:prstGeom prst="rect">
            <a:avLst/>
          </a:prstGeom>
          <a:noFill/>
        </p:spPr>
        <p:txBody>
          <a:bodyPr wrap="square" rtlCol="0">
            <a:spAutoFit/>
          </a:bodyPr>
          <a:lstStyle/>
          <a:p>
            <a:pPr defTabSz="609585"/>
            <a:r>
              <a:rPr lang="zh-CN" altLang="en-US" sz="4800" b="1" dirty="0">
                <a:gradFill>
                  <a:gsLst>
                    <a:gs pos="100000">
                      <a:srgbClr val="5877B6"/>
                    </a:gs>
                    <a:gs pos="0">
                      <a:srgbClr val="465E96"/>
                    </a:gs>
                  </a:gsLst>
                  <a:lin ang="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目   录</a:t>
            </a:r>
            <a:endParaRPr lang="en-US" altLang="zh-CN" sz="4800" b="1" dirty="0">
              <a:gradFill>
                <a:gsLst>
                  <a:gs pos="100000">
                    <a:srgbClr val="5877B6"/>
                  </a:gs>
                  <a:gs pos="0">
                    <a:srgbClr val="465E96"/>
                  </a:gs>
                </a:gsLst>
                <a:lin ang="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a16="http://schemas.microsoft.com/office/drawing/2014/main" id="{8FC4A3FD-BB84-4F2C-86E6-9331BE3B11C7}"/>
              </a:ext>
            </a:extLst>
          </p:cNvPr>
          <p:cNvSpPr/>
          <p:nvPr/>
        </p:nvSpPr>
        <p:spPr>
          <a:xfrm>
            <a:off x="572986" y="3674855"/>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15" name="TextBox 51">
            <a:extLst>
              <a:ext uri="{FF2B5EF4-FFF2-40B4-BE49-F238E27FC236}">
                <a16:creationId xmlns:a16="http://schemas.microsoft.com/office/drawing/2014/main" id="{95529E35-8F10-4362-817B-40911B41714E}"/>
              </a:ext>
            </a:extLst>
          </p:cNvPr>
          <p:cNvSpPr txBox="1"/>
          <p:nvPr/>
        </p:nvSpPr>
        <p:spPr>
          <a:xfrm>
            <a:off x="981675" y="3603195"/>
            <a:ext cx="5617088" cy="461665"/>
          </a:xfrm>
          <a:prstGeom prst="rect">
            <a:avLst/>
          </a:prstGeom>
          <a:noFill/>
        </p:spPr>
        <p:txBody>
          <a:bodyPr wrap="square" rtlCol="0">
            <a:spAutoFit/>
          </a:bodyPr>
          <a:lstStyle/>
          <a:p>
            <a:pPr defTabSz="609585"/>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1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创建</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Java</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程序并创建一个类</a:t>
            </a:r>
            <a:endParaRPr lang="en-US" sz="1467" b="1" dirty="0">
              <a:solidFill>
                <a:srgbClr val="D92751"/>
              </a:solidFill>
              <a:latin typeface="微软雅黑" panose="020B0503020204020204" pitchFamily="34" charset="-122"/>
              <a:ea typeface="微软雅黑" panose="020B0503020204020204" pitchFamily="34" charset="-122"/>
            </a:endParaRPr>
          </a:p>
        </p:txBody>
      </p:sp>
      <p:sp>
        <p:nvSpPr>
          <p:cNvPr id="7" name="椭圆 6">
            <a:extLst>
              <a:ext uri="{FF2B5EF4-FFF2-40B4-BE49-F238E27FC236}">
                <a16:creationId xmlns:a16="http://schemas.microsoft.com/office/drawing/2014/main" id="{A6E301A3-A64D-447C-8D19-3C7BF3F22359}"/>
              </a:ext>
            </a:extLst>
          </p:cNvPr>
          <p:cNvSpPr/>
          <p:nvPr/>
        </p:nvSpPr>
        <p:spPr>
          <a:xfrm>
            <a:off x="572986" y="4535396"/>
            <a:ext cx="318347" cy="318347"/>
          </a:xfrm>
          <a:prstGeom prst="ellipse">
            <a:avLst/>
          </a:prstGeom>
          <a:gradFill>
            <a:gsLst>
              <a:gs pos="0">
                <a:srgbClr val="5877B6"/>
              </a:gs>
              <a:gs pos="100000">
                <a:srgbClr val="465E96"/>
              </a:gs>
            </a:gsLst>
            <a:lin ang="5400000" scaled="0"/>
          </a:gradFill>
          <a:ln>
            <a:noFill/>
          </a:ln>
          <a:effectLst>
            <a:outerShdw blurRad="254000" dist="101600" dir="5400000" algn="ctr" rotWithShape="0">
              <a:srgbClr val="5877B6">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8" name="TextBox 51">
            <a:extLst>
              <a:ext uri="{FF2B5EF4-FFF2-40B4-BE49-F238E27FC236}">
                <a16:creationId xmlns:a16="http://schemas.microsoft.com/office/drawing/2014/main" id="{A33013FD-34A7-4378-B35E-26161D443233}"/>
              </a:ext>
            </a:extLst>
          </p:cNvPr>
          <p:cNvSpPr txBox="1"/>
          <p:nvPr/>
        </p:nvSpPr>
        <p:spPr>
          <a:xfrm>
            <a:off x="981675" y="4463736"/>
            <a:ext cx="5617088" cy="461665"/>
          </a:xfrm>
          <a:prstGeom prst="rect">
            <a:avLst/>
          </a:prstGeom>
          <a:noFill/>
        </p:spPr>
        <p:txBody>
          <a:bodyPr wrap="square" rtlCol="0">
            <a:spAutoFit/>
          </a:bodyPr>
          <a:lstStyle/>
          <a:p>
            <a:pPr defTabSz="609585"/>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任务</a:t>
            </a:r>
            <a:r>
              <a:rPr lang="en-US" altLang="zh-CN"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2   </a:t>
            </a:r>
            <a:r>
              <a:rPr lang="zh-CN" altLang="en-US" sz="2400" b="1" dirty="0">
                <a:gradFill>
                  <a:gsLst>
                    <a:gs pos="100000">
                      <a:srgbClr val="465E96"/>
                    </a:gs>
                    <a:gs pos="0">
                      <a:srgbClr val="5877B6">
                        <a:lumMod val="80000"/>
                        <a:lumOff val="20000"/>
                      </a:srgbClr>
                    </a:gs>
                  </a:gsLst>
                  <a:lin ang="5400000" scaled="0"/>
                </a:gradFill>
                <a:latin typeface="微软雅黑" panose="020B0503020204020204" pitchFamily="34" charset="-122"/>
                <a:ea typeface="微软雅黑" panose="020B0503020204020204" pitchFamily="34" charset="-122"/>
              </a:rPr>
              <a:t>计算并输出扇形的周长和面积</a:t>
            </a:r>
            <a:endParaRPr lang="en-US" sz="1467" b="1" dirty="0">
              <a:solidFill>
                <a:srgbClr val="D927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1505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animBg="1"/>
      <p:bldP spid="15" grpId="0"/>
      <p:bldP spid="7" grpId="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descr="图片包含 人, 桌子, 笔记本, 女人&#10;&#10;描述已自动生成">
            <a:extLst>
              <a:ext uri="{FF2B5EF4-FFF2-40B4-BE49-F238E27FC236}">
                <a16:creationId xmlns:a16="http://schemas.microsoft.com/office/drawing/2014/main" id="{D041FF84-E1B8-4245-A04E-F0BCE6709F4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40" name="TextBox 21">
            <a:extLst>
              <a:ext uri="{FF2B5EF4-FFF2-40B4-BE49-F238E27FC236}">
                <a16:creationId xmlns:a16="http://schemas.microsoft.com/office/drawing/2014/main" id="{2952DE90-34BC-4261-97B6-0AF81DF374D0}"/>
              </a:ext>
            </a:extLst>
          </p:cNvPr>
          <p:cNvSpPr txBox="1"/>
          <p:nvPr/>
        </p:nvSpPr>
        <p:spPr>
          <a:xfrm>
            <a:off x="1308102" y="1512414"/>
            <a:ext cx="3162300" cy="499624"/>
          </a:xfrm>
          <a:prstGeom prst="rect">
            <a:avLst/>
          </a:prstGeom>
          <a:noFill/>
        </p:spPr>
        <p:txBody>
          <a:bodyPr wrap="square" rtlCol="0">
            <a:spAutoFit/>
          </a:bodyPr>
          <a:lstStyle/>
          <a:p>
            <a:pPr algn="just" defTabSz="609585">
              <a:lnSpc>
                <a:spcPct val="150000"/>
              </a:lnSpc>
            </a:pPr>
            <a:r>
              <a:rPr lang="en-US" altLang="zh-CN" sz="2000" dirty="0">
                <a:solidFill>
                  <a:srgbClr val="8DA0C6"/>
                </a:solidFill>
                <a:latin typeface="微软雅黑" panose="020B0503020204020204" pitchFamily="34" charset="-122"/>
                <a:ea typeface="微软雅黑" panose="020B0503020204020204" pitchFamily="34" charset="-122"/>
              </a:rPr>
              <a:t>6. Java</a:t>
            </a:r>
            <a:r>
              <a:rPr lang="zh-CN" altLang="en-US" sz="2000" dirty="0">
                <a:solidFill>
                  <a:srgbClr val="8DA0C6"/>
                </a:solidFill>
                <a:latin typeface="微软雅黑" panose="020B0503020204020204" pitchFamily="34" charset="-122"/>
                <a:ea typeface="微软雅黑" panose="020B0503020204020204" pitchFamily="34" charset="-122"/>
              </a:rPr>
              <a:t>中的变量与常量</a:t>
            </a:r>
          </a:p>
        </p:txBody>
      </p:sp>
      <p:sp>
        <p:nvSpPr>
          <p:cNvPr id="42" name="TextBox 28">
            <a:extLst>
              <a:ext uri="{FF2B5EF4-FFF2-40B4-BE49-F238E27FC236}">
                <a16:creationId xmlns:a16="http://schemas.microsoft.com/office/drawing/2014/main" id="{A7D764F6-35A0-476E-BAB1-7D9EB90A90D6}"/>
              </a:ext>
            </a:extLst>
          </p:cNvPr>
          <p:cNvSpPr txBox="1"/>
          <p:nvPr/>
        </p:nvSpPr>
        <p:spPr>
          <a:xfrm>
            <a:off x="1213833" y="2339076"/>
            <a:ext cx="2634051" cy="499624"/>
          </a:xfrm>
          <a:prstGeom prst="rect">
            <a:avLst/>
          </a:prstGeom>
          <a:noFill/>
        </p:spPr>
        <p:txBody>
          <a:bodyPr wrap="square"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a:t>
            </a:r>
            <a:r>
              <a:rPr lang="en-US" altLang="zh-CN" sz="2000" dirty="0">
                <a:solidFill>
                  <a:srgbClr val="8DA0C6"/>
                </a:solidFill>
                <a:latin typeface="微软雅黑" panose="020B0503020204020204" pitchFamily="34" charset="-122"/>
                <a:ea typeface="微软雅黑" panose="020B0503020204020204" pitchFamily="34" charset="-122"/>
              </a:rPr>
              <a:t>1</a:t>
            </a:r>
            <a:r>
              <a:rPr lang="zh-CN" altLang="en-US" sz="2000" dirty="0">
                <a:solidFill>
                  <a:srgbClr val="8DA0C6"/>
                </a:solidFill>
                <a:latin typeface="微软雅黑" panose="020B0503020204020204" pitchFamily="34" charset="-122"/>
                <a:ea typeface="微软雅黑" panose="020B0503020204020204" pitchFamily="34" charset="-122"/>
              </a:rPr>
              <a:t>）</a:t>
            </a:r>
            <a:r>
              <a:rPr lang="en-US" altLang="zh-CN" sz="2000" dirty="0">
                <a:solidFill>
                  <a:srgbClr val="8DA0C6"/>
                </a:solidFill>
                <a:latin typeface="微软雅黑" panose="020B0503020204020204" pitchFamily="34" charset="-122"/>
                <a:ea typeface="微软雅黑" panose="020B0503020204020204" pitchFamily="34" charset="-122"/>
              </a:rPr>
              <a:t>Java</a:t>
            </a:r>
            <a:r>
              <a:rPr lang="zh-CN" altLang="en-US" sz="2000" dirty="0">
                <a:solidFill>
                  <a:srgbClr val="8DA0C6"/>
                </a:solidFill>
                <a:latin typeface="微软雅黑" panose="020B0503020204020204" pitchFamily="34" charset="-122"/>
                <a:ea typeface="微软雅黑" panose="020B0503020204020204" pitchFamily="34" charset="-122"/>
              </a:rPr>
              <a:t>中的常量</a:t>
            </a:r>
            <a:endParaRPr lang="en-US" altLang="zh-CN" sz="2000" dirty="0">
              <a:solidFill>
                <a:srgbClr val="8DA0C6"/>
              </a:solidFill>
              <a:latin typeface="微软雅黑" panose="020B0503020204020204" pitchFamily="34" charset="-122"/>
              <a:ea typeface="微软雅黑" panose="020B0503020204020204" pitchFamily="34" charset="-122"/>
            </a:endParaRPr>
          </a:p>
        </p:txBody>
      </p:sp>
      <p:sp>
        <p:nvSpPr>
          <p:cNvPr id="43" name="Rectangle 5">
            <a:extLst>
              <a:ext uri="{FF2B5EF4-FFF2-40B4-BE49-F238E27FC236}">
                <a16:creationId xmlns:a16="http://schemas.microsoft.com/office/drawing/2014/main" id="{CAD3C804-44EB-4773-B634-C25F87B7E400}"/>
              </a:ext>
            </a:extLst>
          </p:cNvPr>
          <p:cNvSpPr/>
          <p:nvPr/>
        </p:nvSpPr>
        <p:spPr>
          <a:xfrm>
            <a:off x="1308102" y="2982800"/>
            <a:ext cx="4234641" cy="1071512"/>
          </a:xfrm>
          <a:prstGeom prst="rect">
            <a:avLst/>
          </a:prstGeom>
        </p:spPr>
        <p:txBody>
          <a:bodyPr wrap="square">
            <a:spAutoFit/>
          </a:bodyPr>
          <a:lstStyle/>
          <a:p>
            <a:pPr>
              <a:lnSpc>
                <a:spcPct val="150000"/>
              </a:lnSpc>
            </a:pPr>
            <a:r>
              <a:rPr lang="zh-CN" altLang="en-US" sz="1467" dirty="0">
                <a:solidFill>
                  <a:schemeClr val="tx1">
                    <a:lumMod val="65000"/>
                    <a:lumOff val="35000"/>
                  </a:schemeClr>
                </a:solidFill>
                <a:latin typeface="微软雅黑" panose="020B0503020204020204" pitchFamily="34" charset="-122"/>
                <a:ea typeface="微软雅黑" panose="020B0503020204020204" pitchFamily="34" charset="-122"/>
              </a:rPr>
              <a:t>所谓常量，就是程序运行过程中不改变的量。常量有不同类型：布尔常量、整数型常量、字符型常量、浮点型常量和字符串型常量。</a:t>
            </a:r>
            <a:endParaRPr lang="en-US"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Box 28">
            <a:extLst>
              <a:ext uri="{FF2B5EF4-FFF2-40B4-BE49-F238E27FC236}">
                <a16:creationId xmlns:a16="http://schemas.microsoft.com/office/drawing/2014/main" id="{4C9ACE23-08EA-4033-8D4B-F5D432269CC2}"/>
              </a:ext>
            </a:extLst>
          </p:cNvPr>
          <p:cNvSpPr txBox="1"/>
          <p:nvPr/>
        </p:nvSpPr>
        <p:spPr>
          <a:xfrm>
            <a:off x="1213833" y="4054312"/>
            <a:ext cx="2634051" cy="499624"/>
          </a:xfrm>
          <a:prstGeom prst="rect">
            <a:avLst/>
          </a:prstGeom>
          <a:noFill/>
        </p:spPr>
        <p:txBody>
          <a:bodyPr wrap="square"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a:t>
            </a:r>
            <a:r>
              <a:rPr lang="en-US" altLang="zh-CN" sz="2000" dirty="0">
                <a:solidFill>
                  <a:srgbClr val="8DA0C6"/>
                </a:solidFill>
                <a:latin typeface="微软雅黑" panose="020B0503020204020204" pitchFamily="34" charset="-122"/>
                <a:ea typeface="微软雅黑" panose="020B0503020204020204" pitchFamily="34" charset="-122"/>
              </a:rPr>
              <a:t>2</a:t>
            </a:r>
            <a:r>
              <a:rPr lang="zh-CN" altLang="en-US" sz="2000" dirty="0">
                <a:solidFill>
                  <a:srgbClr val="8DA0C6"/>
                </a:solidFill>
                <a:latin typeface="微软雅黑" panose="020B0503020204020204" pitchFamily="34" charset="-122"/>
                <a:ea typeface="微软雅黑" panose="020B0503020204020204" pitchFamily="34" charset="-122"/>
              </a:rPr>
              <a:t>）</a:t>
            </a:r>
            <a:r>
              <a:rPr lang="en-US" altLang="zh-CN" sz="2000" dirty="0">
                <a:solidFill>
                  <a:srgbClr val="8DA0C6"/>
                </a:solidFill>
                <a:latin typeface="微软雅黑" panose="020B0503020204020204" pitchFamily="34" charset="-122"/>
                <a:ea typeface="微软雅黑" panose="020B0503020204020204" pitchFamily="34" charset="-122"/>
              </a:rPr>
              <a:t>Java</a:t>
            </a:r>
            <a:r>
              <a:rPr lang="zh-CN" altLang="en-US" sz="2000" dirty="0">
                <a:solidFill>
                  <a:srgbClr val="8DA0C6"/>
                </a:solidFill>
                <a:latin typeface="微软雅黑" panose="020B0503020204020204" pitchFamily="34" charset="-122"/>
                <a:ea typeface="微软雅黑" panose="020B0503020204020204" pitchFamily="34" charset="-122"/>
              </a:rPr>
              <a:t>中的变量</a:t>
            </a:r>
            <a:endParaRPr lang="en-US" altLang="zh-CN" sz="2000" dirty="0">
              <a:solidFill>
                <a:srgbClr val="8DA0C6"/>
              </a:solidFill>
              <a:latin typeface="微软雅黑" panose="020B0503020204020204" pitchFamily="34" charset="-122"/>
              <a:ea typeface="微软雅黑" panose="020B0503020204020204" pitchFamily="34" charset="-122"/>
            </a:endParaRPr>
          </a:p>
        </p:txBody>
      </p:sp>
      <p:sp>
        <p:nvSpPr>
          <p:cNvPr id="45" name="Rectangle 5">
            <a:extLst>
              <a:ext uri="{FF2B5EF4-FFF2-40B4-BE49-F238E27FC236}">
                <a16:creationId xmlns:a16="http://schemas.microsoft.com/office/drawing/2014/main" id="{92C02C2A-DA1D-4C5B-9B6B-DD571DD84E3C}"/>
              </a:ext>
            </a:extLst>
          </p:cNvPr>
          <p:cNvSpPr/>
          <p:nvPr/>
        </p:nvSpPr>
        <p:spPr>
          <a:xfrm>
            <a:off x="1308102" y="4660235"/>
            <a:ext cx="4234641" cy="732829"/>
          </a:xfrm>
          <a:prstGeom prst="rect">
            <a:avLst/>
          </a:prstGeom>
        </p:spPr>
        <p:txBody>
          <a:bodyPr wrap="square">
            <a:spAutoFit/>
          </a:bodyPr>
          <a:lstStyle/>
          <a:p>
            <a:pPr>
              <a:lnSpc>
                <a:spcPct val="150000"/>
              </a:lnSpc>
            </a:pPr>
            <a:r>
              <a:rPr lang="zh-CN" altLang="en-US" sz="1467" dirty="0">
                <a:solidFill>
                  <a:schemeClr val="tx1">
                    <a:lumMod val="65000"/>
                    <a:lumOff val="35000"/>
                  </a:schemeClr>
                </a:solidFill>
                <a:latin typeface="微软雅黑" panose="020B0503020204020204" pitchFamily="34" charset="-122"/>
                <a:ea typeface="微软雅黑" panose="020B0503020204020204" pitchFamily="34" charset="-122"/>
              </a:rPr>
              <a:t>所谓变量，就是值可以改变的量，变量用来存放数据并保存对象的状态。</a:t>
            </a:r>
            <a:endParaRPr lang="en-US" sz="14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C1C0DDBC-FFA1-4334-A916-9012F8BBEC43}"/>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3" name="矩形 12">
            <a:extLst>
              <a:ext uri="{FF2B5EF4-FFF2-40B4-BE49-F238E27FC236}">
                <a16:creationId xmlns:a16="http://schemas.microsoft.com/office/drawing/2014/main" id="{C627EF6A-DBEA-44C8-9CC2-3CE55E329AE6}"/>
              </a:ext>
            </a:extLst>
          </p:cNvPr>
          <p:cNvSpPr/>
          <p:nvPr/>
        </p:nvSpPr>
        <p:spPr>
          <a:xfrm>
            <a:off x="0" y="269153"/>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5" name="文本框 14">
            <a:extLst>
              <a:ext uri="{FF2B5EF4-FFF2-40B4-BE49-F238E27FC236}">
                <a16:creationId xmlns:a16="http://schemas.microsoft.com/office/drawing/2014/main" id="{8D444525-84B1-4948-A313-8A6DE51CEB2A}"/>
              </a:ext>
            </a:extLst>
          </p:cNvPr>
          <p:cNvSpPr txBox="1"/>
          <p:nvPr/>
        </p:nvSpPr>
        <p:spPr>
          <a:xfrm>
            <a:off x="446391" y="143042"/>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5" name="图片 4">
            <a:extLst>
              <a:ext uri="{FF2B5EF4-FFF2-40B4-BE49-F238E27FC236}">
                <a16:creationId xmlns:a16="http://schemas.microsoft.com/office/drawing/2014/main" id="{AC340C2F-E22A-424C-81E1-22DECD5CD842}"/>
              </a:ext>
            </a:extLst>
          </p:cNvPr>
          <p:cNvPicPr>
            <a:picLocks noChangeAspect="1"/>
          </p:cNvPicPr>
          <p:nvPr/>
        </p:nvPicPr>
        <p:blipFill>
          <a:blip r:embed="rId3"/>
          <a:stretch>
            <a:fillRect/>
          </a:stretch>
        </p:blipFill>
        <p:spPr>
          <a:xfrm>
            <a:off x="5326336" y="4067716"/>
            <a:ext cx="6035563" cy="411516"/>
          </a:xfrm>
          <a:prstGeom prst="rect">
            <a:avLst/>
          </a:prstGeom>
        </p:spPr>
      </p:pic>
      <p:pic>
        <p:nvPicPr>
          <p:cNvPr id="7" name="图片 6">
            <a:extLst>
              <a:ext uri="{FF2B5EF4-FFF2-40B4-BE49-F238E27FC236}">
                <a16:creationId xmlns:a16="http://schemas.microsoft.com/office/drawing/2014/main" id="{90A8BC68-7C44-451A-8463-43AB3D30AF10}"/>
              </a:ext>
            </a:extLst>
          </p:cNvPr>
          <p:cNvPicPr>
            <a:picLocks noChangeAspect="1"/>
          </p:cNvPicPr>
          <p:nvPr/>
        </p:nvPicPr>
        <p:blipFill rotWithShape="1">
          <a:blip r:embed="rId4"/>
          <a:srcRect r="31235" b="1035"/>
          <a:stretch/>
        </p:blipFill>
        <p:spPr>
          <a:xfrm>
            <a:off x="6537665" y="4479232"/>
            <a:ext cx="5654335" cy="362006"/>
          </a:xfrm>
          <a:prstGeom prst="rect">
            <a:avLst/>
          </a:prstGeom>
        </p:spPr>
      </p:pic>
    </p:spTree>
    <p:extLst>
      <p:ext uri="{BB962C8B-B14F-4D97-AF65-F5344CB8AC3E}">
        <p14:creationId xmlns:p14="http://schemas.microsoft.com/office/powerpoint/2010/main" val="40209387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anim calcmode="lin" valueType="num">
                                      <p:cBhvr>
                                        <p:cTn id="13" dur="500" fill="hold"/>
                                        <p:tgtEl>
                                          <p:spTgt spid="42"/>
                                        </p:tgtEl>
                                        <p:attrNameLst>
                                          <p:attrName>ppt_x</p:attrName>
                                        </p:attrNameLst>
                                      </p:cBhvr>
                                      <p:tavLst>
                                        <p:tav tm="0">
                                          <p:val>
                                            <p:strVal val="#ppt_x"/>
                                          </p:val>
                                        </p:tav>
                                        <p:tav tm="100000">
                                          <p:val>
                                            <p:strVal val="#ppt_x"/>
                                          </p:val>
                                        </p:tav>
                                      </p:tavLst>
                                    </p:anim>
                                    <p:anim calcmode="lin" valueType="num">
                                      <p:cBhvr>
                                        <p:cTn id="14" dur="50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anim calcmode="lin" valueType="num">
                                      <p:cBhvr>
                                        <p:cTn id="23" dur="500" fill="hold"/>
                                        <p:tgtEl>
                                          <p:spTgt spid="44"/>
                                        </p:tgtEl>
                                        <p:attrNameLst>
                                          <p:attrName>ppt_x</p:attrName>
                                        </p:attrNameLst>
                                      </p:cBhvr>
                                      <p:tavLst>
                                        <p:tav tm="0">
                                          <p:val>
                                            <p:strVal val="#ppt_x"/>
                                          </p:val>
                                        </p:tav>
                                        <p:tav tm="100000">
                                          <p:val>
                                            <p:strVal val="#ppt_x"/>
                                          </p:val>
                                        </p:tav>
                                      </p:tavLst>
                                    </p:anim>
                                    <p:anim calcmode="lin" valueType="num">
                                      <p:cBhvr>
                                        <p:cTn id="24" dur="500" fill="hold"/>
                                        <p:tgtEl>
                                          <p:spTgt spid="4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anim calcmode="lin" valueType="num">
                                      <p:cBhvr>
                                        <p:cTn id="28" dur="500" fill="hold"/>
                                        <p:tgtEl>
                                          <p:spTgt spid="45"/>
                                        </p:tgtEl>
                                        <p:attrNameLst>
                                          <p:attrName>ppt_x</p:attrName>
                                        </p:attrNameLst>
                                      </p:cBhvr>
                                      <p:tavLst>
                                        <p:tav tm="0">
                                          <p:val>
                                            <p:strVal val="#ppt_x"/>
                                          </p:val>
                                        </p:tav>
                                        <p:tav tm="100000">
                                          <p:val>
                                            <p:strVal val="#ppt_x"/>
                                          </p:val>
                                        </p:tav>
                                      </p:tavLst>
                                    </p:anim>
                                    <p:anim calcmode="lin" valueType="num">
                                      <p:cBhvr>
                                        <p:cTn id="29"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8" name="矩形 17">
            <a:extLst>
              <a:ext uri="{FF2B5EF4-FFF2-40B4-BE49-F238E27FC236}">
                <a16:creationId xmlns:a16="http://schemas.microsoft.com/office/drawing/2014/main" id="{3767F4E4-0BC6-46E8-BA1E-3EA38867CAB8}"/>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矩形 18">
            <a:extLst>
              <a:ext uri="{FF2B5EF4-FFF2-40B4-BE49-F238E27FC236}">
                <a16:creationId xmlns:a16="http://schemas.microsoft.com/office/drawing/2014/main" id="{D414620D-813F-487F-B2A1-D30E2A6A2D78}"/>
              </a:ext>
            </a:extLst>
          </p:cNvPr>
          <p:cNvSpPr/>
          <p:nvPr/>
        </p:nvSpPr>
        <p:spPr>
          <a:xfrm>
            <a:off x="0" y="269153"/>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0" name="文本框 19">
            <a:extLst>
              <a:ext uri="{FF2B5EF4-FFF2-40B4-BE49-F238E27FC236}">
                <a16:creationId xmlns:a16="http://schemas.microsoft.com/office/drawing/2014/main" id="{C31B2AE3-4C8A-4565-9475-EF5190E48B77}"/>
              </a:ext>
            </a:extLst>
          </p:cNvPr>
          <p:cNvSpPr txBox="1"/>
          <p:nvPr/>
        </p:nvSpPr>
        <p:spPr>
          <a:xfrm>
            <a:off x="446391" y="143042"/>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
        <p:nvSpPr>
          <p:cNvPr id="38" name="TextBox 53">
            <a:extLst>
              <a:ext uri="{FF2B5EF4-FFF2-40B4-BE49-F238E27FC236}">
                <a16:creationId xmlns:a16="http://schemas.microsoft.com/office/drawing/2014/main" id="{505EBBDC-6F8D-43B9-A662-11F31A7F71E5}"/>
              </a:ext>
            </a:extLst>
          </p:cNvPr>
          <p:cNvSpPr txBox="1"/>
          <p:nvPr/>
        </p:nvSpPr>
        <p:spPr>
          <a:xfrm>
            <a:off x="1039678" y="969054"/>
            <a:ext cx="10313474" cy="2236190"/>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7.  Java</a:t>
            </a:r>
            <a:r>
              <a:rPr lang="zh-CN" altLang="en-US" sz="2000" dirty="0">
                <a:solidFill>
                  <a:srgbClr val="8DA0C6"/>
                </a:solidFill>
                <a:latin typeface="微软雅黑" panose="020B0503020204020204" pitchFamily="34" charset="-122"/>
                <a:ea typeface="微软雅黑" panose="020B0503020204020204" pitchFamily="34" charset="-122"/>
              </a:rPr>
              <a:t>中的数据类型</a:t>
            </a:r>
            <a:endParaRPr lang="zh-CN" altLang="zh-CN" sz="2000" dirty="0">
              <a:solidFill>
                <a:srgbClr val="8DA0C6"/>
              </a:solidFill>
              <a:latin typeface="微软雅黑" panose="020B0503020204020204" pitchFamily="34" charset="-122"/>
              <a:ea typeface="微软雅黑" panose="020B0503020204020204" pitchFamily="34" charset="-122"/>
            </a:endParaRPr>
          </a:p>
          <a:p>
            <a:pPr>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的数据类型划分为两大类：基本数据类型和引用数据类型。基本数据类型的数据占用内存的大小固定，在内存中存入的是数据本身。引用数据类型在内存中存入的是引用数据的存放地址，并不是数据对象本身。</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的数据类型如图所示。</a:t>
            </a:r>
          </a:p>
        </p:txBody>
      </p:sp>
      <p:sp>
        <p:nvSpPr>
          <p:cNvPr id="39" name="圆角矩形 22">
            <a:extLst>
              <a:ext uri="{FF2B5EF4-FFF2-40B4-BE49-F238E27FC236}">
                <a16:creationId xmlns:a16="http://schemas.microsoft.com/office/drawing/2014/main" id="{B688147B-AB00-4701-9D8A-6F70DFEE0A89}"/>
              </a:ext>
            </a:extLst>
          </p:cNvPr>
          <p:cNvSpPr/>
          <p:nvPr/>
        </p:nvSpPr>
        <p:spPr>
          <a:xfrm>
            <a:off x="939263" y="1095167"/>
            <a:ext cx="10514304" cy="2333833"/>
          </a:xfrm>
          <a:prstGeom prst="roundRect">
            <a:avLst/>
          </a:prstGeom>
          <a:noFill/>
          <a:ln>
            <a:solidFill>
              <a:srgbClr val="5776B5"/>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id="{C8E6B5E4-13D5-4803-A50C-AF7F7F4DB253}"/>
              </a:ext>
            </a:extLst>
          </p:cNvPr>
          <p:cNvPicPr>
            <a:picLocks noChangeAspect="1"/>
          </p:cNvPicPr>
          <p:nvPr/>
        </p:nvPicPr>
        <p:blipFill>
          <a:blip r:embed="rId2"/>
          <a:stretch>
            <a:fillRect/>
          </a:stretch>
        </p:blipFill>
        <p:spPr>
          <a:xfrm>
            <a:off x="3340888" y="3580492"/>
            <a:ext cx="4930567" cy="3017782"/>
          </a:xfrm>
          <a:prstGeom prst="rect">
            <a:avLst/>
          </a:prstGeom>
        </p:spPr>
      </p:pic>
    </p:spTree>
    <p:extLst>
      <p:ext uri="{BB962C8B-B14F-4D97-AF65-F5344CB8AC3E}">
        <p14:creationId xmlns:p14="http://schemas.microsoft.com/office/powerpoint/2010/main" val="271344951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anim calcmode="lin" valueType="num">
                                      <p:cBhvr>
                                        <p:cTn id="23" dur="500" fill="hold"/>
                                        <p:tgtEl>
                                          <p:spTgt spid="38"/>
                                        </p:tgtEl>
                                        <p:attrNameLst>
                                          <p:attrName>ppt_x</p:attrName>
                                        </p:attrNameLst>
                                      </p:cBhvr>
                                      <p:tavLst>
                                        <p:tav tm="0">
                                          <p:val>
                                            <p:strVal val="#ppt_x"/>
                                          </p:val>
                                        </p:tav>
                                        <p:tav tm="100000">
                                          <p:val>
                                            <p:strVal val="#ppt_x"/>
                                          </p:val>
                                        </p:tav>
                                      </p:tavLst>
                                    </p:anim>
                                    <p:anim calcmode="lin" valueType="num">
                                      <p:cBhvr>
                                        <p:cTn id="24"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097259" y="1349962"/>
            <a:ext cx="10313474" cy="4562275"/>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8.  </a:t>
            </a:r>
            <a:r>
              <a:rPr lang="zh-CN" altLang="en-US" sz="2000" dirty="0">
                <a:solidFill>
                  <a:srgbClr val="8DA0C6"/>
                </a:solidFill>
                <a:latin typeface="微软雅黑" panose="020B0503020204020204" pitchFamily="34" charset="-122"/>
                <a:ea typeface="微软雅黑" panose="020B0503020204020204" pitchFamily="34" charset="-122"/>
              </a:rPr>
              <a:t>类型转换</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zh-CN" altLang="en-US" sz="2000" dirty="0">
                <a:latin typeface="楷体" panose="02010609060101010101" pitchFamily="49" charset="-122"/>
                <a:ea typeface="楷体" panose="02010609060101010101" pitchFamily="49" charset="-122"/>
              </a:rPr>
              <a:t>    数据类型的转换方式可分为“自动类型转换”及“强制类型转换”两种。</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1</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自动类型转换</a:t>
            </a:r>
            <a:endParaRPr lang="zh-CN"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当需要从低级类型向高级类型转换时，编程人员无需进行任何操作，</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会自动完成类型转换。低级类型是指取值范围相对较小的数据类型，高级类型则指取值范围相对较大的数据类型，如</a:t>
            </a:r>
            <a:r>
              <a:rPr lang="en-US" altLang="zh-CN" sz="2000" dirty="0">
                <a:latin typeface="楷体" panose="02010609060101010101" pitchFamily="49" charset="-122"/>
                <a:ea typeface="楷体" panose="02010609060101010101" pitchFamily="49" charset="-122"/>
              </a:rPr>
              <a:t>long</a:t>
            </a:r>
            <a:r>
              <a:rPr lang="zh-CN" altLang="en-US" sz="2000" dirty="0">
                <a:latin typeface="楷体" panose="02010609060101010101" pitchFamily="49" charset="-122"/>
                <a:ea typeface="楷体" panose="02010609060101010101" pitchFamily="49" charset="-122"/>
              </a:rPr>
              <a:t>型相对于</a:t>
            </a:r>
            <a:r>
              <a:rPr lang="en-US" altLang="zh-CN" sz="2000" dirty="0">
                <a:latin typeface="楷体" panose="02010609060101010101" pitchFamily="49" charset="-122"/>
                <a:ea typeface="楷体" panose="02010609060101010101" pitchFamily="49" charset="-122"/>
              </a:rPr>
              <a:t>float</a:t>
            </a:r>
            <a:r>
              <a:rPr lang="zh-CN" altLang="en-US" sz="2000" dirty="0">
                <a:latin typeface="楷体" panose="02010609060101010101" pitchFamily="49" charset="-122"/>
                <a:ea typeface="楷体" panose="02010609060101010101" pitchFamily="49" charset="-122"/>
              </a:rPr>
              <a:t>型是低级数据类型，但是相对于</a:t>
            </a:r>
            <a:r>
              <a:rPr lang="en-US" altLang="zh-CN" sz="2000" dirty="0">
                <a:latin typeface="楷体" panose="02010609060101010101" pitchFamily="49" charset="-122"/>
                <a:ea typeface="楷体" panose="02010609060101010101" pitchFamily="49" charset="-122"/>
              </a:rPr>
              <a:t>int</a:t>
            </a:r>
            <a:r>
              <a:rPr lang="zh-CN" altLang="en-US" sz="2000" dirty="0">
                <a:latin typeface="楷体" panose="02010609060101010101" pitchFamily="49" charset="-122"/>
                <a:ea typeface="楷体" panose="02010609060101010101" pitchFamily="49" charset="-122"/>
              </a:rPr>
              <a:t>型则是高级数据类型。</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zh-CN" altLang="zh-CN"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2</a:t>
            </a:r>
            <a:r>
              <a:rPr lang="zh-CN"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强制类型转换</a:t>
            </a:r>
            <a:endParaRPr lang="zh-CN" altLang="zh-CN" sz="2000" dirty="0">
              <a:latin typeface="楷体" panose="02010609060101010101" pitchFamily="49" charset="-122"/>
              <a:ea typeface="楷体" panose="02010609060101010101" pitchFamily="49" charset="-122"/>
            </a:endParaRPr>
          </a:p>
          <a:p>
            <a:pPr>
              <a:lnSpc>
                <a:spcPct val="150000"/>
              </a:lnSpc>
            </a:pPr>
            <a:r>
              <a:rPr lang="zh-CN" altLang="en-US" sz="2000" dirty="0">
                <a:latin typeface="楷体" panose="02010609060101010101" pitchFamily="49" charset="-122"/>
                <a:ea typeface="楷体" panose="02010609060101010101" pitchFamily="49" charset="-122"/>
              </a:rPr>
              <a:t>    如果需要把数据类型较高的数据或变量赋值给数据类型相对较低的变量，就必须进行强制类型转换。语法格式：</a:t>
            </a:r>
            <a:endParaRPr lang="zh-CN" altLang="en-US" sz="2000" dirty="0">
              <a:solidFill>
                <a:srgbClr val="8DA0C6"/>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rgbClr val="8DA0C6"/>
              </a:solidFill>
              <a:latin typeface="微软雅黑" panose="020B0503020204020204" pitchFamily="34" charset="-122"/>
              <a:ea typeface="微软雅黑" panose="020B0503020204020204" pitchFamily="34" charset="-122"/>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80C59562-5742-4CE0-8527-47CA8AF44DE4}"/>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AD7BCC15-33EE-4832-91A1-27E7F35E990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6F58BF99-7714-4CDB-91A5-6659AE496A9F}"/>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16" name="图片 15">
            <a:extLst>
              <a:ext uri="{FF2B5EF4-FFF2-40B4-BE49-F238E27FC236}">
                <a16:creationId xmlns:a16="http://schemas.microsoft.com/office/drawing/2014/main" id="{1D3673E7-5193-4487-A3F6-9197E010DE06}"/>
              </a:ext>
            </a:extLst>
          </p:cNvPr>
          <p:cNvPicPr>
            <a:picLocks noChangeAspect="1"/>
          </p:cNvPicPr>
          <p:nvPr/>
        </p:nvPicPr>
        <p:blipFill>
          <a:blip r:embed="rId2"/>
          <a:stretch>
            <a:fillRect/>
          </a:stretch>
        </p:blipFill>
        <p:spPr>
          <a:xfrm>
            <a:off x="3281938" y="5473528"/>
            <a:ext cx="5944115" cy="403895"/>
          </a:xfrm>
          <a:prstGeom prst="rect">
            <a:avLst/>
          </a:prstGeom>
        </p:spPr>
      </p:pic>
    </p:spTree>
    <p:extLst>
      <p:ext uri="{BB962C8B-B14F-4D97-AF65-F5344CB8AC3E}">
        <p14:creationId xmlns:p14="http://schemas.microsoft.com/office/powerpoint/2010/main" val="23544716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1109628" y="974548"/>
            <a:ext cx="10313474" cy="403957"/>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a:t>
            </a:r>
            <a:endParaRPr lang="zh-CN" altLang="en-US" sz="2000" dirty="0">
              <a:solidFill>
                <a:srgbClr val="8DA0C6"/>
              </a:solidFill>
              <a:latin typeface="微软雅黑" panose="020B0503020204020204" pitchFamily="34" charset="-122"/>
              <a:ea typeface="微软雅黑" panose="020B0503020204020204" pitchFamily="34" charset="-122"/>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871344"/>
            <a:ext cx="11023882" cy="5652004"/>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80C59562-5742-4CE0-8527-47CA8AF44DE4}"/>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AD7BCC15-33EE-4832-91A1-27E7F35E990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6F58BF99-7714-4CDB-91A5-6659AE496A9F}"/>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
        <p:nvSpPr>
          <p:cNvPr id="20" name="TextBox 53">
            <a:extLst>
              <a:ext uri="{FF2B5EF4-FFF2-40B4-BE49-F238E27FC236}">
                <a16:creationId xmlns:a16="http://schemas.microsoft.com/office/drawing/2014/main" id="{B4BC26F3-7664-4179-A2C3-6A224CB4F1AE}"/>
              </a:ext>
            </a:extLst>
          </p:cNvPr>
          <p:cNvSpPr txBox="1"/>
          <p:nvPr/>
        </p:nvSpPr>
        <p:spPr>
          <a:xfrm>
            <a:off x="1109628" y="1728151"/>
            <a:ext cx="10313474" cy="1788951"/>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9.  </a:t>
            </a:r>
            <a:r>
              <a:rPr lang="zh-CN" altLang="en-US" sz="2000" dirty="0">
                <a:solidFill>
                  <a:srgbClr val="8DA0C6"/>
                </a:solidFill>
                <a:latin typeface="微软雅黑" panose="020B0503020204020204" pitchFamily="34" charset="-122"/>
                <a:ea typeface="微软雅黑" panose="020B0503020204020204" pitchFamily="34" charset="-122"/>
              </a:rPr>
              <a:t>运算符与表达式</a:t>
            </a:r>
            <a:endParaRPr lang="zh-CN" altLang="zh-CN" sz="2000" dirty="0">
              <a:solidFill>
                <a:srgbClr val="8DA0C6"/>
              </a:solidFill>
              <a:latin typeface="微软雅黑" panose="020B0503020204020204" pitchFamily="34" charset="-122"/>
              <a:ea typeface="微软雅黑" panose="020B0503020204020204" pitchFamily="34" charset="-122"/>
            </a:endParaRPr>
          </a:p>
          <a:p>
            <a:pPr>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中的语句有很多种形式，表达式就是其中一种形式。表达式是由操作数与运算符所组成：操作数可以是常量、变量也可以是方法，而运算符就是数学中的运算符号，如“</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等。</a:t>
            </a:r>
            <a:endParaRPr lang="zh-CN" altLang="en-US" sz="2000" dirty="0">
              <a:solidFill>
                <a:srgbClr val="8DA0C6"/>
              </a:solidFill>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EDADDFD5-1C1E-4560-AB43-F1F35543971F}"/>
              </a:ext>
            </a:extLst>
          </p:cNvPr>
          <p:cNvPicPr>
            <a:picLocks noChangeAspect="1"/>
          </p:cNvPicPr>
          <p:nvPr/>
        </p:nvPicPr>
        <p:blipFill>
          <a:blip r:embed="rId2"/>
          <a:stretch>
            <a:fillRect/>
          </a:stretch>
        </p:blipFill>
        <p:spPr>
          <a:xfrm>
            <a:off x="3673718" y="4305737"/>
            <a:ext cx="4938188" cy="1478408"/>
          </a:xfrm>
          <a:prstGeom prst="rect">
            <a:avLst/>
          </a:prstGeom>
        </p:spPr>
      </p:pic>
    </p:spTree>
    <p:extLst>
      <p:ext uri="{BB962C8B-B14F-4D97-AF65-F5344CB8AC3E}">
        <p14:creationId xmlns:p14="http://schemas.microsoft.com/office/powerpoint/2010/main" val="12229786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71" name="TextBox 53">
            <a:extLst>
              <a:ext uri="{FF2B5EF4-FFF2-40B4-BE49-F238E27FC236}">
                <a16:creationId xmlns:a16="http://schemas.microsoft.com/office/drawing/2014/main" id="{FA7736D3-4DF2-4E42-BAC1-553B7A6AA116}"/>
              </a:ext>
            </a:extLst>
          </p:cNvPr>
          <p:cNvSpPr txBox="1"/>
          <p:nvPr/>
        </p:nvSpPr>
        <p:spPr>
          <a:xfrm>
            <a:off x="920177" y="1028265"/>
            <a:ext cx="10313474" cy="1327286"/>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提供了许多的运算符，这些运算符除了可以处理一般的数学运算外，还可以做逻辑运算、地址运算等。根据其所使用的类的不同，运算符可分为赋值运算符、算术运算符、关系运算符、逻辑运算符、条件运算符、括号运算符等。</a:t>
            </a:r>
            <a:endParaRPr lang="zh-CN" altLang="en-US" sz="2000" dirty="0">
              <a:solidFill>
                <a:srgbClr val="8DA0C6"/>
              </a:solidFill>
              <a:latin typeface="微软雅黑" panose="020B0503020204020204" pitchFamily="34" charset="-122"/>
              <a:ea typeface="微软雅黑" panose="020B0503020204020204" pitchFamily="34" charset="-122"/>
            </a:endParaRP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871344"/>
            <a:ext cx="11023882" cy="5652004"/>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a16="http://schemas.microsoft.com/office/drawing/2014/main" id="{80C59562-5742-4CE0-8527-47CA8AF44DE4}"/>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AD7BCC15-33EE-4832-91A1-27E7F35E990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6F58BF99-7714-4CDB-91A5-6659AE496A9F}"/>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4" name="图片 3">
            <a:extLst>
              <a:ext uri="{FF2B5EF4-FFF2-40B4-BE49-F238E27FC236}">
                <a16:creationId xmlns:a16="http://schemas.microsoft.com/office/drawing/2014/main" id="{1A463F32-0346-4FD5-B96B-06FD7A5A8EF6}"/>
              </a:ext>
            </a:extLst>
          </p:cNvPr>
          <p:cNvPicPr>
            <a:picLocks noChangeAspect="1"/>
          </p:cNvPicPr>
          <p:nvPr/>
        </p:nvPicPr>
        <p:blipFill>
          <a:blip r:embed="rId2"/>
          <a:stretch>
            <a:fillRect/>
          </a:stretch>
        </p:blipFill>
        <p:spPr>
          <a:xfrm>
            <a:off x="2681599" y="2469266"/>
            <a:ext cx="7377517" cy="3770992"/>
          </a:xfrm>
          <a:prstGeom prst="rect">
            <a:avLst/>
          </a:prstGeom>
        </p:spPr>
      </p:pic>
    </p:spTree>
    <p:extLst>
      <p:ext uri="{BB962C8B-B14F-4D97-AF65-F5344CB8AC3E}">
        <p14:creationId xmlns:p14="http://schemas.microsoft.com/office/powerpoint/2010/main" val="26222994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17" name="矩形 16">
            <a:extLst>
              <a:ext uri="{FF2B5EF4-FFF2-40B4-BE49-F238E27FC236}">
                <a16:creationId xmlns:a16="http://schemas.microsoft.com/office/drawing/2014/main" id="{80C59562-5742-4CE0-8527-47CA8AF44DE4}"/>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AD7BCC15-33EE-4832-91A1-27E7F35E990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6F58BF99-7714-4CDB-91A5-6659AE496A9F}"/>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3" name="图片 2">
            <a:extLst>
              <a:ext uri="{FF2B5EF4-FFF2-40B4-BE49-F238E27FC236}">
                <a16:creationId xmlns:a16="http://schemas.microsoft.com/office/drawing/2014/main" id="{76A25535-0679-4F96-A7CE-4456189AB94D}"/>
              </a:ext>
            </a:extLst>
          </p:cNvPr>
          <p:cNvPicPr>
            <a:picLocks noChangeAspect="1"/>
          </p:cNvPicPr>
          <p:nvPr/>
        </p:nvPicPr>
        <p:blipFill>
          <a:blip r:embed="rId2"/>
          <a:stretch>
            <a:fillRect/>
          </a:stretch>
        </p:blipFill>
        <p:spPr>
          <a:xfrm>
            <a:off x="1431081" y="1263653"/>
            <a:ext cx="9609653" cy="4618120"/>
          </a:xfrm>
          <a:prstGeom prst="rect">
            <a:avLst/>
          </a:prstGeom>
        </p:spPr>
      </p:pic>
    </p:spTree>
    <p:extLst>
      <p:ext uri="{BB962C8B-B14F-4D97-AF65-F5344CB8AC3E}">
        <p14:creationId xmlns:p14="http://schemas.microsoft.com/office/powerpoint/2010/main" val="22886023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2.2   </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实践操作：编程输出扇形的周长和面积</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118122" y="2833533"/>
            <a:ext cx="9798116" cy="2236190"/>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 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的项目中创建包“</a:t>
            </a:r>
            <a:r>
              <a:rPr lang="en-US" altLang="zh-CN" sz="2000" dirty="0">
                <a:latin typeface="楷体" panose="02010609060101010101" pitchFamily="49" charset="-122"/>
                <a:ea typeface="楷体" panose="02010609060101010101" pitchFamily="49" charset="-122"/>
              </a:rPr>
              <a:t>com.task03”</a:t>
            </a:r>
            <a:r>
              <a:rPr lang="zh-CN" altLang="en-US" sz="2000" dirty="0">
                <a:latin typeface="楷体" panose="02010609060101010101" pitchFamily="49" charset="-122"/>
                <a:ea typeface="楷体" panose="02010609060101010101" pitchFamily="49" charset="-122"/>
              </a:rPr>
              <a:t>，之后再创建类</a:t>
            </a:r>
            <a:r>
              <a:rPr lang="en-US" altLang="zh-CN" sz="2000" dirty="0" err="1">
                <a:latin typeface="楷体" panose="02010609060101010101" pitchFamily="49" charset="-122"/>
                <a:ea typeface="楷体" panose="02010609060101010101" pitchFamily="49" charset="-122"/>
              </a:rPr>
              <a:t>AreaAndPerimeterOfFan</a:t>
            </a:r>
            <a:r>
              <a:rPr lang="zh-CN" altLang="en-US" sz="2000" dirty="0">
                <a:latin typeface="楷体" panose="02010609060101010101" pitchFamily="49" charset="-122"/>
                <a:ea typeface="楷体" panose="02010609060101010101" pitchFamily="49" charset="-122"/>
              </a:rPr>
              <a:t>；</a:t>
            </a:r>
          </a:p>
          <a:p>
            <a:pPr algn="just" defTabSz="609585">
              <a:lnSpc>
                <a:spcPct val="150000"/>
              </a:lnSpc>
            </a:pP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）在</a:t>
            </a:r>
            <a:r>
              <a:rPr lang="en-US" altLang="zh-CN" sz="2000" dirty="0">
                <a:latin typeface="楷体" panose="02010609060101010101" pitchFamily="49" charset="-122"/>
                <a:ea typeface="楷体" panose="02010609060101010101" pitchFamily="49" charset="-122"/>
              </a:rPr>
              <a:t>Main</a:t>
            </a:r>
            <a:r>
              <a:rPr lang="zh-CN" altLang="en-US" sz="2000" dirty="0">
                <a:latin typeface="楷体" panose="02010609060101010101" pitchFamily="49" charset="-122"/>
                <a:ea typeface="楷体" panose="02010609060101010101" pitchFamily="49" charset="-122"/>
              </a:rPr>
              <a:t>方法中定义所需要的变量和常量；</a:t>
            </a:r>
          </a:p>
          <a:p>
            <a:pPr algn="just" defTabSz="609585">
              <a:lnSpc>
                <a:spcPct val="150000"/>
              </a:lnSpc>
            </a:pP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）从命令行参数接收输入的数据，并转化为</a:t>
            </a:r>
            <a:r>
              <a:rPr lang="en-US" altLang="zh-CN" sz="2000" dirty="0">
                <a:latin typeface="楷体" panose="02010609060101010101" pitchFamily="49" charset="-122"/>
                <a:ea typeface="楷体" panose="02010609060101010101" pitchFamily="49" charset="-122"/>
              </a:rPr>
              <a:t>float</a:t>
            </a:r>
            <a:r>
              <a:rPr lang="zh-CN" altLang="en-US" sz="2000" dirty="0">
                <a:latin typeface="楷体" panose="02010609060101010101" pitchFamily="49" charset="-122"/>
                <a:ea typeface="楷体" panose="02010609060101010101" pitchFamily="49" charset="-122"/>
              </a:rPr>
              <a:t>类型；</a:t>
            </a:r>
          </a:p>
          <a:p>
            <a:pPr algn="just" defTabSz="609585">
              <a:lnSpc>
                <a:spcPct val="150000"/>
              </a:lnSpc>
            </a:pP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）根据扇形的公式求面积和周长；</a:t>
            </a:r>
          </a:p>
          <a:p>
            <a:pPr algn="just" defTabSz="609585">
              <a:lnSpc>
                <a:spcPct val="150000"/>
              </a:lnSpc>
            </a:pP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）在控制台输出扇形的面积和周长。</a:t>
            </a:r>
          </a:p>
        </p:txBody>
      </p:sp>
      <p:sp>
        <p:nvSpPr>
          <p:cNvPr id="15" name="矩形: 对角圆角 14">
            <a:extLst>
              <a:ext uri="{FF2B5EF4-FFF2-40B4-BE49-F238E27FC236}">
                <a16:creationId xmlns:a16="http://schemas.microsoft.com/office/drawing/2014/main" id="{09BCD1FB-317E-4D8A-8DE4-7A0AF8DE8F30}"/>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实施思路</a:t>
            </a:r>
          </a:p>
        </p:txBody>
      </p:sp>
      <p:sp>
        <p:nvSpPr>
          <p:cNvPr id="17" name="矩形 16">
            <a:extLst>
              <a:ext uri="{FF2B5EF4-FFF2-40B4-BE49-F238E27FC236}">
                <a16:creationId xmlns:a16="http://schemas.microsoft.com/office/drawing/2014/main" id="{32F3B0C8-7323-4FFE-AFE7-1BEE4FF028CD}"/>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8" name="矩形 17">
            <a:extLst>
              <a:ext uri="{FF2B5EF4-FFF2-40B4-BE49-F238E27FC236}">
                <a16:creationId xmlns:a16="http://schemas.microsoft.com/office/drawing/2014/main" id="{697785AB-CF9B-4F82-B7BD-D759815DB25F}"/>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文本框 18">
            <a:extLst>
              <a:ext uri="{FF2B5EF4-FFF2-40B4-BE49-F238E27FC236}">
                <a16:creationId xmlns:a16="http://schemas.microsoft.com/office/drawing/2014/main" id="{E8AED339-6840-4A3B-BF80-CCC6582A7FA1}"/>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Tree>
    <p:extLst>
      <p:ext uri="{BB962C8B-B14F-4D97-AF65-F5344CB8AC3E}">
        <p14:creationId xmlns:p14="http://schemas.microsoft.com/office/powerpoint/2010/main" val="2483702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18" name="矩形 17">
            <a:extLst>
              <a:ext uri="{FF2B5EF4-FFF2-40B4-BE49-F238E27FC236}">
                <a16:creationId xmlns:a16="http://schemas.microsoft.com/office/drawing/2014/main" id="{8484DC00-BA95-436C-84BF-94502FA63430}"/>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矩形 18">
            <a:extLst>
              <a:ext uri="{FF2B5EF4-FFF2-40B4-BE49-F238E27FC236}">
                <a16:creationId xmlns:a16="http://schemas.microsoft.com/office/drawing/2014/main" id="{AC8068B7-212B-468A-BC7A-C1171CEEB88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0" name="文本框 19">
            <a:extLst>
              <a:ext uri="{FF2B5EF4-FFF2-40B4-BE49-F238E27FC236}">
                <a16:creationId xmlns:a16="http://schemas.microsoft.com/office/drawing/2014/main" id="{8C077F1D-C2C0-4498-864F-C5B74D8C925B}"/>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sp>
        <p:nvSpPr>
          <p:cNvPr id="24" name="矩形: 对角圆角 23">
            <a:extLst>
              <a:ext uri="{FF2B5EF4-FFF2-40B4-BE49-F238E27FC236}">
                <a16:creationId xmlns:a16="http://schemas.microsoft.com/office/drawing/2014/main" id="{4FCD5A9C-2D2E-4CBB-B8BF-E6749779A981}"/>
              </a:ext>
            </a:extLst>
          </p:cNvPr>
          <p:cNvSpPr/>
          <p:nvPr/>
        </p:nvSpPr>
        <p:spPr>
          <a:xfrm>
            <a:off x="953548" y="1181255"/>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程序代码</a:t>
            </a:r>
          </a:p>
        </p:txBody>
      </p:sp>
      <p:pic>
        <p:nvPicPr>
          <p:cNvPr id="3" name="图片 2">
            <a:extLst>
              <a:ext uri="{FF2B5EF4-FFF2-40B4-BE49-F238E27FC236}">
                <a16:creationId xmlns:a16="http://schemas.microsoft.com/office/drawing/2014/main" id="{9150DC9C-5725-4AFA-B796-0F99752B5958}"/>
              </a:ext>
            </a:extLst>
          </p:cNvPr>
          <p:cNvPicPr>
            <a:picLocks noChangeAspect="1"/>
          </p:cNvPicPr>
          <p:nvPr/>
        </p:nvPicPr>
        <p:blipFill>
          <a:blip r:embed="rId2"/>
          <a:stretch>
            <a:fillRect/>
          </a:stretch>
        </p:blipFill>
        <p:spPr>
          <a:xfrm>
            <a:off x="1723967" y="1900954"/>
            <a:ext cx="9045724" cy="4526672"/>
          </a:xfrm>
          <a:prstGeom prst="rect">
            <a:avLst/>
          </a:prstGeom>
        </p:spPr>
      </p:pic>
    </p:spTree>
    <p:extLst>
      <p:ext uri="{BB962C8B-B14F-4D97-AF65-F5344CB8AC3E}">
        <p14:creationId xmlns:p14="http://schemas.microsoft.com/office/powerpoint/2010/main" val="3481260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7748306" cy="584775"/>
          </a:xfrm>
          <a:prstGeom prst="rect">
            <a:avLst/>
          </a:prstGeom>
          <a:noFill/>
        </p:spPr>
        <p:txBody>
          <a:bodyPr wrap="square" rtlCol="0">
            <a:spAutoFit/>
          </a:bodyPr>
          <a:lstStyle/>
          <a:p>
            <a:pPr defTabSz="609585"/>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巩固训练：实现一个数字加密器</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17584" y="2772570"/>
            <a:ext cx="10253179" cy="2236190"/>
          </a:xfrm>
          <a:prstGeom prst="rect">
            <a:avLst/>
          </a:prstGeom>
          <a:noFill/>
        </p:spPr>
        <p:txBody>
          <a:bodyPr wrap="square" lIns="0" tIns="0" rIns="0" bIns="0" rtlCol="0">
            <a:spAutoFit/>
          </a:bodyPr>
          <a:lstStyle/>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）能较熟练的使用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开发简单</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程序；</a:t>
            </a:r>
          </a:p>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）掌握变量的定义方式；</a:t>
            </a:r>
          </a:p>
          <a:p>
            <a:pPr algn="just" defTabSz="609585">
              <a:lnSpc>
                <a:spcPct val="150000"/>
              </a:lnSpc>
            </a:pPr>
            <a:r>
              <a:rPr lang="en-US" altLang="zh-CN" sz="2000" dirty="0">
                <a:latin typeface="楷体" panose="02010609060101010101" pitchFamily="49" charset="-122"/>
                <a:ea typeface="楷体" panose="02010609060101010101" pitchFamily="49" charset="-122"/>
              </a:rPr>
              <a:t>    3</a:t>
            </a:r>
            <a:r>
              <a:rPr lang="zh-CN" altLang="en-US" sz="2000" dirty="0">
                <a:latin typeface="楷体" panose="02010609060101010101" pitchFamily="49" charset="-122"/>
                <a:ea typeface="楷体" panose="02010609060101010101" pitchFamily="49" charset="-122"/>
              </a:rPr>
              <a:t>）掌握</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运算符应用和表达式的书写；</a:t>
            </a:r>
          </a:p>
          <a:p>
            <a:pPr algn="just" defTabSz="609585">
              <a:lnSpc>
                <a:spcPct val="150000"/>
              </a:lnSpc>
            </a:pPr>
            <a:r>
              <a:rPr lang="en-US" altLang="zh-CN" sz="2000" dirty="0">
                <a:latin typeface="楷体" panose="02010609060101010101" pitchFamily="49" charset="-122"/>
                <a:ea typeface="楷体" panose="02010609060101010101" pitchFamily="49" charset="-122"/>
              </a:rPr>
              <a:t>    4</a:t>
            </a:r>
            <a:r>
              <a:rPr lang="zh-CN" altLang="en-US" sz="2000" dirty="0">
                <a:latin typeface="楷体" panose="02010609060101010101" pitchFamily="49" charset="-122"/>
                <a:ea typeface="楷体" panose="02010609060101010101" pitchFamily="49" charset="-122"/>
              </a:rPr>
              <a:t>）掌握简单调试和排错方法。</a:t>
            </a:r>
          </a:p>
          <a:p>
            <a:pPr algn="just" defTabSz="609585">
              <a:lnSpc>
                <a:spcPct val="150000"/>
              </a:lnSpc>
            </a:pPr>
            <a:endParaRPr lang="en-US" altLang="zh-CN" sz="2000" dirty="0">
              <a:latin typeface="楷体" panose="02010609060101010101" pitchFamily="49" charset="-122"/>
              <a:ea typeface="楷体" panose="02010609060101010101" pitchFamily="49" charset="-122"/>
            </a:endParaRPr>
          </a:p>
        </p:txBody>
      </p:sp>
      <p:sp>
        <p:nvSpPr>
          <p:cNvPr id="18" name="矩形: 对角圆角 17">
            <a:extLst>
              <a:ext uri="{FF2B5EF4-FFF2-40B4-BE49-F238E27FC236}">
                <a16:creationId xmlns:a16="http://schemas.microsoft.com/office/drawing/2014/main" id="{82843DAB-E5D2-43D1-BCC1-252CD407067A}"/>
              </a:ext>
            </a:extLst>
          </p:cNvPr>
          <p:cNvSpPr/>
          <p:nvPr/>
        </p:nvSpPr>
        <p:spPr>
          <a:xfrm>
            <a:off x="917584" y="1891158"/>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实训目的</a:t>
            </a:r>
          </a:p>
        </p:txBody>
      </p:sp>
      <p:sp>
        <p:nvSpPr>
          <p:cNvPr id="17" name="矩形 16">
            <a:extLst>
              <a:ext uri="{FF2B5EF4-FFF2-40B4-BE49-F238E27FC236}">
                <a16:creationId xmlns:a16="http://schemas.microsoft.com/office/drawing/2014/main" id="{A8D57505-8001-4FF4-9494-24B97F65F762}"/>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9" name="矩形 18">
            <a:extLst>
              <a:ext uri="{FF2B5EF4-FFF2-40B4-BE49-F238E27FC236}">
                <a16:creationId xmlns:a16="http://schemas.microsoft.com/office/drawing/2014/main" id="{E8A44387-D8E4-4862-80F3-52E6E8F386EC}"/>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0" name="文本框 19">
            <a:extLst>
              <a:ext uri="{FF2B5EF4-FFF2-40B4-BE49-F238E27FC236}">
                <a16:creationId xmlns:a16="http://schemas.microsoft.com/office/drawing/2014/main" id="{3EDDB042-0804-4614-B117-239A055773DA}"/>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3" name="图片 2">
            <a:extLst>
              <a:ext uri="{FF2B5EF4-FFF2-40B4-BE49-F238E27FC236}">
                <a16:creationId xmlns:a16="http://schemas.microsoft.com/office/drawing/2014/main" id="{C6FEC52A-D838-4ECF-A60B-B2C3A2E3045A}"/>
              </a:ext>
            </a:extLst>
          </p:cNvPr>
          <p:cNvPicPr>
            <a:picLocks noChangeAspect="1"/>
          </p:cNvPicPr>
          <p:nvPr/>
        </p:nvPicPr>
        <p:blipFill>
          <a:blip r:embed="rId2"/>
          <a:stretch>
            <a:fillRect/>
          </a:stretch>
        </p:blipFill>
        <p:spPr>
          <a:xfrm>
            <a:off x="6889395" y="2483196"/>
            <a:ext cx="5271793" cy="2799308"/>
          </a:xfrm>
          <a:prstGeom prst="rect">
            <a:avLst/>
          </a:prstGeom>
        </p:spPr>
      </p:pic>
    </p:spTree>
    <p:extLst>
      <p:ext uri="{BB962C8B-B14F-4D97-AF65-F5344CB8AC3E}">
        <p14:creationId xmlns:p14="http://schemas.microsoft.com/office/powerpoint/2010/main" val="73274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17" name="矩形: 对角圆角 16">
            <a:extLst>
              <a:ext uri="{FF2B5EF4-FFF2-40B4-BE49-F238E27FC236}">
                <a16:creationId xmlns:a16="http://schemas.microsoft.com/office/drawing/2014/main" id="{83FE14B6-0FFA-485A-9AFF-ACDDF8C913B1}"/>
              </a:ext>
            </a:extLst>
          </p:cNvPr>
          <p:cNvSpPr/>
          <p:nvPr/>
        </p:nvSpPr>
        <p:spPr>
          <a:xfrm>
            <a:off x="1200388" y="1571489"/>
            <a:ext cx="2160240" cy="492443"/>
          </a:xfrm>
          <a:prstGeom prst="round2DiagRect">
            <a:avLst/>
          </a:prstGeom>
          <a:solidFill>
            <a:srgbClr val="8DA0C6"/>
          </a:solidFill>
          <a:ln>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实训内容</a:t>
            </a:r>
          </a:p>
        </p:txBody>
      </p:sp>
      <p:sp>
        <p:nvSpPr>
          <p:cNvPr id="19" name="TextBox 53">
            <a:extLst>
              <a:ext uri="{FF2B5EF4-FFF2-40B4-BE49-F238E27FC236}">
                <a16:creationId xmlns:a16="http://schemas.microsoft.com/office/drawing/2014/main" id="{2342D248-6794-436A-8103-1EA5C76166E7}"/>
              </a:ext>
            </a:extLst>
          </p:cNvPr>
          <p:cNvSpPr txBox="1"/>
          <p:nvPr/>
        </p:nvSpPr>
        <p:spPr>
          <a:xfrm>
            <a:off x="971370" y="2721340"/>
            <a:ext cx="5808463" cy="2697854"/>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实现一个数字加密器。运行时输入加密前的整数，通过加密运算后，输出加密后的结果，加密结果仍为一整数。</a:t>
            </a:r>
          </a:p>
          <a:p>
            <a:pPr algn="just" defTabSz="609585">
              <a:lnSpc>
                <a:spcPct val="150000"/>
              </a:lnSpc>
            </a:pPr>
            <a:r>
              <a:rPr lang="zh-CN" altLang="en-US" sz="2000" dirty="0">
                <a:latin typeface="楷体" panose="02010609060101010101" pitchFamily="49" charset="-122"/>
                <a:ea typeface="楷体" panose="02010609060101010101" pitchFamily="49" charset="-122"/>
              </a:rPr>
              <a:t>     加密规则为：加密结果 </a:t>
            </a: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整数*</a:t>
            </a:r>
            <a:r>
              <a:rPr lang="en-US" altLang="zh-CN" sz="2000" dirty="0">
                <a:latin typeface="楷体" panose="02010609060101010101" pitchFamily="49" charset="-122"/>
                <a:ea typeface="楷体" panose="02010609060101010101" pitchFamily="49" charset="-122"/>
              </a:rPr>
              <a:t>10+5) / 2 + 3.14159</a:t>
            </a:r>
          </a:p>
          <a:p>
            <a:pPr algn="just" defTabSz="609585">
              <a:lnSpc>
                <a:spcPct val="150000"/>
              </a:lnSpc>
            </a:pPr>
            <a:endParaRPr lang="zh-CN" altLang="en-US" sz="2000" dirty="0">
              <a:latin typeface="楷体" panose="02010609060101010101" pitchFamily="49" charset="-122"/>
              <a:ea typeface="楷体" panose="02010609060101010101" pitchFamily="49" charset="-122"/>
            </a:endParaRPr>
          </a:p>
        </p:txBody>
      </p:sp>
      <p:sp>
        <p:nvSpPr>
          <p:cNvPr id="20" name="矩形 19">
            <a:extLst>
              <a:ext uri="{FF2B5EF4-FFF2-40B4-BE49-F238E27FC236}">
                <a16:creationId xmlns:a16="http://schemas.microsoft.com/office/drawing/2014/main" id="{69D02441-4C13-4275-85C2-DE956F2A50C5}"/>
              </a:ext>
            </a:extLst>
          </p:cNvPr>
          <p:cNvSpPr/>
          <p:nvPr/>
        </p:nvSpPr>
        <p:spPr>
          <a:xfrm>
            <a:off x="6076914" y="259726"/>
            <a:ext cx="6115086" cy="198894"/>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1" name="矩形 20">
            <a:extLst>
              <a:ext uri="{FF2B5EF4-FFF2-40B4-BE49-F238E27FC236}">
                <a16:creationId xmlns:a16="http://schemas.microsoft.com/office/drawing/2014/main" id="{1C9BB84D-1A19-4D4B-941F-AC75E0D6BAD4}"/>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22" name="文本框 21">
            <a:extLst>
              <a:ext uri="{FF2B5EF4-FFF2-40B4-BE49-F238E27FC236}">
                <a16:creationId xmlns:a16="http://schemas.microsoft.com/office/drawing/2014/main" id="{121E178C-C149-4062-8A52-709DFFF6A33C}"/>
              </a:ext>
            </a:extLst>
          </p:cNvPr>
          <p:cNvSpPr txBox="1"/>
          <p:nvPr/>
        </p:nvSpPr>
        <p:spPr>
          <a:xfrm>
            <a:off x="446391" y="133615"/>
            <a:ext cx="5334794"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计算并输出扇形的周长和面积</a:t>
            </a:r>
          </a:p>
        </p:txBody>
      </p:sp>
      <p:pic>
        <p:nvPicPr>
          <p:cNvPr id="3" name="图片 2">
            <a:extLst>
              <a:ext uri="{FF2B5EF4-FFF2-40B4-BE49-F238E27FC236}">
                <a16:creationId xmlns:a16="http://schemas.microsoft.com/office/drawing/2014/main" id="{97198E2E-2DF1-4701-A757-44318939BCAE}"/>
              </a:ext>
            </a:extLst>
          </p:cNvPr>
          <p:cNvPicPr>
            <a:picLocks noChangeAspect="1"/>
          </p:cNvPicPr>
          <p:nvPr/>
        </p:nvPicPr>
        <p:blipFill>
          <a:blip r:embed="rId2"/>
          <a:stretch>
            <a:fillRect/>
          </a:stretch>
        </p:blipFill>
        <p:spPr>
          <a:xfrm>
            <a:off x="7652072" y="3398220"/>
            <a:ext cx="4610500" cy="3459780"/>
          </a:xfrm>
          <a:prstGeom prst="rect">
            <a:avLst/>
          </a:prstGeom>
        </p:spPr>
      </p:pic>
    </p:spTree>
    <p:extLst>
      <p:ext uri="{BB962C8B-B14F-4D97-AF65-F5344CB8AC3E}">
        <p14:creationId xmlns:p14="http://schemas.microsoft.com/office/powerpoint/2010/main" val="31648179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C352D612-C567-4F59-B99B-74B394D67A8F}"/>
              </a:ext>
            </a:extLst>
          </p:cNvPr>
          <p:cNvSpPr/>
          <p:nvPr/>
        </p:nvSpPr>
        <p:spPr>
          <a:xfrm>
            <a:off x="0" y="2178639"/>
            <a:ext cx="12192000" cy="2997200"/>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zh-CN" altLang="en-US" sz="2400">
              <a:solidFill>
                <a:prstClr val="white"/>
              </a:solidFill>
              <a:latin typeface="Open Sans"/>
            </a:endParaRPr>
          </a:p>
        </p:txBody>
      </p:sp>
      <p:sp>
        <p:nvSpPr>
          <p:cNvPr id="6" name="TextBox 21">
            <a:extLst>
              <a:ext uri="{FF2B5EF4-FFF2-40B4-BE49-F238E27FC236}">
                <a16:creationId xmlns:a16="http://schemas.microsoft.com/office/drawing/2014/main" id="{8C930C76-4380-4F6B-BF54-0EB9C2A5BE2D}"/>
              </a:ext>
            </a:extLst>
          </p:cNvPr>
          <p:cNvSpPr txBox="1"/>
          <p:nvPr/>
        </p:nvSpPr>
        <p:spPr>
          <a:xfrm>
            <a:off x="3173692" y="2967335"/>
            <a:ext cx="8694653" cy="913007"/>
          </a:xfrm>
          <a:prstGeom prst="rect">
            <a:avLst/>
          </a:prstGeom>
          <a:noFill/>
        </p:spPr>
        <p:txBody>
          <a:bodyPr wrap="square" rtlCol="0">
            <a:spAutoFit/>
          </a:bodyPr>
          <a:lstStyle/>
          <a:p>
            <a:pPr defTabSz="609585"/>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创建</a:t>
            </a:r>
            <a:r>
              <a:rPr lang="en-US" altLang="zh-CN"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5333"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程序并创建一个类</a:t>
            </a:r>
          </a:p>
        </p:txBody>
      </p:sp>
      <p:sp>
        <p:nvSpPr>
          <p:cNvPr id="7" name="TextBox 21">
            <a:extLst>
              <a:ext uri="{FF2B5EF4-FFF2-40B4-BE49-F238E27FC236}">
                <a16:creationId xmlns:a16="http://schemas.microsoft.com/office/drawing/2014/main" id="{03A8D603-32C6-412D-8F30-56FABCB9C515}"/>
              </a:ext>
            </a:extLst>
          </p:cNvPr>
          <p:cNvSpPr txBox="1"/>
          <p:nvPr/>
        </p:nvSpPr>
        <p:spPr>
          <a:xfrm>
            <a:off x="1073301" y="2967335"/>
            <a:ext cx="2100391" cy="923330"/>
          </a:xfrm>
          <a:prstGeom prst="rect">
            <a:avLst/>
          </a:prstGeom>
          <a:noFill/>
        </p:spPr>
        <p:txBody>
          <a:bodyPr wrap="square" rtlCol="0">
            <a:spAutoFit/>
          </a:bodyPr>
          <a:lstStyle/>
          <a:p>
            <a:pPr defTabSz="609585"/>
            <a:r>
              <a:rPr lang="zh-CN" altLang="en-US"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任务</a:t>
            </a:r>
            <a:r>
              <a:rPr lang="en-US" altLang="zh-CN"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a:t>
            </a:r>
            <a:endParaRPr lang="id-ID" sz="5400"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52672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33000">
              <a:srgbClr val="5877B6"/>
            </a:gs>
            <a:gs pos="100000">
              <a:srgbClr val="465E96"/>
            </a:gs>
          </a:gsLst>
          <a:lin ang="5400000" scaled="0"/>
        </a:gradFill>
        <a:effectLst/>
      </p:bgPr>
    </p:bg>
    <p:spTree>
      <p:nvGrpSpPr>
        <p:cNvPr id="1" name=""/>
        <p:cNvGrpSpPr/>
        <p:nvPr/>
      </p:nvGrpSpPr>
      <p:grpSpPr>
        <a:xfrm>
          <a:off x="0" y="0"/>
          <a:ext cx="0" cy="0"/>
          <a:chOff x="0" y="0"/>
          <a:chExt cx="0" cy="0"/>
        </a:xfrm>
      </p:grpSpPr>
      <p:sp>
        <p:nvSpPr>
          <p:cNvPr id="20" name="任意多边形: 形状 19">
            <a:extLst>
              <a:ext uri="{FF2B5EF4-FFF2-40B4-BE49-F238E27FC236}">
                <a16:creationId xmlns:a16="http://schemas.microsoft.com/office/drawing/2014/main" id="{D035236D-571F-4E36-8D43-B076A39B1BC9}"/>
              </a:ext>
            </a:extLst>
          </p:cNvPr>
          <p:cNvSpPr>
            <a:spLocks/>
          </p:cNvSpPr>
          <p:nvPr/>
        </p:nvSpPr>
        <p:spPr bwMode="auto">
          <a:xfrm>
            <a:off x="5295296" y="0"/>
            <a:ext cx="6896704" cy="6858000"/>
          </a:xfrm>
          <a:custGeom>
            <a:avLst/>
            <a:gdLst>
              <a:gd name="connsiteX0" fmla="*/ 0 w 5172528"/>
              <a:gd name="connsiteY0" fmla="*/ 0 h 5143500"/>
              <a:gd name="connsiteX1" fmla="*/ 5057233 w 5172528"/>
              <a:gd name="connsiteY1" fmla="*/ 0 h 5143500"/>
              <a:gd name="connsiteX2" fmla="*/ 5172528 w 5172528"/>
              <a:gd name="connsiteY2" fmla="*/ 0 h 5143500"/>
              <a:gd name="connsiteX3" fmla="*/ 5172528 w 5172528"/>
              <a:gd name="connsiteY3" fmla="*/ 5143500 h 5143500"/>
              <a:gd name="connsiteX4" fmla="*/ 5170060 w 5172528"/>
              <a:gd name="connsiteY4" fmla="*/ 5143500 h 5143500"/>
              <a:gd name="connsiteX5" fmla="*/ 2422279 w 5172528"/>
              <a:gd name="connsiteY5" fmla="*/ 5143500 h 5143500"/>
              <a:gd name="connsiteX6" fmla="*/ 2157109 w 5172528"/>
              <a:gd name="connsiteY6" fmla="*/ 4979789 h 5143500"/>
              <a:gd name="connsiteX7" fmla="*/ 1200711 w 5172528"/>
              <a:gd name="connsiteY7" fmla="*/ 4759524 h 5143500"/>
              <a:gd name="connsiteX8" fmla="*/ 378388 w 5172528"/>
              <a:gd name="connsiteY8" fmla="*/ 4271367 h 5143500"/>
              <a:gd name="connsiteX9" fmla="*/ 345614 w 5172528"/>
              <a:gd name="connsiteY9" fmla="*/ 3443883 h 5143500"/>
              <a:gd name="connsiteX10" fmla="*/ 768694 w 5172528"/>
              <a:gd name="connsiteY10" fmla="*/ 2702719 h 5143500"/>
              <a:gd name="connsiteX11" fmla="*/ 1194753 w 5172528"/>
              <a:gd name="connsiteY11" fmla="*/ 1163836 h 5143500"/>
              <a:gd name="connsiteX12" fmla="*/ 1188794 w 5172528"/>
              <a:gd name="connsiteY12" fmla="*/ 1151930 h 5143500"/>
              <a:gd name="connsiteX13" fmla="*/ 670372 w 5172528"/>
              <a:gd name="connsiteY13" fmla="*/ 514945 h 5143500"/>
              <a:gd name="connsiteX14" fmla="*/ 32774 w 5172528"/>
              <a:gd name="connsiteY14" fmla="*/ 32742 h 5143500"/>
              <a:gd name="connsiteX15" fmla="*/ 0 w 5172528"/>
              <a:gd name="connsiteY15"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72528" h="5143500">
                <a:moveTo>
                  <a:pt x="0" y="0"/>
                </a:moveTo>
                <a:cubicBezTo>
                  <a:pt x="0" y="0"/>
                  <a:pt x="0" y="0"/>
                  <a:pt x="5057233" y="0"/>
                </a:cubicBezTo>
                <a:lnTo>
                  <a:pt x="5172528" y="0"/>
                </a:lnTo>
                <a:lnTo>
                  <a:pt x="5172528" y="5143500"/>
                </a:lnTo>
                <a:lnTo>
                  <a:pt x="5170060" y="5143500"/>
                </a:lnTo>
                <a:cubicBezTo>
                  <a:pt x="4777520" y="5143500"/>
                  <a:pt x="3992440" y="5143500"/>
                  <a:pt x="2422279" y="5143500"/>
                </a:cubicBezTo>
                <a:cubicBezTo>
                  <a:pt x="2344813" y="5080992"/>
                  <a:pt x="2255430" y="5024438"/>
                  <a:pt x="2157109" y="4979789"/>
                </a:cubicBezTo>
                <a:cubicBezTo>
                  <a:pt x="1859166" y="4845844"/>
                  <a:pt x="1522490" y="4827985"/>
                  <a:pt x="1200711" y="4759524"/>
                </a:cubicBezTo>
                <a:cubicBezTo>
                  <a:pt x="878933" y="4694039"/>
                  <a:pt x="542257" y="4557117"/>
                  <a:pt x="378388" y="4271367"/>
                </a:cubicBezTo>
                <a:cubicBezTo>
                  <a:pt x="235375" y="4024313"/>
                  <a:pt x="250273" y="3711774"/>
                  <a:pt x="345614" y="3443883"/>
                </a:cubicBezTo>
                <a:cubicBezTo>
                  <a:pt x="443936" y="3175992"/>
                  <a:pt x="610784" y="2940844"/>
                  <a:pt x="768694" y="2702719"/>
                </a:cubicBezTo>
                <a:cubicBezTo>
                  <a:pt x="1039822" y="2288977"/>
                  <a:pt x="1379477" y="1669852"/>
                  <a:pt x="1194753" y="1163836"/>
                </a:cubicBezTo>
                <a:cubicBezTo>
                  <a:pt x="1191773" y="1157883"/>
                  <a:pt x="1191773" y="1154906"/>
                  <a:pt x="1188794" y="1151930"/>
                </a:cubicBezTo>
                <a:cubicBezTo>
                  <a:pt x="1090472" y="895945"/>
                  <a:pt x="878933" y="684610"/>
                  <a:pt x="670372" y="514945"/>
                </a:cubicBezTo>
                <a:cubicBezTo>
                  <a:pt x="464792" y="348258"/>
                  <a:pt x="235375" y="205383"/>
                  <a:pt x="32774" y="32742"/>
                </a:cubicBezTo>
                <a:cubicBezTo>
                  <a:pt x="20856" y="20836"/>
                  <a:pt x="11918" y="1190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609585"/>
            <a:endParaRPr lang="zh-CN" altLang="en-US" sz="2400">
              <a:solidFill>
                <a:prstClr val="black"/>
              </a:solidFill>
              <a:latin typeface="Open Sans"/>
            </a:endParaRPr>
          </a:p>
        </p:txBody>
      </p:sp>
      <p:pic>
        <p:nvPicPr>
          <p:cNvPr id="3" name="图形 2">
            <a:extLst>
              <a:ext uri="{FF2B5EF4-FFF2-40B4-BE49-F238E27FC236}">
                <a16:creationId xmlns:a16="http://schemas.microsoft.com/office/drawing/2014/main" id="{6B72358E-5066-44AE-966F-C4584C0B71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6060" y="727360"/>
            <a:ext cx="4557485" cy="5145085"/>
          </a:xfrm>
          <a:prstGeom prst="rect">
            <a:avLst/>
          </a:prstGeom>
        </p:spPr>
      </p:pic>
      <p:sp>
        <p:nvSpPr>
          <p:cNvPr id="15" name="TextBox 21">
            <a:extLst>
              <a:ext uri="{FF2B5EF4-FFF2-40B4-BE49-F238E27FC236}">
                <a16:creationId xmlns:a16="http://schemas.microsoft.com/office/drawing/2014/main" id="{FCA8A889-F7F0-4C2F-9809-D0BE99891A69}"/>
              </a:ext>
            </a:extLst>
          </p:cNvPr>
          <p:cNvSpPr txBox="1"/>
          <p:nvPr/>
        </p:nvSpPr>
        <p:spPr>
          <a:xfrm>
            <a:off x="986522" y="3096141"/>
            <a:ext cx="3330954" cy="995209"/>
          </a:xfrm>
          <a:prstGeom prst="rect">
            <a:avLst/>
          </a:prstGeom>
          <a:noFill/>
        </p:spPr>
        <p:txBody>
          <a:bodyPr wrap="square" rtlCol="0">
            <a:spAutoFit/>
          </a:bodyPr>
          <a:lstStyle/>
          <a:p>
            <a:pPr defTabSz="609585"/>
            <a:r>
              <a:rPr lang="zh-CN" altLang="en-US"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谢谢观看</a:t>
            </a:r>
            <a:endParaRPr lang="id-ID" sz="5867" b="1" dirty="0">
              <a:solidFill>
                <a:prstClr val="white"/>
              </a:soli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606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3">
            <a:extLst>
              <a:ext uri="{FF2B5EF4-FFF2-40B4-BE49-F238E27FC236}">
                <a16:creationId xmlns:a16="http://schemas.microsoft.com/office/drawing/2014/main" id="{482D7E09-347B-4C0A-8ED1-E7D1CDEF4FFB}"/>
              </a:ext>
            </a:extLst>
          </p:cNvPr>
          <p:cNvSpPr txBox="1"/>
          <p:nvPr/>
        </p:nvSpPr>
        <p:spPr>
          <a:xfrm>
            <a:off x="1432254" y="2386076"/>
            <a:ext cx="9606533" cy="869533"/>
          </a:xfrm>
          <a:prstGeom prst="rect">
            <a:avLst/>
          </a:prstGeom>
          <a:noFill/>
        </p:spPr>
        <p:txBody>
          <a:bodyPr wrap="square" lIns="0" tIns="0" rIns="0" bIns="0" rtlCol="0">
            <a:spAutoFit/>
          </a:bodyPr>
          <a:lstStyle/>
          <a:p>
            <a:pPr algn="just" defTabSz="609585">
              <a:lnSpc>
                <a:spcPct val="150000"/>
              </a:lnSpc>
              <a:spcAft>
                <a:spcPts val="1600"/>
              </a:spcAft>
            </a:pPr>
            <a:r>
              <a:rPr lang="zh-CN" altLang="en-US" sz="2000" dirty="0"/>
              <a:t>       使用</a:t>
            </a:r>
            <a:r>
              <a:rPr lang="en-US" altLang="zh-CN" sz="2000" dirty="0"/>
              <a:t>Eclipse</a:t>
            </a:r>
            <a:r>
              <a:rPr lang="zh-CN" altLang="en-US" sz="2000" dirty="0"/>
              <a:t>编写第一个</a:t>
            </a:r>
            <a:r>
              <a:rPr lang="en-US" altLang="zh-CN" sz="2000" dirty="0"/>
              <a:t>Java</a:t>
            </a:r>
            <a:r>
              <a:rPr lang="zh-CN" altLang="en-US" sz="2000" dirty="0"/>
              <a:t>程序，在</a:t>
            </a:r>
            <a:r>
              <a:rPr lang="en-US" altLang="zh-CN" sz="2000" dirty="0"/>
              <a:t>Eclipse</a:t>
            </a:r>
            <a:r>
              <a:rPr lang="zh-CN" altLang="en-US" sz="2000" dirty="0"/>
              <a:t>控制台输出一个字符串：“</a:t>
            </a:r>
            <a:r>
              <a:rPr lang="en-US" altLang="zh-CN" sz="2000" dirty="0"/>
              <a:t>Welcome to Java World!”</a:t>
            </a:r>
            <a:r>
              <a:rPr lang="zh-CN" altLang="en-US" sz="2000" dirty="0"/>
              <a:t>。其运行结果如下：</a:t>
            </a:r>
            <a:endParaRPr lang="zh-CN" altLang="en-US" sz="2000" dirty="0">
              <a:latin typeface="楷体" panose="02010609060101010101" pitchFamily="49" charset="-122"/>
              <a:ea typeface="楷体" panose="02010609060101010101" pitchFamily="49" charset="-122"/>
            </a:endParaRPr>
          </a:p>
        </p:txBody>
      </p:sp>
      <p:sp>
        <p:nvSpPr>
          <p:cNvPr id="10" name="矩形: 对角圆角 9">
            <a:extLst>
              <a:ext uri="{FF2B5EF4-FFF2-40B4-BE49-F238E27FC236}">
                <a16:creationId xmlns:a16="http://schemas.microsoft.com/office/drawing/2014/main" id="{E01EAC6E-D0C2-4B61-8F8F-6D34BE48DE78}"/>
              </a:ext>
            </a:extLst>
          </p:cNvPr>
          <p:cNvSpPr/>
          <p:nvPr/>
        </p:nvSpPr>
        <p:spPr>
          <a:xfrm>
            <a:off x="1176198" y="1589786"/>
            <a:ext cx="2160240" cy="492443"/>
          </a:xfrm>
          <a:prstGeom prst="round2Diag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任务描述</a:t>
            </a:r>
          </a:p>
        </p:txBody>
      </p:sp>
      <p:sp>
        <p:nvSpPr>
          <p:cNvPr id="11" name="矩形 10">
            <a:extLst>
              <a:ext uri="{FF2B5EF4-FFF2-40B4-BE49-F238E27FC236}">
                <a16:creationId xmlns:a16="http://schemas.microsoft.com/office/drawing/2014/main" id="{F1D77C0F-FCD1-4F00-AB87-1DC6DAEC9899}"/>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2" name="矩形 11">
            <a:extLst>
              <a:ext uri="{FF2B5EF4-FFF2-40B4-BE49-F238E27FC236}">
                <a16:creationId xmlns:a16="http://schemas.microsoft.com/office/drawing/2014/main" id="{BF183E81-0E95-4955-8462-1D334940F3F8}"/>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13" name="文本框 12">
            <a:extLst>
              <a:ext uri="{FF2B5EF4-FFF2-40B4-BE49-F238E27FC236}">
                <a16:creationId xmlns:a16="http://schemas.microsoft.com/office/drawing/2014/main" id="{48ABBDF3-79EF-4652-A835-A540DAE178E4}"/>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pic>
        <p:nvPicPr>
          <p:cNvPr id="3" name="图片 2">
            <a:extLst>
              <a:ext uri="{FF2B5EF4-FFF2-40B4-BE49-F238E27FC236}">
                <a16:creationId xmlns:a16="http://schemas.microsoft.com/office/drawing/2014/main" id="{1B17B4AC-0BF5-4892-B77D-224EFDE400ED}"/>
              </a:ext>
            </a:extLst>
          </p:cNvPr>
          <p:cNvPicPr>
            <a:picLocks noChangeAspect="1"/>
          </p:cNvPicPr>
          <p:nvPr/>
        </p:nvPicPr>
        <p:blipFill>
          <a:blip r:embed="rId2"/>
          <a:stretch>
            <a:fillRect/>
          </a:stretch>
        </p:blipFill>
        <p:spPr>
          <a:xfrm>
            <a:off x="3200149" y="3559456"/>
            <a:ext cx="5791702" cy="2110923"/>
          </a:xfrm>
          <a:prstGeom prst="rect">
            <a:avLst/>
          </a:prstGeom>
        </p:spPr>
      </p:pic>
    </p:spTree>
    <p:extLst>
      <p:ext uri="{BB962C8B-B14F-4D97-AF65-F5344CB8AC3E}">
        <p14:creationId xmlns:p14="http://schemas.microsoft.com/office/powerpoint/2010/main" val="3598697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600" y="856451"/>
            <a:ext cx="4820642"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1.1  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的两类程序结构</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880663" y="1991227"/>
            <a:ext cx="9677358" cy="3177280"/>
          </a:xfrm>
          <a:prstGeom prst="rect">
            <a:avLst/>
          </a:prstGeom>
          <a:noFill/>
        </p:spPr>
        <p:txBody>
          <a:bodyPr wrap="square" lIns="0" tIns="0" rIns="0" bIns="0" rtlCol="0">
            <a:spAutoFit/>
          </a:bodyPr>
          <a:lstStyle/>
          <a:p>
            <a:pPr algn="just" defTabSz="609585">
              <a:lnSpc>
                <a:spcPct val="150000"/>
              </a:lnSpc>
            </a:pPr>
            <a:r>
              <a:rPr lang="en-US" altLang="zh-CN" sz="2000" dirty="0">
                <a:solidFill>
                  <a:srgbClr val="8DA0C6"/>
                </a:solidFill>
                <a:latin typeface="微软雅黑" panose="020B0503020204020204" pitchFamily="34" charset="-122"/>
                <a:ea typeface="微软雅黑" panose="020B0503020204020204" pitchFamily="34" charset="-122"/>
              </a:rPr>
              <a:t>       1.  Java</a:t>
            </a:r>
            <a:r>
              <a:rPr lang="zh-CN" altLang="en-US" sz="2000" dirty="0">
                <a:solidFill>
                  <a:srgbClr val="8DA0C6"/>
                </a:solidFill>
                <a:latin typeface="微软雅黑" panose="020B0503020204020204" pitchFamily="34" charset="-122"/>
                <a:ea typeface="微软雅黑" panose="020B0503020204020204" pitchFamily="34" charset="-122"/>
              </a:rPr>
              <a:t>程序结构</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程序主要分为两类：</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应用程序</a:t>
            </a:r>
            <a:r>
              <a:rPr lang="en-US" altLang="zh-CN" sz="2000" dirty="0">
                <a:latin typeface="楷体" panose="02010609060101010101" pitchFamily="49" charset="-122"/>
                <a:ea typeface="楷体" panose="02010609060101010101" pitchFamily="49" charset="-122"/>
              </a:rPr>
              <a:t>(Java Application)</a:t>
            </a:r>
            <a:r>
              <a:rPr lang="zh-CN" altLang="en-US" sz="2000" dirty="0">
                <a:latin typeface="楷体" panose="02010609060101010101" pitchFamily="49" charset="-122"/>
                <a:ea typeface="楷体" panose="02010609060101010101" pitchFamily="49" charset="-122"/>
              </a:rPr>
              <a:t>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小程序</a:t>
            </a:r>
            <a:r>
              <a:rPr lang="en-US" altLang="zh-CN" sz="2000" dirty="0">
                <a:latin typeface="楷体" panose="02010609060101010101" pitchFamily="49" charset="-122"/>
                <a:ea typeface="楷体" panose="02010609060101010101" pitchFamily="49" charset="-122"/>
              </a:rPr>
              <a:t>(Java Applet)</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a:t>
            </a:r>
            <a:r>
              <a:rPr lang="en-US" altLang="zh-CN" sz="2000" dirty="0">
                <a:solidFill>
                  <a:srgbClr val="8DA0C6"/>
                </a:solidFill>
                <a:latin typeface="微软雅黑" panose="020B0503020204020204" pitchFamily="34" charset="-122"/>
                <a:ea typeface="微软雅黑" panose="020B0503020204020204" pitchFamily="34" charset="-122"/>
              </a:rPr>
              <a:t>2.  Java</a:t>
            </a:r>
            <a:r>
              <a:rPr lang="zh-CN" altLang="en-US" sz="2000" dirty="0">
                <a:solidFill>
                  <a:srgbClr val="8DA0C6"/>
                </a:solidFill>
                <a:latin typeface="微软雅黑" panose="020B0503020204020204" pitchFamily="34" charset="-122"/>
                <a:ea typeface="微软雅黑" panose="020B0503020204020204" pitchFamily="34" charset="-122"/>
              </a:rPr>
              <a:t>应用程序</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Java</a:t>
            </a:r>
            <a:r>
              <a:rPr lang="zh-CN" altLang="en-US" sz="2000" dirty="0">
                <a:latin typeface="楷体" panose="02010609060101010101" pitchFamily="49" charset="-122"/>
                <a:ea typeface="楷体" panose="02010609060101010101" pitchFamily="49" charset="-122"/>
              </a:rPr>
              <a:t>应用是指能够独立运行的程序，需要独立的解释器来解释运行。</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应用程序的主类必须有一个定义为：</a:t>
            </a:r>
            <a:r>
              <a:rPr lang="en-US" altLang="zh-CN" sz="2000" dirty="0">
                <a:latin typeface="楷体" panose="02010609060101010101" pitchFamily="49" charset="-122"/>
                <a:ea typeface="楷体" panose="02010609060101010101" pitchFamily="49" charset="-122"/>
              </a:rPr>
              <a:t>public static void main(String[] </a:t>
            </a:r>
            <a:r>
              <a:rPr lang="en-US" altLang="zh-CN" sz="2000" dirty="0" err="1">
                <a:latin typeface="楷体" panose="02010609060101010101" pitchFamily="49" charset="-122"/>
                <a:ea typeface="楷体" panose="02010609060101010101" pitchFamily="49" charset="-122"/>
              </a:rPr>
              <a:t>args</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的</a:t>
            </a:r>
            <a:r>
              <a:rPr lang="en-US" altLang="zh-CN" sz="2000" dirty="0">
                <a:latin typeface="楷体" panose="02010609060101010101" pitchFamily="49" charset="-122"/>
                <a:ea typeface="楷体" panose="02010609060101010101" pitchFamily="49" charset="-122"/>
              </a:rPr>
              <a:t>main</a:t>
            </a:r>
            <a:r>
              <a:rPr lang="zh-CN" altLang="en-US" sz="2000" dirty="0">
                <a:latin typeface="楷体" panose="02010609060101010101" pitchFamily="49" charset="-122"/>
                <a:ea typeface="楷体" panose="02010609060101010101" pitchFamily="49" charset="-122"/>
              </a:rPr>
              <a:t>方法。该方法是</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应用程序的标志，也是</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应用程序执行时的入口点。</a:t>
            </a:r>
          </a:p>
        </p:txBody>
      </p:sp>
      <p:sp>
        <p:nvSpPr>
          <p:cNvPr id="17" name="文本框 16">
            <a:extLst>
              <a:ext uri="{FF2B5EF4-FFF2-40B4-BE49-F238E27FC236}">
                <a16:creationId xmlns:a16="http://schemas.microsoft.com/office/drawing/2014/main" id="{476F86B0-F95A-47CF-B883-B0E775B6A344}"/>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spTree>
    <p:extLst>
      <p:ext uri="{BB962C8B-B14F-4D97-AF65-F5344CB8AC3E}">
        <p14:creationId xmlns:p14="http://schemas.microsoft.com/office/powerpoint/2010/main" val="653624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39263" y="1606730"/>
            <a:ext cx="10313474" cy="389530"/>
          </a:xfrm>
          <a:prstGeom prst="rect">
            <a:avLst/>
          </a:prstGeom>
          <a:noFill/>
        </p:spPr>
        <p:txBody>
          <a:bodyPr wrap="square" lIns="0" tIns="0" rIns="0" bIns="0" rtlCol="0">
            <a:spAutoFit/>
          </a:bodyPr>
          <a:lstStyle/>
          <a:p>
            <a:pPr algn="just" defTabSz="609585">
              <a:lnSpc>
                <a:spcPct val="150000"/>
              </a:lnSpc>
              <a:spcAft>
                <a:spcPts val="1600"/>
              </a:spcAft>
            </a:pPr>
            <a:r>
              <a:rPr lang="zh-CN" altLang="en-US" dirty="0">
                <a:solidFill>
                  <a:srgbClr val="8DA0C6"/>
                </a:solidFill>
                <a:latin typeface="宋体" panose="02010600030101010101" pitchFamily="2" charset="-122"/>
                <a:ea typeface="宋体" panose="02010600030101010101" pitchFamily="2" charset="-122"/>
              </a:rPr>
              <a:t>     </a:t>
            </a:r>
            <a:r>
              <a:rPr lang="en-US" altLang="zh-CN" sz="2000" dirty="0">
                <a:latin typeface="楷体" panose="02010609060101010101" pitchFamily="49" charset="-122"/>
                <a:ea typeface="楷体" panose="02010609060101010101" pitchFamily="49" charset="-122"/>
              </a:rPr>
              <a:t>Java</a:t>
            </a:r>
            <a:r>
              <a:rPr lang="zh-CN" altLang="en-US" sz="2000" dirty="0">
                <a:latin typeface="楷体" panose="02010609060101010101" pitchFamily="49" charset="-122"/>
                <a:ea typeface="楷体" panose="02010609060101010101" pitchFamily="49" charset="-122"/>
              </a:rPr>
              <a:t>应用程序的结构大致如下：</a:t>
            </a: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a:extLst>
              <a:ext uri="{FF2B5EF4-FFF2-40B4-BE49-F238E27FC236}">
                <a16:creationId xmlns:a16="http://schemas.microsoft.com/office/drawing/2014/main" id="{A05FCF2C-0BEE-49F2-A08E-E76B4B344B2A}"/>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pic>
        <p:nvPicPr>
          <p:cNvPr id="3" name="图片 2">
            <a:extLst>
              <a:ext uri="{FF2B5EF4-FFF2-40B4-BE49-F238E27FC236}">
                <a16:creationId xmlns:a16="http://schemas.microsoft.com/office/drawing/2014/main" id="{A234EC23-E17B-412F-A62B-91BF2179651D}"/>
              </a:ext>
            </a:extLst>
          </p:cNvPr>
          <p:cNvPicPr>
            <a:picLocks noChangeAspect="1"/>
          </p:cNvPicPr>
          <p:nvPr/>
        </p:nvPicPr>
        <p:blipFill>
          <a:blip r:embed="rId2"/>
          <a:stretch>
            <a:fillRect/>
          </a:stretch>
        </p:blipFill>
        <p:spPr>
          <a:xfrm>
            <a:off x="1488518" y="2261165"/>
            <a:ext cx="9365792" cy="2674852"/>
          </a:xfrm>
          <a:prstGeom prst="rect">
            <a:avLst/>
          </a:prstGeom>
        </p:spPr>
      </p:pic>
    </p:spTree>
    <p:extLst>
      <p:ext uri="{BB962C8B-B14F-4D97-AF65-F5344CB8AC3E}">
        <p14:creationId xmlns:p14="http://schemas.microsoft.com/office/powerpoint/2010/main" val="4168332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grpSp>
        <p:nvGrpSpPr>
          <p:cNvPr id="65" name="Group 64">
            <a:extLst>
              <a:ext uri="{FF2B5EF4-FFF2-40B4-BE49-F238E27FC236}">
                <a16:creationId xmlns:a16="http://schemas.microsoft.com/office/drawing/2014/main" id="{A75FDB0C-7625-4C6D-9EE1-1AAB8CB988B0}"/>
              </a:ext>
            </a:extLst>
          </p:cNvPr>
          <p:cNvGrpSpPr/>
          <p:nvPr/>
        </p:nvGrpSpPr>
        <p:grpSpPr>
          <a:xfrm>
            <a:off x="8851113" y="2351594"/>
            <a:ext cx="2243628" cy="1246997"/>
            <a:chOff x="8609812" y="2351592"/>
            <a:chExt cx="2243628" cy="1246996"/>
          </a:xfrm>
        </p:grpSpPr>
        <p:sp>
          <p:nvSpPr>
            <p:cNvPr id="60" name="TextBox 59">
              <a:extLst>
                <a:ext uri="{FF2B5EF4-FFF2-40B4-BE49-F238E27FC236}">
                  <a16:creationId xmlns:a16="http://schemas.microsoft.com/office/drawing/2014/main" id="{41F4331A-C2A3-4C6B-87F2-FC1E61AF0186}"/>
                </a:ext>
              </a:extLst>
            </p:cNvPr>
            <p:cNvSpPr txBox="1"/>
            <p:nvPr/>
          </p:nvSpPr>
          <p:spPr>
            <a:xfrm>
              <a:off x="9003486" y="2351592"/>
              <a:ext cx="1849954" cy="367359"/>
            </a:xfrm>
            <a:prstGeom prst="rect">
              <a:avLst/>
            </a:prstGeom>
            <a:noFill/>
          </p:spPr>
          <p:txBody>
            <a:bodyPr wrap="none" rtlCol="0">
              <a:noAutofit/>
            </a:bodyPr>
            <a:lstStyle/>
            <a:p>
              <a:pPr defTabSz="609585"/>
              <a:r>
                <a:rPr lang="zh-CN" altLang="en-US" sz="1400" dirty="0">
                  <a:solidFill>
                    <a:prstClr val="white"/>
                  </a:solidFill>
                  <a:latin typeface="思源黑体 CN Bold" panose="020B0800000000000000" pitchFamily="34" charset="-122"/>
                  <a:ea typeface="思源黑体 CN Bold" panose="020B0800000000000000" pitchFamily="34" charset="-122"/>
                </a:rPr>
                <a:t>添加标题内容</a:t>
              </a:r>
              <a:endParaRPr lang="id-ID" altLang="zh-CN" sz="1400" dirty="0">
                <a:solidFill>
                  <a:prstClr val="white"/>
                </a:solidFill>
                <a:latin typeface="思源黑体 CN Bold" panose="020B0800000000000000" pitchFamily="34" charset="-122"/>
                <a:ea typeface="思源黑体 CN Bold" panose="020B0800000000000000" pitchFamily="34" charset="-122"/>
              </a:endParaRPr>
            </a:p>
          </p:txBody>
        </p:sp>
        <p:sp>
          <p:nvSpPr>
            <p:cNvPr id="64" name="Rectangle 63">
              <a:extLst>
                <a:ext uri="{FF2B5EF4-FFF2-40B4-BE49-F238E27FC236}">
                  <a16:creationId xmlns:a16="http://schemas.microsoft.com/office/drawing/2014/main" id="{8412B31B-EADA-413E-A909-B38ECC887EA4}"/>
                </a:ext>
              </a:extLst>
            </p:cNvPr>
            <p:cNvSpPr/>
            <p:nvPr/>
          </p:nvSpPr>
          <p:spPr>
            <a:xfrm>
              <a:off x="8609812" y="2774388"/>
              <a:ext cx="2243628" cy="824200"/>
            </a:xfrm>
            <a:prstGeom prst="rect">
              <a:avLst/>
            </a:prstGeom>
          </p:spPr>
          <p:txBody>
            <a:bodyPr wrap="square">
              <a:spAutoFit/>
            </a:bodyPr>
            <a:lstStyle/>
            <a:p>
              <a:pPr defTabSz="609585">
                <a:lnSpc>
                  <a:spcPct val="150000"/>
                </a:lnSpc>
              </a:pPr>
              <a:r>
                <a:rPr lang="zh-CN" altLang="en-US" sz="1100" dirty="0">
                  <a:solidFill>
                    <a:prstClr val="white"/>
                  </a:solidFill>
                  <a:latin typeface="思源黑体 CN Regular" panose="020B0500000000000000" pitchFamily="34" charset="-122"/>
                  <a:ea typeface="思源黑体 CN Regular" panose="020B0500000000000000" pitchFamily="34" charset="-122"/>
                  <a:cs typeface="Segoe UI Light" panose="020B0502040204020203" pitchFamily="34" charset="0"/>
                </a:rPr>
                <a:t>您的内容打在这里，或者通过复制您的文本后，在此框中选择粘贴，并选择只保留文字。</a:t>
              </a: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939263" y="1606730"/>
            <a:ext cx="10313474" cy="1312860"/>
          </a:xfrm>
          <a:prstGeom prst="rect">
            <a:avLst/>
          </a:prstGeom>
          <a:noFill/>
        </p:spPr>
        <p:txBody>
          <a:bodyPr wrap="square" lIns="0" tIns="0" rIns="0" bIns="0" rtlCol="0">
            <a:spAutoFit/>
          </a:bodyPr>
          <a:lstStyle/>
          <a:p>
            <a:pPr algn="just" defTabSz="609585">
              <a:lnSpc>
                <a:spcPct val="150000"/>
              </a:lnSpc>
            </a:pPr>
            <a:r>
              <a:rPr lang="zh-CN" altLang="en-US" sz="2000" dirty="0">
                <a:solidFill>
                  <a:srgbClr val="8DA0C6"/>
                </a:solidFill>
                <a:latin typeface="微软雅黑" panose="020B0503020204020204" pitchFamily="34" charset="-122"/>
                <a:ea typeface="微软雅黑" panose="020B0503020204020204" pitchFamily="34" charset="-122"/>
              </a:rPr>
              <a:t>      </a:t>
            </a:r>
            <a:r>
              <a:rPr lang="en-US" altLang="zh-CN" sz="2000" dirty="0">
                <a:solidFill>
                  <a:srgbClr val="8DA0C6"/>
                </a:solidFill>
                <a:latin typeface="微软雅黑" panose="020B0503020204020204" pitchFamily="34" charset="-122"/>
                <a:ea typeface="微软雅黑" panose="020B0503020204020204" pitchFamily="34" charset="-122"/>
              </a:rPr>
              <a:t>3. Java </a:t>
            </a:r>
            <a:r>
              <a:rPr lang="zh-CN" altLang="en-US" sz="2000" dirty="0">
                <a:solidFill>
                  <a:srgbClr val="8DA0C6"/>
                </a:solidFill>
                <a:latin typeface="微软雅黑" panose="020B0503020204020204" pitchFamily="34" charset="-122"/>
                <a:ea typeface="微软雅黑" panose="020B0503020204020204" pitchFamily="34" charset="-122"/>
              </a:rPr>
              <a:t>小程序</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Java </a:t>
            </a:r>
            <a:r>
              <a:rPr lang="zh-CN" altLang="en-US" sz="2000" dirty="0">
                <a:latin typeface="楷体" panose="02010609060101010101" pitchFamily="49" charset="-122"/>
                <a:ea typeface="楷体" panose="02010609060101010101" pitchFamily="49" charset="-122"/>
              </a:rPr>
              <a:t>小程序是运行于各种网页文件中，用于增强网页的人机交互、动画显示、声音播放等功能的程序，它不能独立运行。</a:t>
            </a:r>
            <a:r>
              <a:rPr lang="en-US" altLang="zh-CN" sz="2000" dirty="0">
                <a:latin typeface="楷体" panose="02010609060101010101" pitchFamily="49" charset="-122"/>
                <a:ea typeface="楷体" panose="02010609060101010101" pitchFamily="49" charset="-122"/>
              </a:rPr>
              <a:t>Java </a:t>
            </a:r>
            <a:r>
              <a:rPr lang="zh-CN" altLang="en-US" sz="2000" dirty="0">
                <a:latin typeface="楷体" panose="02010609060101010101" pitchFamily="49" charset="-122"/>
                <a:ea typeface="楷体" panose="02010609060101010101" pitchFamily="49" charset="-122"/>
              </a:rPr>
              <a:t>小程序的结构大致如下：</a:t>
            </a:r>
          </a:p>
        </p:txBody>
      </p:sp>
      <p:sp>
        <p:nvSpPr>
          <p:cNvPr id="22" name="圆角矩形 5">
            <a:extLst>
              <a:ext uri="{FF2B5EF4-FFF2-40B4-BE49-F238E27FC236}">
                <a16:creationId xmlns:a16="http://schemas.microsoft.com/office/drawing/2014/main" id="{79B86FFC-F632-483E-B6A6-0D28ADD761D4}"/>
              </a:ext>
            </a:extLst>
          </p:cNvPr>
          <p:cNvSpPr/>
          <p:nvPr/>
        </p:nvSpPr>
        <p:spPr>
          <a:xfrm>
            <a:off x="584059" y="1182524"/>
            <a:ext cx="11023882" cy="4812923"/>
          </a:xfrm>
          <a:prstGeom prst="roundRect">
            <a:avLst/>
          </a:prstGeom>
          <a:noFill/>
          <a:ln w="22225">
            <a:solidFill>
              <a:srgbClr val="8DA0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a:extLst>
              <a:ext uri="{FF2B5EF4-FFF2-40B4-BE49-F238E27FC236}">
                <a16:creationId xmlns:a16="http://schemas.microsoft.com/office/drawing/2014/main" id="{A05FCF2C-0BEE-49F2-A08E-E76B4B344B2A}"/>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pic>
        <p:nvPicPr>
          <p:cNvPr id="4" name="图片 3">
            <a:extLst>
              <a:ext uri="{FF2B5EF4-FFF2-40B4-BE49-F238E27FC236}">
                <a16:creationId xmlns:a16="http://schemas.microsoft.com/office/drawing/2014/main" id="{C75FFCEF-B677-4DF8-B992-B3A66C183BE8}"/>
              </a:ext>
            </a:extLst>
          </p:cNvPr>
          <p:cNvPicPr>
            <a:picLocks noChangeAspect="1"/>
          </p:cNvPicPr>
          <p:nvPr/>
        </p:nvPicPr>
        <p:blipFill>
          <a:blip r:embed="rId2"/>
          <a:stretch>
            <a:fillRect/>
          </a:stretch>
        </p:blipFill>
        <p:spPr>
          <a:xfrm>
            <a:off x="1497549" y="3186440"/>
            <a:ext cx="9441998" cy="2400508"/>
          </a:xfrm>
          <a:prstGeom prst="rect">
            <a:avLst/>
          </a:prstGeom>
        </p:spPr>
      </p:pic>
    </p:spTree>
    <p:extLst>
      <p:ext uri="{BB962C8B-B14F-4D97-AF65-F5344CB8AC3E}">
        <p14:creationId xmlns:p14="http://schemas.microsoft.com/office/powerpoint/2010/main" val="21119958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anim calcmode="lin" valueType="num">
                                      <p:cBhvr>
                                        <p:cTn id="18" dur="500" fill="hold"/>
                                        <p:tgtEl>
                                          <p:spTgt spid="65"/>
                                        </p:tgtEl>
                                        <p:attrNameLst>
                                          <p:attrName>ppt_x</p:attrName>
                                        </p:attrNameLst>
                                      </p:cBhvr>
                                      <p:tavLst>
                                        <p:tav tm="0">
                                          <p:val>
                                            <p:strVal val="#ppt_x"/>
                                          </p:val>
                                        </p:tav>
                                        <p:tav tm="100000">
                                          <p:val>
                                            <p:strVal val="#ppt_x"/>
                                          </p:val>
                                        </p:tav>
                                      </p:tavLst>
                                    </p:anim>
                                    <p:anim calcmode="lin" valueType="num">
                                      <p:cBhvr>
                                        <p:cTn id="19" dur="500" fill="hold"/>
                                        <p:tgtEl>
                                          <p:spTgt spid="6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strVal val="#ppt_x"/>
                                          </p:val>
                                        </p:tav>
                                        <p:tav tm="100000">
                                          <p:val>
                                            <p:strVal val="#ppt_x"/>
                                          </p:val>
                                        </p:tav>
                                      </p:tavLst>
                                    </p:anim>
                                    <p:anim calcmode="lin" valueType="num">
                                      <p:cBhvr>
                                        <p:cTn id="24"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6" name="TextBox 21">
            <a:extLst>
              <a:ext uri="{FF2B5EF4-FFF2-40B4-BE49-F238E27FC236}">
                <a16:creationId xmlns:a16="http://schemas.microsoft.com/office/drawing/2014/main" id="{C617E6D7-83A8-4FAD-9DE9-0905310C185F}"/>
              </a:ext>
            </a:extLst>
          </p:cNvPr>
          <p:cNvSpPr txBox="1"/>
          <p:nvPr/>
        </p:nvSpPr>
        <p:spPr>
          <a:xfrm>
            <a:off x="863599" y="856451"/>
            <a:ext cx="10307163" cy="584775"/>
          </a:xfrm>
          <a:prstGeom prst="rect">
            <a:avLst/>
          </a:prstGeom>
          <a:noFill/>
        </p:spPr>
        <p:txBody>
          <a:bodyPr wrap="square" rtlCol="0">
            <a:spAutoFit/>
          </a:bodyPr>
          <a:lstStyle/>
          <a:p>
            <a:pPr defTabSz="609585"/>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1.2   </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实践操作：使用</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Eclipse</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创建</a:t>
            </a:r>
            <a:r>
              <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Java</a:t>
            </a:r>
            <a:r>
              <a:rPr lang="zh-CN" altLang="en-US"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rPr>
              <a:t>程序并创建一个类</a:t>
            </a:r>
            <a:endParaRPr lang="en-US" altLang="zh-CN" sz="3200" dirty="0">
              <a:gradFill>
                <a:gsLst>
                  <a:gs pos="0">
                    <a:srgbClr val="5877B6"/>
                  </a:gs>
                  <a:gs pos="100000">
                    <a:srgbClr val="465E96"/>
                  </a:gs>
                </a:gsLst>
                <a:lin ang="5400000" scaled="0"/>
              </a:gradFill>
              <a:effectLst>
                <a:outerShdw blurRad="254000" dist="101600" dir="5400000" algn="ctr" rotWithShape="0">
                  <a:srgbClr val="000000">
                    <a:alpha val="15000"/>
                  </a:srgbClr>
                </a:outerShdw>
              </a:effectLst>
              <a:latin typeface="微软雅黑" panose="020B0503020204020204" pitchFamily="34" charset="-122"/>
              <a:ea typeface="微软雅黑" panose="020B0503020204020204" pitchFamily="34" charset="-122"/>
            </a:endParaRPr>
          </a:p>
        </p:txBody>
      </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863599" y="2223786"/>
            <a:ext cx="4714953" cy="2697854"/>
          </a:xfrm>
          <a:prstGeom prst="rect">
            <a:avLst/>
          </a:prstGeom>
          <a:noFill/>
        </p:spPr>
        <p:txBody>
          <a:bodyPr wrap="square" lIns="0" tIns="0" rIns="0" bIns="0" rtlCol="0">
            <a:spAutoFit/>
          </a:bodyPr>
          <a:lstStyle/>
          <a:p>
            <a:pPr algn="just" defTabSz="609585">
              <a:lnSpc>
                <a:spcPct val="150000"/>
              </a:lnSpc>
            </a:pPr>
            <a:r>
              <a:rPr lang="en-US" altLang="zh-CN" sz="2000" dirty="0">
                <a:solidFill>
                  <a:srgbClr val="8DA0C6"/>
                </a:solidFill>
                <a:latin typeface="微软雅黑" panose="020B0503020204020204" pitchFamily="34" charset="-122"/>
                <a:ea typeface="微软雅黑" panose="020B0503020204020204" pitchFamily="34" charset="-122"/>
              </a:rPr>
              <a:t>      1.  </a:t>
            </a:r>
            <a:r>
              <a:rPr lang="zh-CN" altLang="en-US" sz="2000" dirty="0">
                <a:solidFill>
                  <a:srgbClr val="8DA0C6"/>
                </a:solidFill>
                <a:latin typeface="微软雅黑" panose="020B0503020204020204" pitchFamily="34" charset="-122"/>
                <a:ea typeface="微软雅黑" panose="020B0503020204020204" pitchFamily="34" charset="-122"/>
              </a:rPr>
              <a:t>使用</a:t>
            </a:r>
            <a:r>
              <a:rPr lang="en-US" altLang="zh-CN" sz="2000" dirty="0">
                <a:solidFill>
                  <a:srgbClr val="8DA0C6"/>
                </a:solidFill>
                <a:latin typeface="微软雅黑" panose="020B0503020204020204" pitchFamily="34" charset="-122"/>
                <a:ea typeface="微软雅黑" panose="020B0503020204020204" pitchFamily="34" charset="-122"/>
              </a:rPr>
              <a:t>Eclipse</a:t>
            </a:r>
            <a:r>
              <a:rPr lang="zh-CN" altLang="en-US" sz="2000" dirty="0">
                <a:solidFill>
                  <a:srgbClr val="8DA0C6"/>
                </a:solidFill>
                <a:latin typeface="微软雅黑" panose="020B0503020204020204" pitchFamily="34" charset="-122"/>
                <a:ea typeface="微软雅黑" panose="020B0503020204020204" pitchFamily="34" charset="-122"/>
              </a:rPr>
              <a:t>创建</a:t>
            </a:r>
            <a:r>
              <a:rPr lang="en-US" altLang="zh-CN" sz="2000" dirty="0">
                <a:solidFill>
                  <a:srgbClr val="8DA0C6"/>
                </a:solidFill>
                <a:latin typeface="微软雅黑" panose="020B0503020204020204" pitchFamily="34" charset="-122"/>
                <a:ea typeface="微软雅黑" panose="020B0503020204020204" pitchFamily="34" charset="-122"/>
              </a:rPr>
              <a:t>Java</a:t>
            </a:r>
            <a:r>
              <a:rPr lang="zh-CN" altLang="en-US" sz="2000" dirty="0">
                <a:solidFill>
                  <a:srgbClr val="8DA0C6"/>
                </a:solidFill>
                <a:latin typeface="微软雅黑" panose="020B0503020204020204" pitchFamily="34" charset="-122"/>
                <a:ea typeface="微软雅黑" panose="020B0503020204020204" pitchFamily="34" charset="-122"/>
              </a:rPr>
              <a:t>程序的步骤</a:t>
            </a:r>
            <a:endParaRPr lang="en-US" altLang="zh-CN" sz="2000" dirty="0">
              <a:solidFill>
                <a:srgbClr val="8DA0C6"/>
              </a:solidFill>
              <a:latin typeface="微软雅黑" panose="020B0503020204020204" pitchFamily="34" charset="-122"/>
              <a:ea typeface="微软雅黑" panose="020B0503020204020204" pitchFamily="34"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1</a:t>
            </a:r>
            <a:r>
              <a:rPr lang="zh-CN" altLang="en-US" sz="2000" dirty="0">
                <a:latin typeface="楷体" panose="02010609060101010101" pitchFamily="49" charset="-122"/>
                <a:ea typeface="楷体" panose="02010609060101010101" pitchFamily="49" charset="-122"/>
              </a:rPr>
              <a:t>）打开</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，通过</a:t>
            </a:r>
            <a:r>
              <a:rPr lang="en-US" altLang="zh-CN" sz="2000" dirty="0">
                <a:latin typeface="楷体" panose="02010609060101010101" pitchFamily="49" charset="-122"/>
                <a:ea typeface="楷体" panose="02010609060101010101" pitchFamily="49" charset="-122"/>
              </a:rPr>
              <a:t>File-&gt;New-&gt;Java Project</a:t>
            </a:r>
            <a:r>
              <a:rPr lang="zh-CN" altLang="en-US" sz="2000" dirty="0">
                <a:latin typeface="楷体" panose="02010609060101010101" pitchFamily="49" charset="-122"/>
                <a:ea typeface="楷体" panose="02010609060101010101" pitchFamily="49" charset="-122"/>
              </a:rPr>
              <a:t>创建一个新的项目，在</a:t>
            </a:r>
            <a:r>
              <a:rPr lang="en-US" altLang="zh-CN" sz="2000" dirty="0">
                <a:latin typeface="楷体" panose="02010609060101010101" pitchFamily="49" charset="-122"/>
                <a:ea typeface="楷体" panose="02010609060101010101" pitchFamily="49" charset="-122"/>
              </a:rPr>
              <a:t>Project name </a:t>
            </a:r>
            <a:r>
              <a:rPr lang="zh-CN" altLang="en-US" sz="2000" dirty="0">
                <a:latin typeface="楷体" panose="02010609060101010101" pitchFamily="49" charset="-122"/>
                <a:ea typeface="楷体" panose="02010609060101010101" pitchFamily="49" charset="-122"/>
              </a:rPr>
              <a:t>文本框输入项目的名称，然后单击“</a:t>
            </a:r>
            <a:r>
              <a:rPr lang="en-US" altLang="zh-CN" sz="2000" dirty="0">
                <a:latin typeface="楷体" panose="02010609060101010101" pitchFamily="49" charset="-122"/>
                <a:ea typeface="楷体" panose="02010609060101010101" pitchFamily="49" charset="-122"/>
              </a:rPr>
              <a:t>Finish”</a:t>
            </a:r>
            <a:r>
              <a:rPr lang="zh-CN" altLang="en-US" sz="2000" dirty="0">
                <a:latin typeface="楷体" panose="02010609060101010101" pitchFamily="49" charset="-122"/>
                <a:ea typeface="楷体" panose="02010609060101010101" pitchFamily="49" charset="-122"/>
              </a:rPr>
              <a:t>按钮完成项目的创建，如图</a:t>
            </a:r>
            <a:r>
              <a:rPr lang="en-US" altLang="zh-CN" sz="2000" dirty="0">
                <a:latin typeface="楷体" panose="02010609060101010101" pitchFamily="49" charset="-122"/>
                <a:ea typeface="楷体" panose="02010609060101010101" pitchFamily="49" charset="-122"/>
              </a:rPr>
              <a:t>2-1-1</a:t>
            </a:r>
            <a:r>
              <a:rPr lang="zh-CN" altLang="en-US" sz="2000" dirty="0">
                <a:latin typeface="楷体" panose="02010609060101010101" pitchFamily="49" charset="-122"/>
                <a:ea typeface="楷体" panose="02010609060101010101" pitchFamily="49" charset="-122"/>
              </a:rPr>
              <a:t>所示。</a:t>
            </a:r>
            <a:endParaRPr lang="en-US" altLang="zh-CN" sz="2000" dirty="0">
              <a:latin typeface="楷体" panose="02010609060101010101" pitchFamily="49" charset="-122"/>
              <a:ea typeface="楷体" panose="02010609060101010101" pitchFamily="49" charset="-122"/>
            </a:endParaRPr>
          </a:p>
        </p:txBody>
      </p:sp>
      <p:sp>
        <p:nvSpPr>
          <p:cNvPr id="16" name="文本框 15">
            <a:extLst>
              <a:ext uri="{FF2B5EF4-FFF2-40B4-BE49-F238E27FC236}">
                <a16:creationId xmlns:a16="http://schemas.microsoft.com/office/drawing/2014/main" id="{514ACCC2-D501-4459-9A08-274EA7195FAA}"/>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pic>
        <p:nvPicPr>
          <p:cNvPr id="3" name="图片 2">
            <a:extLst>
              <a:ext uri="{FF2B5EF4-FFF2-40B4-BE49-F238E27FC236}">
                <a16:creationId xmlns:a16="http://schemas.microsoft.com/office/drawing/2014/main" id="{DC87609A-A07B-4FF2-AA05-0D7137357C6E}"/>
              </a:ext>
            </a:extLst>
          </p:cNvPr>
          <p:cNvPicPr>
            <a:picLocks noChangeAspect="1"/>
          </p:cNvPicPr>
          <p:nvPr/>
        </p:nvPicPr>
        <p:blipFill>
          <a:blip r:embed="rId2"/>
          <a:stretch>
            <a:fillRect/>
          </a:stretch>
        </p:blipFill>
        <p:spPr>
          <a:xfrm>
            <a:off x="6872428" y="1969127"/>
            <a:ext cx="3957367" cy="4488234"/>
          </a:xfrm>
          <a:prstGeom prst="rect">
            <a:avLst/>
          </a:prstGeom>
        </p:spPr>
      </p:pic>
    </p:spTree>
    <p:extLst>
      <p:ext uri="{BB962C8B-B14F-4D97-AF65-F5344CB8AC3E}">
        <p14:creationId xmlns:p14="http://schemas.microsoft.com/office/powerpoint/2010/main" val="3240623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367DC68F-F9A7-4D74-901B-7006D512D66C}"/>
              </a:ext>
            </a:extLst>
          </p:cNvPr>
          <p:cNvGrpSpPr/>
          <p:nvPr/>
        </p:nvGrpSpPr>
        <p:grpSpPr>
          <a:xfrm>
            <a:off x="7526267" y="2487074"/>
            <a:ext cx="1085640" cy="1085639"/>
            <a:chOff x="7378910" y="2471094"/>
            <a:chExt cx="1085640" cy="1085638"/>
          </a:xfrm>
        </p:grpSpPr>
        <p:sp>
          <p:nvSpPr>
            <p:cNvPr id="57" name="Oval 56">
              <a:extLst>
                <a:ext uri="{FF2B5EF4-FFF2-40B4-BE49-F238E27FC236}">
                  <a16:creationId xmlns:a16="http://schemas.microsoft.com/office/drawing/2014/main" id="{A7F84093-1BAB-4816-94ED-2F4ECF1D3EEE}"/>
                </a:ext>
              </a:extLst>
            </p:cNvPr>
            <p:cNvSpPr/>
            <p:nvPr/>
          </p:nvSpPr>
          <p:spPr>
            <a:xfrm>
              <a:off x="7378910" y="2471095"/>
              <a:ext cx="1085640" cy="1085637"/>
            </a:xfrm>
            <a:prstGeom prst="ellipse">
              <a:avLst/>
            </a:prstGeom>
            <a:noFill/>
            <a:ln w="50800">
              <a:solidFill>
                <a:schemeClr val="bg1">
                  <a:lumMod val="9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r>
                <a:rPr lang="en-US" b="1" dirty="0">
                  <a:solidFill>
                    <a:prstClr val="white"/>
                  </a:solidFill>
                  <a:latin typeface="Raleway" panose="020B0503030101060003" pitchFamily="34" charset="0"/>
                </a:rPr>
                <a:t>75%</a:t>
              </a:r>
              <a:endParaRPr lang="id-ID" b="1" dirty="0">
                <a:solidFill>
                  <a:prstClr val="white"/>
                </a:solidFill>
                <a:latin typeface="Raleway" panose="020B0503030101060003" pitchFamily="34" charset="0"/>
              </a:endParaRPr>
            </a:p>
          </p:txBody>
        </p:sp>
        <p:sp>
          <p:nvSpPr>
            <p:cNvPr id="58" name="Arc 57">
              <a:extLst>
                <a:ext uri="{FF2B5EF4-FFF2-40B4-BE49-F238E27FC236}">
                  <a16:creationId xmlns:a16="http://schemas.microsoft.com/office/drawing/2014/main" id="{00651162-3BCB-4586-992B-B290C8D104F5}"/>
                </a:ext>
              </a:extLst>
            </p:cNvPr>
            <p:cNvSpPr/>
            <p:nvPr/>
          </p:nvSpPr>
          <p:spPr>
            <a:xfrm>
              <a:off x="7378910" y="2471094"/>
              <a:ext cx="1085639" cy="1085638"/>
            </a:xfrm>
            <a:prstGeom prst="arc">
              <a:avLst>
                <a:gd name="adj1" fmla="val 16200000"/>
                <a:gd name="adj2" fmla="val 10710313"/>
              </a:avLst>
            </a:prstGeom>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09585"/>
              <a:endParaRPr lang="id-ID" sz="4400">
                <a:solidFill>
                  <a:prstClr val="white"/>
                </a:solidFill>
                <a:latin typeface="Raleway" panose="020B0503030101060003" pitchFamily="34" charset="0"/>
              </a:endParaRPr>
            </a:p>
          </p:txBody>
        </p:sp>
      </p:grpSp>
      <p:grpSp>
        <p:nvGrpSpPr>
          <p:cNvPr id="61" name="Group 60">
            <a:extLst>
              <a:ext uri="{FF2B5EF4-FFF2-40B4-BE49-F238E27FC236}">
                <a16:creationId xmlns:a16="http://schemas.microsoft.com/office/drawing/2014/main" id="{B90B6E1C-F86A-49CD-A439-CF09EE8186A7}"/>
              </a:ext>
            </a:extLst>
          </p:cNvPr>
          <p:cNvGrpSpPr/>
          <p:nvPr/>
        </p:nvGrpSpPr>
        <p:grpSpPr>
          <a:xfrm>
            <a:off x="8851112" y="2349201"/>
            <a:ext cx="255291" cy="372139"/>
            <a:chOff x="3582988" y="3510757"/>
            <a:chExt cx="319088" cy="465138"/>
          </a:xfrm>
          <a:solidFill>
            <a:schemeClr val="bg1"/>
          </a:solidFill>
        </p:grpSpPr>
        <p:sp>
          <p:nvSpPr>
            <p:cNvPr id="62" name="AutoShape 113">
              <a:extLst>
                <a:ext uri="{FF2B5EF4-FFF2-40B4-BE49-F238E27FC236}">
                  <a16:creationId xmlns:a16="http://schemas.microsoft.com/office/drawing/2014/main" id="{F86BC9B1-E128-46B0-AA69-7367767F75FD}"/>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sp>
          <p:nvSpPr>
            <p:cNvPr id="63" name="AutoShape 114">
              <a:extLst>
                <a:ext uri="{FF2B5EF4-FFF2-40B4-BE49-F238E27FC236}">
                  <a16:creationId xmlns:a16="http://schemas.microsoft.com/office/drawing/2014/main" id="{AE069EC6-8B57-4E0E-AF9F-30E79B75C676}"/>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prstClr val="white"/>
                </a:solidFill>
                <a:effectLst>
                  <a:outerShdw blurRad="38100" dist="38100" dir="2700000" algn="tl">
                    <a:srgbClr val="000000"/>
                  </a:outerShdw>
                </a:effectLst>
                <a:latin typeface="Gill Sans" charset="0"/>
                <a:sym typeface="Gill Sans" charset="0"/>
              </a:endParaRPr>
            </a:p>
          </p:txBody>
        </p:sp>
      </p:grpSp>
      <p:sp>
        <p:nvSpPr>
          <p:cNvPr id="68" name="矩形 67">
            <a:extLst>
              <a:ext uri="{FF2B5EF4-FFF2-40B4-BE49-F238E27FC236}">
                <a16:creationId xmlns:a16="http://schemas.microsoft.com/office/drawing/2014/main" id="{4CF90539-5979-401E-A95F-AB493C74A107}"/>
              </a:ext>
            </a:extLst>
          </p:cNvPr>
          <p:cNvSpPr/>
          <p:nvPr/>
        </p:nvSpPr>
        <p:spPr>
          <a:xfrm>
            <a:off x="5178690" y="280387"/>
            <a:ext cx="7013310"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69" name="矩形 68">
            <a:extLst>
              <a:ext uri="{FF2B5EF4-FFF2-40B4-BE49-F238E27FC236}">
                <a16:creationId xmlns:a16="http://schemas.microsoft.com/office/drawing/2014/main" id="{742F73FF-9B23-4A74-8634-15BF7D6C8281}"/>
              </a:ext>
            </a:extLst>
          </p:cNvPr>
          <p:cNvSpPr/>
          <p:nvPr/>
        </p:nvSpPr>
        <p:spPr>
          <a:xfrm>
            <a:off x="0" y="259726"/>
            <a:ext cx="150663" cy="198893"/>
          </a:xfrm>
          <a:prstGeom prst="rect">
            <a:avLst/>
          </a:prstGeom>
          <a:solidFill>
            <a:srgbClr val="577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印品黑体" panose="00000500000000000000" pitchFamily="2" charset="-122"/>
              <a:ea typeface="微软雅黑" panose="020B0503020204020204" pitchFamily="34" charset="-122"/>
              <a:cs typeface="+mn-ea"/>
              <a:sym typeface="Arial" panose="020B0604020202020204" pitchFamily="34" charset="0"/>
            </a:endParaRPr>
          </a:p>
        </p:txBody>
      </p:sp>
      <p:sp>
        <p:nvSpPr>
          <p:cNvPr id="71" name="TextBox 53">
            <a:extLst>
              <a:ext uri="{FF2B5EF4-FFF2-40B4-BE49-F238E27FC236}">
                <a16:creationId xmlns:a16="http://schemas.microsoft.com/office/drawing/2014/main" id="{FA7736D3-4DF2-4E42-BAC1-553B7A6AA116}"/>
              </a:ext>
            </a:extLst>
          </p:cNvPr>
          <p:cNvSpPr txBox="1"/>
          <p:nvPr/>
        </p:nvSpPr>
        <p:spPr>
          <a:xfrm>
            <a:off x="1090840" y="984123"/>
            <a:ext cx="10253179" cy="1312860"/>
          </a:xfrm>
          <a:prstGeom prst="rect">
            <a:avLst/>
          </a:prstGeom>
          <a:noFill/>
        </p:spPr>
        <p:txBody>
          <a:bodyPr wrap="square" lIns="0" tIns="0" rIns="0" bIns="0" rtlCol="0">
            <a:spAutoFit/>
          </a:bodyPr>
          <a:lstStyle/>
          <a:p>
            <a:pPr algn="just" defTabSz="609585">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）在</a:t>
            </a:r>
            <a:r>
              <a:rPr lang="en-US" altLang="zh-CN" sz="2000" dirty="0">
                <a:latin typeface="楷体" panose="02010609060101010101" pitchFamily="49" charset="-122"/>
                <a:ea typeface="楷体" panose="02010609060101010101" pitchFamily="49" charset="-122"/>
              </a:rPr>
              <a:t>Eclipse</a:t>
            </a:r>
            <a:r>
              <a:rPr lang="zh-CN" altLang="en-US" sz="2000" dirty="0">
                <a:latin typeface="楷体" panose="02010609060101010101" pitchFamily="49" charset="-122"/>
                <a:ea typeface="楷体" panose="02010609060101010101" pitchFamily="49" charset="-122"/>
              </a:rPr>
              <a:t>左边会出现如图</a:t>
            </a:r>
            <a:r>
              <a:rPr lang="en-US" altLang="zh-CN" sz="2000" dirty="0">
                <a:latin typeface="楷体" panose="02010609060101010101" pitchFamily="49" charset="-122"/>
                <a:ea typeface="楷体" panose="02010609060101010101" pitchFamily="49" charset="-122"/>
              </a:rPr>
              <a:t>2-1-2</a:t>
            </a:r>
            <a:r>
              <a:rPr lang="zh-CN" altLang="en-US" sz="2000" dirty="0">
                <a:latin typeface="楷体" panose="02010609060101010101" pitchFamily="49" charset="-122"/>
                <a:ea typeface="楷体" panose="02010609060101010101" pitchFamily="49" charset="-122"/>
              </a:rPr>
              <a:t>所示的一个项目（</a:t>
            </a:r>
            <a:r>
              <a:rPr lang="en-US" altLang="zh-CN" sz="2000" dirty="0" err="1">
                <a:latin typeface="楷体" panose="02010609060101010101" pitchFamily="49" charset="-122"/>
                <a:ea typeface="楷体" panose="02010609060101010101" pitchFamily="49" charset="-122"/>
              </a:rPr>
              <a:t>javabook</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just" defTabSz="609585">
              <a:lnSpc>
                <a:spcPct val="150000"/>
              </a:lnSpc>
            </a:pPr>
            <a:r>
              <a:rPr lang="en-US" altLang="zh-CN" sz="2000" dirty="0">
                <a:latin typeface="楷体" panose="02010609060101010101" pitchFamily="49" charset="-122"/>
                <a:ea typeface="楷体" panose="02010609060101010101" pitchFamily="49" charset="-122"/>
              </a:rPr>
              <a:t>   3</a:t>
            </a:r>
            <a:r>
              <a:rPr lang="zh-CN" altLang="en-US" sz="2000" dirty="0">
                <a:latin typeface="楷体" panose="02010609060101010101" pitchFamily="49" charset="-122"/>
                <a:ea typeface="楷体" panose="02010609060101010101" pitchFamily="49" charset="-122"/>
              </a:rPr>
              <a:t>）右击项目中的</a:t>
            </a:r>
            <a:r>
              <a:rPr lang="en-US" altLang="zh-CN" sz="2000" dirty="0" err="1">
                <a:latin typeface="楷体" panose="02010609060101010101" pitchFamily="49" charset="-122"/>
                <a:ea typeface="楷体" panose="02010609060101010101" pitchFamily="49" charset="-122"/>
              </a:rPr>
              <a:t>src</a:t>
            </a:r>
            <a:r>
              <a:rPr lang="zh-CN" altLang="en-US" sz="2000" dirty="0">
                <a:latin typeface="楷体" panose="02010609060101010101" pitchFamily="49" charset="-122"/>
                <a:ea typeface="楷体" panose="02010609060101010101" pitchFamily="49" charset="-122"/>
              </a:rPr>
              <a:t>，在弹出的快捷菜单中选择</a:t>
            </a:r>
            <a:r>
              <a:rPr lang="en-US" altLang="zh-CN" sz="2000" dirty="0">
                <a:latin typeface="楷体" panose="02010609060101010101" pitchFamily="49" charset="-122"/>
                <a:ea typeface="楷体" panose="02010609060101010101" pitchFamily="49" charset="-122"/>
              </a:rPr>
              <a:t>New-&gt;Package</a:t>
            </a:r>
            <a:r>
              <a:rPr lang="zh-CN" altLang="en-US" sz="2000" dirty="0">
                <a:latin typeface="楷体" panose="02010609060101010101" pitchFamily="49" charset="-122"/>
                <a:ea typeface="楷体" panose="02010609060101010101" pitchFamily="49" charset="-122"/>
              </a:rPr>
              <a:t>，打开如图</a:t>
            </a:r>
            <a:r>
              <a:rPr lang="en-US" altLang="zh-CN" sz="2000" dirty="0">
                <a:latin typeface="楷体" panose="02010609060101010101" pitchFamily="49" charset="-122"/>
                <a:ea typeface="楷体" panose="02010609060101010101" pitchFamily="49" charset="-122"/>
              </a:rPr>
              <a:t>2-1-3</a:t>
            </a:r>
            <a:r>
              <a:rPr lang="zh-CN" altLang="en-US" sz="2000" dirty="0">
                <a:latin typeface="楷体" panose="02010609060101010101" pitchFamily="49" charset="-122"/>
                <a:ea typeface="楷体" panose="02010609060101010101" pitchFamily="49" charset="-122"/>
              </a:rPr>
              <a:t>所示的窗口，在</a:t>
            </a:r>
            <a:r>
              <a:rPr lang="en-US" altLang="zh-CN" sz="2000" dirty="0">
                <a:latin typeface="楷体" panose="02010609060101010101" pitchFamily="49" charset="-122"/>
                <a:ea typeface="楷体" panose="02010609060101010101" pitchFamily="49" charset="-122"/>
              </a:rPr>
              <a:t>Name</a:t>
            </a:r>
            <a:r>
              <a:rPr lang="zh-CN" altLang="en-US" sz="2000" dirty="0">
                <a:latin typeface="楷体" panose="02010609060101010101" pitchFamily="49" charset="-122"/>
                <a:ea typeface="楷体" panose="02010609060101010101" pitchFamily="49" charset="-122"/>
              </a:rPr>
              <a:t>文本框输入包名“</a:t>
            </a:r>
            <a:r>
              <a:rPr lang="en-US" altLang="zh-CN" sz="2000" dirty="0">
                <a:latin typeface="楷体" panose="02010609060101010101" pitchFamily="49" charset="-122"/>
                <a:ea typeface="楷体" panose="02010609060101010101" pitchFamily="49" charset="-122"/>
              </a:rPr>
              <a:t>com.task02”</a:t>
            </a:r>
            <a:r>
              <a:rPr lang="zh-CN" altLang="en-US" sz="2000" dirty="0">
                <a:latin typeface="楷体" panose="02010609060101010101" pitchFamily="49" charset="-122"/>
                <a:ea typeface="楷体" panose="02010609060101010101" pitchFamily="49" charset="-122"/>
              </a:rPr>
              <a:t>，单击“</a:t>
            </a:r>
            <a:r>
              <a:rPr lang="en-US" altLang="zh-CN" sz="2000" dirty="0">
                <a:latin typeface="楷体" panose="02010609060101010101" pitchFamily="49" charset="-122"/>
                <a:ea typeface="楷体" panose="02010609060101010101" pitchFamily="49" charset="-122"/>
              </a:rPr>
              <a:t>Finish”</a:t>
            </a:r>
            <a:r>
              <a:rPr lang="zh-CN" altLang="en-US" sz="2000" dirty="0">
                <a:latin typeface="楷体" panose="02010609060101010101" pitchFamily="49" charset="-122"/>
                <a:ea typeface="楷体" panose="02010609060101010101" pitchFamily="49" charset="-122"/>
              </a:rPr>
              <a:t>按钮。</a:t>
            </a:r>
          </a:p>
        </p:txBody>
      </p:sp>
      <p:sp>
        <p:nvSpPr>
          <p:cNvPr id="14" name="文本框 13">
            <a:extLst>
              <a:ext uri="{FF2B5EF4-FFF2-40B4-BE49-F238E27FC236}">
                <a16:creationId xmlns:a16="http://schemas.microsoft.com/office/drawing/2014/main" id="{5885F6A9-5C31-43E6-A44F-EE294531161E}"/>
              </a:ext>
            </a:extLst>
          </p:cNvPr>
          <p:cNvSpPr txBox="1"/>
          <p:nvPr/>
        </p:nvSpPr>
        <p:spPr>
          <a:xfrm>
            <a:off x="182514" y="112950"/>
            <a:ext cx="4996176" cy="492443"/>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创建</a:t>
            </a:r>
            <a:r>
              <a:rPr lang="en-US" altLang="zh-CN"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Java</a:t>
            </a:r>
            <a:r>
              <a:rPr lang="zh-CN" altLang="en-US" sz="3200" b="1" dirty="0">
                <a:solidFill>
                  <a:schemeClr val="tx1">
                    <a:lumMod val="75000"/>
                    <a:lumOff val="25000"/>
                  </a:schemeClr>
                </a:solidFill>
                <a:latin typeface="印品黑体" panose="00000500000000000000" pitchFamily="2" charset="-122"/>
                <a:ea typeface="微软雅黑" panose="020B0503020204020204" pitchFamily="34" charset="-122"/>
                <a:cs typeface="+mn-ea"/>
                <a:sym typeface="Arial" panose="020B0604020202020204" pitchFamily="34" charset="0"/>
              </a:rPr>
              <a:t>程序并创建一个类</a:t>
            </a:r>
          </a:p>
        </p:txBody>
      </p:sp>
      <p:sp>
        <p:nvSpPr>
          <p:cNvPr id="15" name="圆角矩形 14">
            <a:extLst>
              <a:ext uri="{FF2B5EF4-FFF2-40B4-BE49-F238E27FC236}">
                <a16:creationId xmlns:a16="http://schemas.microsoft.com/office/drawing/2014/main" id="{8A2BAD5B-82DF-4984-875D-ECEBD9D8D229}"/>
              </a:ext>
            </a:extLst>
          </p:cNvPr>
          <p:cNvSpPr/>
          <p:nvPr/>
        </p:nvSpPr>
        <p:spPr>
          <a:xfrm>
            <a:off x="969410" y="893364"/>
            <a:ext cx="10496040" cy="1565341"/>
          </a:xfrm>
          <a:prstGeom prst="roundRect">
            <a:avLst>
              <a:gd name="adj" fmla="val 0"/>
            </a:avLst>
          </a:prstGeom>
          <a:noFill/>
          <a:ln w="3175">
            <a:solidFill>
              <a:srgbClr val="5776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16" name="矩形 93">
            <a:extLst>
              <a:ext uri="{FF2B5EF4-FFF2-40B4-BE49-F238E27FC236}">
                <a16:creationId xmlns:a16="http://schemas.microsoft.com/office/drawing/2014/main" id="{86BE71A6-3B0B-4978-ACD3-8E58B6A640E0}"/>
              </a:ext>
            </a:extLst>
          </p:cNvPr>
          <p:cNvSpPr/>
          <p:nvPr/>
        </p:nvSpPr>
        <p:spPr>
          <a:xfrm>
            <a:off x="969410" y="838977"/>
            <a:ext cx="411562" cy="32306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17" name="矩形 93">
            <a:extLst>
              <a:ext uri="{FF2B5EF4-FFF2-40B4-BE49-F238E27FC236}">
                <a16:creationId xmlns:a16="http://schemas.microsoft.com/office/drawing/2014/main" id="{9D6A19B0-DD6B-481A-A8BA-AD239A6D4060}"/>
              </a:ext>
            </a:extLst>
          </p:cNvPr>
          <p:cNvSpPr/>
          <p:nvPr/>
        </p:nvSpPr>
        <p:spPr>
          <a:xfrm rot="10800000">
            <a:off x="11111677" y="2144169"/>
            <a:ext cx="411562" cy="32306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DA0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pic>
        <p:nvPicPr>
          <p:cNvPr id="4" name="图片 3">
            <a:extLst>
              <a:ext uri="{FF2B5EF4-FFF2-40B4-BE49-F238E27FC236}">
                <a16:creationId xmlns:a16="http://schemas.microsoft.com/office/drawing/2014/main" id="{9A11B7F8-D4CD-44B6-9A12-4EC49AE76E1E}"/>
              </a:ext>
            </a:extLst>
          </p:cNvPr>
          <p:cNvPicPr>
            <a:picLocks noChangeAspect="1"/>
          </p:cNvPicPr>
          <p:nvPr/>
        </p:nvPicPr>
        <p:blipFill>
          <a:blip r:embed="rId2"/>
          <a:stretch>
            <a:fillRect/>
          </a:stretch>
        </p:blipFill>
        <p:spPr>
          <a:xfrm>
            <a:off x="1994419" y="2721340"/>
            <a:ext cx="9030483" cy="3444538"/>
          </a:xfrm>
          <a:prstGeom prst="rect">
            <a:avLst/>
          </a:prstGeom>
        </p:spPr>
      </p:pic>
    </p:spTree>
    <p:extLst>
      <p:ext uri="{BB962C8B-B14F-4D97-AF65-F5344CB8AC3E}">
        <p14:creationId xmlns:p14="http://schemas.microsoft.com/office/powerpoint/2010/main" val="1510237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anim calcmode="lin" valueType="num">
                                      <p:cBhvr>
                                        <p:cTn id="13" dur="500" fill="hold"/>
                                        <p:tgtEl>
                                          <p:spTgt spid="61"/>
                                        </p:tgtEl>
                                        <p:attrNameLst>
                                          <p:attrName>ppt_x</p:attrName>
                                        </p:attrNameLst>
                                      </p:cBhvr>
                                      <p:tavLst>
                                        <p:tav tm="0">
                                          <p:val>
                                            <p:strVal val="#ppt_x"/>
                                          </p:val>
                                        </p:tav>
                                        <p:tav tm="100000">
                                          <p:val>
                                            <p:strVal val="#ppt_x"/>
                                          </p:val>
                                        </p:tav>
                                      </p:tavLst>
                                    </p:anim>
                                    <p:anim calcmode="lin" valueType="num">
                                      <p:cBhvr>
                                        <p:cTn id="14" dur="5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anim calcmode="lin" valueType="num">
                                      <p:cBhvr>
                                        <p:cTn id="18" dur="500" fill="hold"/>
                                        <p:tgtEl>
                                          <p:spTgt spid="71"/>
                                        </p:tgtEl>
                                        <p:attrNameLst>
                                          <p:attrName>ppt_x</p:attrName>
                                        </p:attrNameLst>
                                      </p:cBhvr>
                                      <p:tavLst>
                                        <p:tav tm="0">
                                          <p:val>
                                            <p:strVal val="#ppt_x"/>
                                          </p:val>
                                        </p:tav>
                                        <p:tav tm="100000">
                                          <p:val>
                                            <p:strVal val="#ppt_x"/>
                                          </p:val>
                                        </p:tav>
                                      </p:tavLst>
                                    </p:anim>
                                    <p:anim calcmode="lin" valueType="num">
                                      <p:cBhvr>
                                        <p:cTn id="19" dur="500" fill="hold"/>
                                        <p:tgtEl>
                                          <p:spTgt spid="7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53" presetClass="entr" presetSubtype="52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5" grpId="0" animBg="1"/>
      <p:bldP spid="16" grpId="0" animBg="1"/>
      <p:bldP spid="1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ro House">
      <a:dk1>
        <a:sysClr val="windowText" lastClr="000000"/>
      </a:dk1>
      <a:lt1>
        <a:sysClr val="window" lastClr="FFFFFF"/>
      </a:lt1>
      <a:dk2>
        <a:srgbClr val="44546A"/>
      </a:dk2>
      <a:lt2>
        <a:srgbClr val="E7E6E6"/>
      </a:lt2>
      <a:accent1>
        <a:srgbClr val="D92751"/>
      </a:accent1>
      <a:accent2>
        <a:srgbClr val="D8D8D8"/>
      </a:accent2>
      <a:accent3>
        <a:srgbClr val="BFBFBF"/>
      </a:accent3>
      <a:accent4>
        <a:srgbClr val="A5A5A5"/>
      </a:accent4>
      <a:accent5>
        <a:srgbClr val="BFBFBF"/>
      </a:accent5>
      <a:accent6>
        <a:srgbClr val="D8D8D8"/>
      </a:accent6>
      <a:hlink>
        <a:srgbClr val="0563C1"/>
      </a:hlink>
      <a:folHlink>
        <a:srgbClr val="954F72"/>
      </a:folHlink>
    </a:clrScheme>
    <a:fontScheme name="Pro House">
      <a:majorFont>
        <a:latin typeface="Roboto Medium"/>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TotalTime>
  <Words>2313</Words>
  <Application>Microsoft Office PowerPoint</Application>
  <PresentationFormat>宽屏</PresentationFormat>
  <Paragraphs>184</Paragraphs>
  <Slides>30</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30</vt:i4>
      </vt:variant>
    </vt:vector>
  </HeadingPairs>
  <TitlesOfParts>
    <vt:vector size="45" baseType="lpstr">
      <vt:lpstr>Gill Sans</vt:lpstr>
      <vt:lpstr>楷体</vt:lpstr>
      <vt:lpstr>思源黑体 CN Bold</vt:lpstr>
      <vt:lpstr>思源黑体 CN Regular</vt:lpstr>
      <vt:lpstr>宋体</vt:lpstr>
      <vt:lpstr>印品黑体</vt:lpstr>
      <vt:lpstr>Arial</vt:lpstr>
      <vt:lpstr>Open Sans</vt:lpstr>
      <vt:lpstr>Raleway</vt:lpstr>
      <vt:lpstr>Roboto Medium</vt:lpstr>
      <vt:lpstr>等线</vt:lpstr>
      <vt:lpstr>等线 Light</vt:lpstr>
      <vt:lpstr>微软雅黑</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yuting</dc:creator>
  <cp:lastModifiedBy>li yuting</cp:lastModifiedBy>
  <cp:revision>260</cp:revision>
  <dcterms:created xsi:type="dcterms:W3CDTF">2021-12-14T07:16:54Z</dcterms:created>
  <dcterms:modified xsi:type="dcterms:W3CDTF">2021-12-15T05:58:31Z</dcterms:modified>
</cp:coreProperties>
</file>