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1127" r:id="rId3"/>
    <p:sldId id="287" r:id="rId4"/>
    <p:sldId id="288" r:id="rId5"/>
    <p:sldId id="257" r:id="rId6"/>
    <p:sldId id="330" r:id="rId7"/>
    <p:sldId id="1158" r:id="rId8"/>
    <p:sldId id="1182" r:id="rId9"/>
    <p:sldId id="1183" r:id="rId10"/>
    <p:sldId id="1184" r:id="rId11"/>
    <p:sldId id="1185" r:id="rId12"/>
    <p:sldId id="1186" r:id="rId13"/>
    <p:sldId id="1187" r:id="rId14"/>
    <p:sldId id="1188" r:id="rId15"/>
    <p:sldId id="1189" r:id="rId16"/>
    <p:sldId id="1169" r:id="rId17"/>
    <p:sldId id="1132" r:id="rId18"/>
    <p:sldId id="1166" r:id="rId19"/>
    <p:sldId id="1167" r:id="rId20"/>
    <p:sldId id="1176" r:id="rId21"/>
    <p:sldId id="1139" r:id="rId22"/>
    <p:sldId id="1126"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DA0C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754262D-FA1B-4F52-B35C-F6A98E429534}"/>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9F5A8AA4-CC66-4A1B-BE12-00BF931686A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032F57FF-076A-4277-A44C-8B921FDE80F0}"/>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5" name="页脚占位符 4">
            <a:extLst>
              <a:ext uri="{FF2B5EF4-FFF2-40B4-BE49-F238E27FC236}">
                <a16:creationId xmlns:a16="http://schemas.microsoft.com/office/drawing/2014/main" id="{28F1D681-0E6E-4269-9C46-9C90C100A41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CD9A456-284B-4AE2-A022-2379AAABE0ED}"/>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724724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7B77433-9370-4E16-A782-68684BC9D0B9}"/>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73C9F5FD-08A7-4D87-8FBA-F9E431BA5DD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CFFA7DD-688D-485A-AB2A-3A9DFBF1E297}"/>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5" name="页脚占位符 4">
            <a:extLst>
              <a:ext uri="{FF2B5EF4-FFF2-40B4-BE49-F238E27FC236}">
                <a16:creationId xmlns:a16="http://schemas.microsoft.com/office/drawing/2014/main" id="{88380363-9554-4DCF-9B4C-BE97CA28D5B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F77A51F-1E81-497D-9BF1-62A9BD01EBD8}"/>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485327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8432BE16-5F00-4586-BF00-6586768F0C48}"/>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9AF3569F-0466-48CE-8ECE-82C9DC3FAAA4}"/>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0272457-1F80-4BE0-A42B-92D89C788D3B}"/>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5" name="页脚占位符 4">
            <a:extLst>
              <a:ext uri="{FF2B5EF4-FFF2-40B4-BE49-F238E27FC236}">
                <a16:creationId xmlns:a16="http://schemas.microsoft.com/office/drawing/2014/main" id="{ED28FD56-FE34-4521-B285-FC192852A3F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FD4DBA3-C3D1-4CC8-8403-6172B2A84E13}"/>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37275155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id="{084BB70F-A6FD-458B-A03E-270004AC36C8}"/>
              </a:ext>
            </a:extLst>
          </p:cNvPr>
          <p:cNvSpPr>
            <a:spLocks noGrp="1"/>
          </p:cNvSpPr>
          <p:nvPr>
            <p:ph type="pic" sz="quarter" idx="10"/>
          </p:nvPr>
        </p:nvSpPr>
        <p:spPr>
          <a:xfrm>
            <a:off x="0" y="0"/>
            <a:ext cx="12192000" cy="6858000"/>
          </a:xfrm>
        </p:spPr>
        <p:txBody>
          <a:bodyPr/>
          <a:lstStyle/>
          <a:p>
            <a:endParaRPr lang="zh-CN" altLang="en-US"/>
          </a:p>
        </p:txBody>
      </p:sp>
    </p:spTree>
    <p:extLst>
      <p:ext uri="{BB962C8B-B14F-4D97-AF65-F5344CB8AC3E}">
        <p14:creationId xmlns:p14="http://schemas.microsoft.com/office/powerpoint/2010/main" val="31608359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404001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74153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12/16/2021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478948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12/16/2021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305670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12/16/2021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2486866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12/16/2021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877461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12/16/2021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584228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CE32DF3-F20D-4A44-A6D7-D1C673DFBDD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AF5CDC57-C5DD-474C-963D-4BB5CABA1366}"/>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0F50B78-A875-4E45-91B5-49939EF587B7}"/>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5" name="页脚占位符 4">
            <a:extLst>
              <a:ext uri="{FF2B5EF4-FFF2-40B4-BE49-F238E27FC236}">
                <a16:creationId xmlns:a16="http://schemas.microsoft.com/office/drawing/2014/main" id="{EFBFC2DF-B6ED-44E0-936C-6E214237F28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57A2164-AFDA-48F8-A7EC-76ACF6199F0A}"/>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993592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12/16/2021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5694584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12/16/2021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4780307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7532221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6"/>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6"/>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866289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5523073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0_Vertical Title and Text">
    <p:spTree>
      <p:nvGrpSpPr>
        <p:cNvPr id="1" name=""/>
        <p:cNvGrpSpPr/>
        <p:nvPr/>
      </p:nvGrpSpPr>
      <p:grpSpPr>
        <a:xfrm>
          <a:off x="0" y="0"/>
          <a:ext cx="0" cy="0"/>
          <a:chOff x="0" y="0"/>
          <a:chExt cx="0" cy="0"/>
        </a:xfrm>
      </p:grpSpPr>
      <p:sp>
        <p:nvSpPr>
          <p:cNvPr id="2" name="Picture Placeholder 7"/>
          <p:cNvSpPr>
            <a:spLocks noGrp="1"/>
          </p:cNvSpPr>
          <p:nvPr>
            <p:ph type="pic" sz="quarter" idx="10"/>
          </p:nvPr>
        </p:nvSpPr>
        <p:spPr>
          <a:xfrm>
            <a:off x="0" y="0"/>
            <a:ext cx="2438400" cy="6858000"/>
          </a:xfrm>
          <a:prstGeom prst="rect">
            <a:avLst/>
          </a:prstGeom>
          <a:solidFill>
            <a:schemeClr val="bg1">
              <a:lumMod val="95000"/>
            </a:schemeClr>
          </a:solidFill>
        </p:spPr>
        <p:txBody>
          <a:bodyPr/>
          <a:lstStyle/>
          <a:p>
            <a:endParaRPr lang="en-US"/>
          </a:p>
        </p:txBody>
      </p:sp>
      <p:sp>
        <p:nvSpPr>
          <p:cNvPr id="3" name="Rectangle 2"/>
          <p:cNvSpPr/>
          <p:nvPr userDrawn="1"/>
        </p:nvSpPr>
        <p:spPr>
          <a:xfrm>
            <a:off x="7924800" y="0"/>
            <a:ext cx="1828800" cy="2514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Tree>
    <p:extLst>
      <p:ext uri="{BB962C8B-B14F-4D97-AF65-F5344CB8AC3E}">
        <p14:creationId xmlns:p14="http://schemas.microsoft.com/office/powerpoint/2010/main" val="1408042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0953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内页">
    <p:bg>
      <p:bgPr>
        <a:solidFill>
          <a:srgbClr val="FAFAFA">
            <a:alpha val="92000"/>
          </a:srgbClr>
        </a:solidFill>
        <a:effectLst/>
      </p:bgPr>
    </p:bg>
    <p:spTree>
      <p:nvGrpSpPr>
        <p:cNvPr id="1" name=""/>
        <p:cNvGrpSpPr/>
        <p:nvPr/>
      </p:nvGrpSpPr>
      <p:grpSpPr>
        <a:xfrm>
          <a:off x="0" y="0"/>
          <a:ext cx="0" cy="0"/>
          <a:chOff x="0" y="0"/>
          <a:chExt cx="0" cy="0"/>
        </a:xfrm>
      </p:grpSpPr>
      <p:sp>
        <p:nvSpPr>
          <p:cNvPr id="2" name="矩形 1"/>
          <p:cNvSpPr/>
          <p:nvPr userDrawn="1"/>
        </p:nvSpPr>
        <p:spPr>
          <a:xfrm>
            <a:off x="0" y="160021"/>
            <a:ext cx="12192000" cy="6253135"/>
          </a:xfrm>
          <a:prstGeom prst="rect">
            <a:avLst/>
          </a:prstGeom>
          <a:solidFill>
            <a:schemeClr val="bg1"/>
          </a:solidFill>
          <a:ln>
            <a:noFill/>
          </a:ln>
          <a:effectLst>
            <a:outerShdw blurRad="393700" dist="177800" dir="5400000" algn="t"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800"/>
          </a:p>
        </p:txBody>
      </p:sp>
      <p:sp>
        <p:nvSpPr>
          <p:cNvPr id="8" name="灯片编号占位符 4"/>
          <p:cNvSpPr txBox="1">
            <a:spLocks/>
          </p:cNvSpPr>
          <p:nvPr userDrawn="1"/>
        </p:nvSpPr>
        <p:spPr>
          <a:xfrm>
            <a:off x="11635152" y="6478470"/>
            <a:ext cx="258083" cy="246221"/>
          </a:xfrm>
          <a:prstGeom prst="rect">
            <a:avLst/>
          </a:prstGeom>
          <a:noFill/>
        </p:spPr>
        <p:txBody>
          <a:bodyPr wrap="none" lIns="0" tIns="0" rIns="0" bIns="0" rtlCol="0" anchor="ctr">
            <a:spAutoFit/>
          </a:bodyPr>
          <a:lstStyle>
            <a:defPPr>
              <a:defRPr lang="zh-CN"/>
            </a:defPPr>
            <a:lvl1pPr marL="0" algn="r" defTabSz="914400" rtl="0" eaLnBrk="1" latinLnBrk="0" hangingPunct="1">
              <a:defRPr lang="en-US" altLang="zh-CN" sz="1400"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B44C642-52FE-4436-9921-21EF1F32C57C}" type="slidenum">
              <a:rPr lang="zh-CN" altLang="en-US" sz="1600" smtClean="0">
                <a:solidFill>
                  <a:schemeClr val="accent3"/>
                </a:solidFill>
                <a:latin typeface="+mn-lt"/>
              </a:rPr>
              <a:pPr/>
              <a:t>‹#›</a:t>
            </a:fld>
            <a:endParaRPr lang="zh-CN" altLang="en-US" sz="1600">
              <a:solidFill>
                <a:schemeClr val="accent3"/>
              </a:solidFill>
              <a:latin typeface="+mn-lt"/>
            </a:endParaRPr>
          </a:p>
        </p:txBody>
      </p:sp>
      <p:sp>
        <p:nvSpPr>
          <p:cNvPr id="10" name="Line 28"/>
          <p:cNvSpPr>
            <a:spLocks noChangeShapeType="1"/>
          </p:cNvSpPr>
          <p:nvPr userDrawn="1"/>
        </p:nvSpPr>
        <p:spPr bwMode="auto">
          <a:xfrm flipH="1">
            <a:off x="11459303" y="6503525"/>
            <a:ext cx="115024" cy="196107"/>
          </a:xfrm>
          <a:prstGeom prst="line">
            <a:avLst/>
          </a:prstGeom>
          <a:noFill/>
          <a:ln w="6350"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12" name="文本框 11"/>
          <p:cNvSpPr txBox="1"/>
          <p:nvPr userDrawn="1"/>
        </p:nvSpPr>
        <p:spPr>
          <a:xfrm>
            <a:off x="341716" y="6516942"/>
            <a:ext cx="4634282" cy="169277"/>
          </a:xfrm>
          <a:prstGeom prst="rect">
            <a:avLst/>
          </a:prstGeom>
          <a:noFill/>
        </p:spPr>
        <p:txBody>
          <a:bodyPr vert="horz" wrap="none" lIns="0" tIns="0" rIns="0" bIns="0" rtlCol="0">
            <a:spAutoFit/>
          </a:bodyPr>
          <a:lstStyle/>
          <a:p>
            <a:r>
              <a:rPr lang="en-US" altLang="zh-CN" sz="1100" spc="300">
                <a:solidFill>
                  <a:schemeClr val="bg1">
                    <a:lumMod val="65000"/>
                  </a:schemeClr>
                </a:solidFill>
              </a:rPr>
              <a:t>SHANGHAI  OOOPIC  TECHNOLOGIES  CO.,LTD.</a:t>
            </a:r>
            <a:endParaRPr lang="zh-CN" altLang="en-US" sz="1100" spc="300">
              <a:solidFill>
                <a:schemeClr val="bg1">
                  <a:lumMod val="65000"/>
                </a:schemeClr>
              </a:solidFill>
            </a:endParaRPr>
          </a:p>
        </p:txBody>
      </p:sp>
      <p:sp>
        <p:nvSpPr>
          <p:cNvPr id="13" name="矩形 12"/>
          <p:cNvSpPr/>
          <p:nvPr userDrawn="1"/>
        </p:nvSpPr>
        <p:spPr>
          <a:xfrm>
            <a:off x="0" y="395947"/>
            <a:ext cx="103517" cy="51566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800"/>
          </a:p>
        </p:txBody>
      </p:sp>
    </p:spTree>
    <p:extLst>
      <p:ext uri="{BB962C8B-B14F-4D97-AF65-F5344CB8AC3E}">
        <p14:creationId xmlns:p14="http://schemas.microsoft.com/office/powerpoint/2010/main" val="3531352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7C1287-A6DF-4E9B-8DF3-349F5C6E3660}"/>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BA5E689D-6F5D-4D69-B74B-DC804E0578D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2010BB83-EA9B-4CE3-9097-865FF3E631AB}"/>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5" name="页脚占位符 4">
            <a:extLst>
              <a:ext uri="{FF2B5EF4-FFF2-40B4-BE49-F238E27FC236}">
                <a16:creationId xmlns:a16="http://schemas.microsoft.com/office/drawing/2014/main" id="{58FDB219-3999-4124-84A7-9B160B2B9D5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C8EF751-3ABD-408E-8FB1-F4B813E5E779}"/>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4345104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8DE9021-65C0-4692-9BA9-063C496F686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EE294AF-19CC-4486-B81D-2761A5445CC4}"/>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EC9BC20B-B40A-4174-A5D7-11B986BF9CB3}"/>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07486078-B5F9-48B9-8111-C67396CCB90B}"/>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6" name="页脚占位符 5">
            <a:extLst>
              <a:ext uri="{FF2B5EF4-FFF2-40B4-BE49-F238E27FC236}">
                <a16:creationId xmlns:a16="http://schemas.microsoft.com/office/drawing/2014/main" id="{F115929B-182D-482D-88FD-7A393934D8E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5EDA1D0-438A-4AE6-84CF-04576DEB6469}"/>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378267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524A35D-E289-42D5-ABB5-87E8E1DD28C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F70E90EA-D154-4EDD-98DF-396ED50565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D0F4247C-8F5D-4F94-9C12-EE756AE2F09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AB6D8CE9-1EC5-4771-A49A-883D5CD4BC7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86734A85-F4EC-4DCC-BB99-F37D65C0E61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04338AF2-8BCB-4808-91D1-761D8078C694}"/>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8" name="页脚占位符 7">
            <a:extLst>
              <a:ext uri="{FF2B5EF4-FFF2-40B4-BE49-F238E27FC236}">
                <a16:creationId xmlns:a16="http://schemas.microsoft.com/office/drawing/2014/main" id="{B84F4B89-4558-4E0C-B062-FF6912B84341}"/>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4044F728-C4F1-4EE7-9FA8-E30BF1C4572C}"/>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5410926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4A312C9-6B1F-4F75-94E1-4417624DA35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57DFB88-BB68-4FB4-AB08-C9A2CD7BD434}"/>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4" name="页脚占位符 3">
            <a:extLst>
              <a:ext uri="{FF2B5EF4-FFF2-40B4-BE49-F238E27FC236}">
                <a16:creationId xmlns:a16="http://schemas.microsoft.com/office/drawing/2014/main" id="{CA2BE76E-221A-467D-AD98-C55BDB68937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5AA6AEF4-C7BE-488C-AE99-183E67AB05E9}"/>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39457491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013D602E-0A6C-4BA8-AC27-2E6FC25971C9}"/>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3" name="页脚占位符 2">
            <a:extLst>
              <a:ext uri="{FF2B5EF4-FFF2-40B4-BE49-F238E27FC236}">
                <a16:creationId xmlns:a16="http://schemas.microsoft.com/office/drawing/2014/main" id="{346D0D44-8B06-487B-8F29-D772773C3756}"/>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88F0B20-ABD9-4A71-ACCF-DDED4B337BC0}"/>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3009196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7A59C9C-C099-4B7C-BD7A-E24D5C745DC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2E25E813-07F1-469B-B76C-09D89717ED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4CEF8B21-5DFB-483D-8FA0-46E8712DB8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BB4213BA-03E1-402F-801B-1B4890201D82}"/>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6" name="页脚占位符 5">
            <a:extLst>
              <a:ext uri="{FF2B5EF4-FFF2-40B4-BE49-F238E27FC236}">
                <a16:creationId xmlns:a16="http://schemas.microsoft.com/office/drawing/2014/main" id="{6426A43E-90D9-41A1-9B4D-BBE97ED7000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AE0B921E-6752-4B6F-B8C9-0D13F6681ADD}"/>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860195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1377F90-D205-4A85-B1AC-E100B41627B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B1C4E33F-BE30-4BBD-A935-6DB8B047B1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3AE398AA-F6EC-45A3-A850-982C015236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33A74D9-89BD-4C72-B3B4-6006D92787BE}"/>
              </a:ext>
            </a:extLst>
          </p:cNvPr>
          <p:cNvSpPr>
            <a:spLocks noGrp="1"/>
          </p:cNvSpPr>
          <p:nvPr>
            <p:ph type="dt" sz="half" idx="10"/>
          </p:nvPr>
        </p:nvSpPr>
        <p:spPr/>
        <p:txBody>
          <a:bodyPr/>
          <a:lstStyle/>
          <a:p>
            <a:fld id="{5DCFBE4A-D005-4560-B45C-A46D48B65121}" type="datetimeFigureOut">
              <a:rPr lang="zh-CN" altLang="en-US" smtClean="0"/>
              <a:t>2021/12/16</a:t>
            </a:fld>
            <a:endParaRPr lang="zh-CN" altLang="en-US"/>
          </a:p>
        </p:txBody>
      </p:sp>
      <p:sp>
        <p:nvSpPr>
          <p:cNvPr id="6" name="页脚占位符 5">
            <a:extLst>
              <a:ext uri="{FF2B5EF4-FFF2-40B4-BE49-F238E27FC236}">
                <a16:creationId xmlns:a16="http://schemas.microsoft.com/office/drawing/2014/main" id="{4C8D4C58-A24B-49C7-B45C-421AD943C49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40E878A2-35C1-4633-8597-FE5386369F2F}"/>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2392500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46FEBD63-BE9B-4A1A-95AF-9288667EE8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4C9AA13B-CD0B-493B-A772-7BA48A82E9D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5B87AF96-BCE1-4267-ABC5-4F167445EB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CFBE4A-D005-4560-B45C-A46D48B65121}" type="datetimeFigureOut">
              <a:rPr lang="zh-CN" altLang="en-US" smtClean="0"/>
              <a:t>2021/12/16</a:t>
            </a:fld>
            <a:endParaRPr lang="zh-CN" altLang="en-US"/>
          </a:p>
        </p:txBody>
      </p:sp>
      <p:sp>
        <p:nvSpPr>
          <p:cNvPr id="5" name="页脚占位符 4">
            <a:extLst>
              <a:ext uri="{FF2B5EF4-FFF2-40B4-BE49-F238E27FC236}">
                <a16:creationId xmlns:a16="http://schemas.microsoft.com/office/drawing/2014/main" id="{6998E4EB-F741-4E6B-852A-F4B6A511BB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D4E998A9-7C73-48F0-A604-D97DD71193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40583432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12/16/2021</a:t>
            </a:fld>
            <a:endParaRPr lang="en-US" dirty="0"/>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40586626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00000">
              <a:srgbClr val="5877B6"/>
            </a:gs>
            <a:gs pos="0">
              <a:srgbClr val="465E96"/>
            </a:gs>
          </a:gsLst>
          <a:lin ang="0" scaled="0"/>
        </a:gradFill>
        <a:effectLst/>
      </p:bgPr>
    </p:bg>
    <p:spTree>
      <p:nvGrpSpPr>
        <p:cNvPr id="1" name=""/>
        <p:cNvGrpSpPr/>
        <p:nvPr/>
      </p:nvGrpSpPr>
      <p:grpSpPr>
        <a:xfrm>
          <a:off x="0" y="0"/>
          <a:ext cx="0" cy="0"/>
          <a:chOff x="0" y="0"/>
          <a:chExt cx="0" cy="0"/>
        </a:xfrm>
      </p:grpSpPr>
      <p:sp>
        <p:nvSpPr>
          <p:cNvPr id="20" name="任意多边形: 形状 19">
            <a:extLst>
              <a:ext uri="{FF2B5EF4-FFF2-40B4-BE49-F238E27FC236}">
                <a16:creationId xmlns:a16="http://schemas.microsoft.com/office/drawing/2014/main" id="{D035236D-571F-4E36-8D43-B076A39B1BC9}"/>
              </a:ext>
            </a:extLst>
          </p:cNvPr>
          <p:cNvSpPr>
            <a:spLocks/>
          </p:cNvSpPr>
          <p:nvPr/>
        </p:nvSpPr>
        <p:spPr bwMode="auto">
          <a:xfrm>
            <a:off x="5295296" y="0"/>
            <a:ext cx="6896704" cy="6858000"/>
          </a:xfrm>
          <a:custGeom>
            <a:avLst/>
            <a:gdLst>
              <a:gd name="connsiteX0" fmla="*/ 0 w 5172528"/>
              <a:gd name="connsiteY0" fmla="*/ 0 h 5143500"/>
              <a:gd name="connsiteX1" fmla="*/ 5057233 w 5172528"/>
              <a:gd name="connsiteY1" fmla="*/ 0 h 5143500"/>
              <a:gd name="connsiteX2" fmla="*/ 5172528 w 5172528"/>
              <a:gd name="connsiteY2" fmla="*/ 0 h 5143500"/>
              <a:gd name="connsiteX3" fmla="*/ 5172528 w 5172528"/>
              <a:gd name="connsiteY3" fmla="*/ 5143500 h 5143500"/>
              <a:gd name="connsiteX4" fmla="*/ 5170060 w 5172528"/>
              <a:gd name="connsiteY4" fmla="*/ 5143500 h 5143500"/>
              <a:gd name="connsiteX5" fmla="*/ 2422279 w 5172528"/>
              <a:gd name="connsiteY5" fmla="*/ 5143500 h 5143500"/>
              <a:gd name="connsiteX6" fmla="*/ 2157109 w 5172528"/>
              <a:gd name="connsiteY6" fmla="*/ 4979789 h 5143500"/>
              <a:gd name="connsiteX7" fmla="*/ 1200711 w 5172528"/>
              <a:gd name="connsiteY7" fmla="*/ 4759524 h 5143500"/>
              <a:gd name="connsiteX8" fmla="*/ 378388 w 5172528"/>
              <a:gd name="connsiteY8" fmla="*/ 4271367 h 5143500"/>
              <a:gd name="connsiteX9" fmla="*/ 345614 w 5172528"/>
              <a:gd name="connsiteY9" fmla="*/ 3443883 h 5143500"/>
              <a:gd name="connsiteX10" fmla="*/ 768694 w 5172528"/>
              <a:gd name="connsiteY10" fmla="*/ 2702719 h 5143500"/>
              <a:gd name="connsiteX11" fmla="*/ 1194753 w 5172528"/>
              <a:gd name="connsiteY11" fmla="*/ 1163836 h 5143500"/>
              <a:gd name="connsiteX12" fmla="*/ 1188794 w 5172528"/>
              <a:gd name="connsiteY12" fmla="*/ 1151930 h 5143500"/>
              <a:gd name="connsiteX13" fmla="*/ 670372 w 5172528"/>
              <a:gd name="connsiteY13" fmla="*/ 514945 h 5143500"/>
              <a:gd name="connsiteX14" fmla="*/ 32774 w 5172528"/>
              <a:gd name="connsiteY14" fmla="*/ 32742 h 5143500"/>
              <a:gd name="connsiteX15" fmla="*/ 0 w 5172528"/>
              <a:gd name="connsiteY15" fmla="*/ 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72528" h="5143500">
                <a:moveTo>
                  <a:pt x="0" y="0"/>
                </a:moveTo>
                <a:cubicBezTo>
                  <a:pt x="0" y="0"/>
                  <a:pt x="0" y="0"/>
                  <a:pt x="5057233" y="0"/>
                </a:cubicBezTo>
                <a:lnTo>
                  <a:pt x="5172528" y="0"/>
                </a:lnTo>
                <a:lnTo>
                  <a:pt x="5172528" y="5143500"/>
                </a:lnTo>
                <a:lnTo>
                  <a:pt x="5170060" y="5143500"/>
                </a:lnTo>
                <a:cubicBezTo>
                  <a:pt x="4777520" y="5143500"/>
                  <a:pt x="3992440" y="5143500"/>
                  <a:pt x="2422279" y="5143500"/>
                </a:cubicBezTo>
                <a:cubicBezTo>
                  <a:pt x="2344813" y="5080992"/>
                  <a:pt x="2255430" y="5024438"/>
                  <a:pt x="2157109" y="4979789"/>
                </a:cubicBezTo>
                <a:cubicBezTo>
                  <a:pt x="1859166" y="4845844"/>
                  <a:pt x="1522490" y="4827985"/>
                  <a:pt x="1200711" y="4759524"/>
                </a:cubicBezTo>
                <a:cubicBezTo>
                  <a:pt x="878933" y="4694039"/>
                  <a:pt x="542257" y="4557117"/>
                  <a:pt x="378388" y="4271367"/>
                </a:cubicBezTo>
                <a:cubicBezTo>
                  <a:pt x="235375" y="4024313"/>
                  <a:pt x="250273" y="3711774"/>
                  <a:pt x="345614" y="3443883"/>
                </a:cubicBezTo>
                <a:cubicBezTo>
                  <a:pt x="443936" y="3175992"/>
                  <a:pt x="610784" y="2940844"/>
                  <a:pt x="768694" y="2702719"/>
                </a:cubicBezTo>
                <a:cubicBezTo>
                  <a:pt x="1039822" y="2288977"/>
                  <a:pt x="1379477" y="1669852"/>
                  <a:pt x="1194753" y="1163836"/>
                </a:cubicBezTo>
                <a:cubicBezTo>
                  <a:pt x="1191773" y="1157883"/>
                  <a:pt x="1191773" y="1154906"/>
                  <a:pt x="1188794" y="1151930"/>
                </a:cubicBezTo>
                <a:cubicBezTo>
                  <a:pt x="1090472" y="895945"/>
                  <a:pt x="878933" y="684610"/>
                  <a:pt x="670372" y="514945"/>
                </a:cubicBezTo>
                <a:cubicBezTo>
                  <a:pt x="464792" y="348258"/>
                  <a:pt x="235375" y="205383"/>
                  <a:pt x="32774" y="32742"/>
                </a:cubicBezTo>
                <a:cubicBezTo>
                  <a:pt x="20856" y="20836"/>
                  <a:pt x="11918" y="1190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Open Sans"/>
              <a:ea typeface="+mn-ea"/>
              <a:cs typeface="+mn-cs"/>
            </a:endParaRPr>
          </a:p>
        </p:txBody>
      </p:sp>
      <p:pic>
        <p:nvPicPr>
          <p:cNvPr id="3" name="图形 2">
            <a:extLst>
              <a:ext uri="{FF2B5EF4-FFF2-40B4-BE49-F238E27FC236}">
                <a16:creationId xmlns:a16="http://schemas.microsoft.com/office/drawing/2014/main" id="{6B72358E-5066-44AE-966F-C4584C0B71F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066060" y="727360"/>
            <a:ext cx="4557485" cy="5145085"/>
          </a:xfrm>
          <a:prstGeom prst="rect">
            <a:avLst/>
          </a:prstGeom>
        </p:spPr>
      </p:pic>
      <p:sp>
        <p:nvSpPr>
          <p:cNvPr id="14" name="TextBox 21">
            <a:extLst>
              <a:ext uri="{FF2B5EF4-FFF2-40B4-BE49-F238E27FC236}">
                <a16:creationId xmlns:a16="http://schemas.microsoft.com/office/drawing/2014/main" id="{2AACAD38-307E-4B9C-B067-BDDD4FE3A4E6}"/>
              </a:ext>
            </a:extLst>
          </p:cNvPr>
          <p:cNvSpPr txBox="1"/>
          <p:nvPr/>
        </p:nvSpPr>
        <p:spPr>
          <a:xfrm>
            <a:off x="1450265" y="2012235"/>
            <a:ext cx="3336198" cy="1200329"/>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72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项 目 </a:t>
            </a:r>
            <a:r>
              <a:rPr kumimoji="0" lang="en-US" altLang="zh-CN" sz="72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9</a:t>
            </a:r>
            <a:endParaRPr kumimoji="0" lang="id-ID" sz="72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5" name="TextBox 21">
            <a:extLst>
              <a:ext uri="{FF2B5EF4-FFF2-40B4-BE49-F238E27FC236}">
                <a16:creationId xmlns:a16="http://schemas.microsoft.com/office/drawing/2014/main" id="{FCA8A889-F7F0-4C2F-9809-D0BE99891A69}"/>
              </a:ext>
            </a:extLst>
          </p:cNvPr>
          <p:cNvSpPr txBox="1"/>
          <p:nvPr/>
        </p:nvSpPr>
        <p:spPr>
          <a:xfrm>
            <a:off x="637729" y="3645437"/>
            <a:ext cx="5244072" cy="830997"/>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快速计算学生成绩</a:t>
            </a:r>
            <a:endParaRPr kumimoji="0" lang="id-ID" sz="48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690772870"/>
      </p:ext>
    </p:extLst>
  </p:cSld>
  <p:clrMapOvr>
    <a:masterClrMapping/>
  </p:clrMapOvr>
  <mc:AlternateContent xmlns:mc="http://schemas.openxmlformats.org/markup-compatibility/2006" xmlns:p14="http://schemas.microsoft.com/office/powerpoint/2010/main">
    <mc:Choice Requires="p14">
      <p:transition p14:dur="30" advClick="0" advTm="3000"/>
    </mc:Choice>
    <mc:Fallback xmlns="">
      <p:transition advClick="0" advTm="3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5">
            <a:extLst>
              <a:ext uri="{FF2B5EF4-FFF2-40B4-BE49-F238E27FC236}">
                <a16:creationId xmlns:a16="http://schemas.microsoft.com/office/drawing/2014/main" id="{7416A691-D993-4C66-A7CC-D2C3C16BC6BE}"/>
              </a:ext>
            </a:extLst>
          </p:cNvPr>
          <p:cNvSpPr/>
          <p:nvPr/>
        </p:nvSpPr>
        <p:spPr>
          <a:xfrm>
            <a:off x="633565" y="1051045"/>
            <a:ext cx="11023882" cy="5272256"/>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9" name="文本框 18">
            <a:extLst>
              <a:ext uri="{FF2B5EF4-FFF2-40B4-BE49-F238E27FC236}">
                <a16:creationId xmlns:a16="http://schemas.microsoft.com/office/drawing/2014/main" id="{73BBDDC1-4788-4930-8AE2-37D7584BDCD8}"/>
              </a:ext>
            </a:extLst>
          </p:cNvPr>
          <p:cNvSpPr txBox="1"/>
          <p:nvPr/>
        </p:nvSpPr>
        <p:spPr>
          <a:xfrm>
            <a:off x="734299" y="146214"/>
            <a:ext cx="328295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实现学生成绩计算</a:t>
            </a:r>
          </a:p>
        </p:txBody>
      </p:sp>
      <p:pic>
        <p:nvPicPr>
          <p:cNvPr id="4" name="图片 3">
            <a:extLst>
              <a:ext uri="{FF2B5EF4-FFF2-40B4-BE49-F238E27FC236}">
                <a16:creationId xmlns:a16="http://schemas.microsoft.com/office/drawing/2014/main" id="{D14E6C33-52A7-4938-9886-E3669587C4C8}"/>
              </a:ext>
            </a:extLst>
          </p:cNvPr>
          <p:cNvPicPr>
            <a:picLocks noChangeAspect="1"/>
          </p:cNvPicPr>
          <p:nvPr/>
        </p:nvPicPr>
        <p:blipFill>
          <a:blip r:embed="rId2"/>
          <a:stretch>
            <a:fillRect/>
          </a:stretch>
        </p:blipFill>
        <p:spPr>
          <a:xfrm>
            <a:off x="2118562" y="2087799"/>
            <a:ext cx="8389089" cy="2969828"/>
          </a:xfrm>
          <a:prstGeom prst="rect">
            <a:avLst/>
          </a:prstGeom>
        </p:spPr>
      </p:pic>
    </p:spTree>
    <p:extLst>
      <p:ext uri="{BB962C8B-B14F-4D97-AF65-F5344CB8AC3E}">
        <p14:creationId xmlns:p14="http://schemas.microsoft.com/office/powerpoint/2010/main" val="259026304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5">
            <a:extLst>
              <a:ext uri="{FF2B5EF4-FFF2-40B4-BE49-F238E27FC236}">
                <a16:creationId xmlns:a16="http://schemas.microsoft.com/office/drawing/2014/main" id="{7416A691-D993-4C66-A7CC-D2C3C16BC6BE}"/>
              </a:ext>
            </a:extLst>
          </p:cNvPr>
          <p:cNvSpPr/>
          <p:nvPr/>
        </p:nvSpPr>
        <p:spPr>
          <a:xfrm>
            <a:off x="633565" y="1051045"/>
            <a:ext cx="11023882" cy="5272256"/>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9" name="文本框 18">
            <a:extLst>
              <a:ext uri="{FF2B5EF4-FFF2-40B4-BE49-F238E27FC236}">
                <a16:creationId xmlns:a16="http://schemas.microsoft.com/office/drawing/2014/main" id="{73BBDDC1-4788-4930-8AE2-37D7584BDCD8}"/>
              </a:ext>
            </a:extLst>
          </p:cNvPr>
          <p:cNvSpPr txBox="1"/>
          <p:nvPr/>
        </p:nvSpPr>
        <p:spPr>
          <a:xfrm>
            <a:off x="734299" y="146214"/>
            <a:ext cx="328295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实现学生成绩计算</a:t>
            </a:r>
          </a:p>
        </p:txBody>
      </p:sp>
      <p:sp>
        <p:nvSpPr>
          <p:cNvPr id="14" name="TextBox 53">
            <a:extLst>
              <a:ext uri="{FF2B5EF4-FFF2-40B4-BE49-F238E27FC236}">
                <a16:creationId xmlns:a16="http://schemas.microsoft.com/office/drawing/2014/main" id="{F11D3764-ECBD-4E96-A269-2AA97420F952}"/>
              </a:ext>
            </a:extLst>
          </p:cNvPr>
          <p:cNvSpPr txBox="1"/>
          <p:nvPr/>
        </p:nvSpPr>
        <p:spPr>
          <a:xfrm>
            <a:off x="1246448" y="1162755"/>
            <a:ext cx="9798115" cy="851195"/>
          </a:xfrm>
          <a:prstGeom prst="rect">
            <a:avLst/>
          </a:prstGeom>
          <a:noFill/>
        </p:spPr>
        <p:txBody>
          <a:bodyPr wrap="square" lIns="0" tIns="0" rIns="0" bIns="0" rtlCol="0">
            <a:spAutoFit/>
          </a:bodyPr>
          <a:lstStyle/>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a:t>
            </a:r>
            <a:r>
              <a:rPr lang="en-US" altLang="zh-CN" sz="2000" dirty="0">
                <a:solidFill>
                  <a:prstClr val="black"/>
                </a:solidFill>
                <a:latin typeface="楷体" panose="02010609060101010101" pitchFamily="49" charset="-122"/>
                <a:ea typeface="楷体" panose="02010609060101010101" pitchFamily="49" charset="-122"/>
              </a:rPr>
              <a:t>2</a:t>
            </a:r>
            <a:r>
              <a:rPr lang="zh-CN" altLang="en-US" sz="2000" dirty="0">
                <a:solidFill>
                  <a:prstClr val="black"/>
                </a:solidFill>
                <a:latin typeface="楷体" panose="02010609060101010101" pitchFamily="49" charset="-122"/>
                <a:ea typeface="楷体" panose="02010609060101010101" pitchFamily="49" charset="-122"/>
              </a:rPr>
              <a:t>）数组排序</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排序是按照关键字的大小将数组重新排列将其变为按关键字由小到大或者由大到小。</a:t>
            </a:r>
          </a:p>
        </p:txBody>
      </p:sp>
      <p:pic>
        <p:nvPicPr>
          <p:cNvPr id="4" name="图片 3">
            <a:extLst>
              <a:ext uri="{FF2B5EF4-FFF2-40B4-BE49-F238E27FC236}">
                <a16:creationId xmlns:a16="http://schemas.microsoft.com/office/drawing/2014/main" id="{41742348-DB09-49A2-B504-6589FD01F1CA}"/>
              </a:ext>
            </a:extLst>
          </p:cNvPr>
          <p:cNvPicPr>
            <a:picLocks noChangeAspect="1"/>
          </p:cNvPicPr>
          <p:nvPr/>
        </p:nvPicPr>
        <p:blipFill>
          <a:blip r:embed="rId2"/>
          <a:stretch>
            <a:fillRect/>
          </a:stretch>
        </p:blipFill>
        <p:spPr>
          <a:xfrm>
            <a:off x="2979899" y="2076860"/>
            <a:ext cx="6232201" cy="4183531"/>
          </a:xfrm>
          <a:prstGeom prst="rect">
            <a:avLst/>
          </a:prstGeom>
        </p:spPr>
      </p:pic>
    </p:spTree>
    <p:extLst>
      <p:ext uri="{BB962C8B-B14F-4D97-AF65-F5344CB8AC3E}">
        <p14:creationId xmlns:p14="http://schemas.microsoft.com/office/powerpoint/2010/main" val="297645872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anim calcmode="lin" valueType="num">
                                      <p:cBhvr>
                                        <p:cTn id="18" dur="500" fill="hold"/>
                                        <p:tgtEl>
                                          <p:spTgt spid="14"/>
                                        </p:tgtEl>
                                        <p:attrNameLst>
                                          <p:attrName>ppt_x</p:attrName>
                                        </p:attrNameLst>
                                      </p:cBhvr>
                                      <p:tavLst>
                                        <p:tav tm="0">
                                          <p:val>
                                            <p:strVal val="#ppt_x"/>
                                          </p:val>
                                        </p:tav>
                                        <p:tav tm="100000">
                                          <p:val>
                                            <p:strVal val="#ppt_x"/>
                                          </p:val>
                                        </p:tav>
                                      </p:tavLst>
                                    </p:anim>
                                    <p:anim calcmode="lin" valueType="num">
                                      <p:cBhvr>
                                        <p:cTn id="19"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5">
            <a:extLst>
              <a:ext uri="{FF2B5EF4-FFF2-40B4-BE49-F238E27FC236}">
                <a16:creationId xmlns:a16="http://schemas.microsoft.com/office/drawing/2014/main" id="{7416A691-D993-4C66-A7CC-D2C3C16BC6BE}"/>
              </a:ext>
            </a:extLst>
          </p:cNvPr>
          <p:cNvSpPr/>
          <p:nvPr/>
        </p:nvSpPr>
        <p:spPr>
          <a:xfrm>
            <a:off x="633565" y="1051045"/>
            <a:ext cx="11023882" cy="5272256"/>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9" name="文本框 18">
            <a:extLst>
              <a:ext uri="{FF2B5EF4-FFF2-40B4-BE49-F238E27FC236}">
                <a16:creationId xmlns:a16="http://schemas.microsoft.com/office/drawing/2014/main" id="{73BBDDC1-4788-4930-8AE2-37D7584BDCD8}"/>
              </a:ext>
            </a:extLst>
          </p:cNvPr>
          <p:cNvSpPr txBox="1"/>
          <p:nvPr/>
        </p:nvSpPr>
        <p:spPr>
          <a:xfrm>
            <a:off x="734299" y="146214"/>
            <a:ext cx="328295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实现学生成绩计算</a:t>
            </a:r>
          </a:p>
        </p:txBody>
      </p:sp>
      <p:pic>
        <p:nvPicPr>
          <p:cNvPr id="3" name="图片 2">
            <a:extLst>
              <a:ext uri="{FF2B5EF4-FFF2-40B4-BE49-F238E27FC236}">
                <a16:creationId xmlns:a16="http://schemas.microsoft.com/office/drawing/2014/main" id="{E43CF179-DA5E-4725-BC67-92B907FADF7E}"/>
              </a:ext>
            </a:extLst>
          </p:cNvPr>
          <p:cNvPicPr>
            <a:picLocks noChangeAspect="1"/>
          </p:cNvPicPr>
          <p:nvPr/>
        </p:nvPicPr>
        <p:blipFill>
          <a:blip r:embed="rId2"/>
          <a:stretch>
            <a:fillRect/>
          </a:stretch>
        </p:blipFill>
        <p:spPr>
          <a:xfrm>
            <a:off x="1187301" y="1329508"/>
            <a:ext cx="7110076" cy="4198984"/>
          </a:xfrm>
          <a:prstGeom prst="rect">
            <a:avLst/>
          </a:prstGeom>
        </p:spPr>
      </p:pic>
      <p:pic>
        <p:nvPicPr>
          <p:cNvPr id="6" name="图片 5">
            <a:extLst>
              <a:ext uri="{FF2B5EF4-FFF2-40B4-BE49-F238E27FC236}">
                <a16:creationId xmlns:a16="http://schemas.microsoft.com/office/drawing/2014/main" id="{5A679F1F-8771-4502-B46B-0B9D4364D620}"/>
              </a:ext>
            </a:extLst>
          </p:cNvPr>
          <p:cNvPicPr>
            <a:picLocks noChangeAspect="1"/>
          </p:cNvPicPr>
          <p:nvPr/>
        </p:nvPicPr>
        <p:blipFill>
          <a:blip r:embed="rId3"/>
          <a:stretch>
            <a:fillRect/>
          </a:stretch>
        </p:blipFill>
        <p:spPr>
          <a:xfrm>
            <a:off x="4017249" y="5361146"/>
            <a:ext cx="6972904" cy="891617"/>
          </a:xfrm>
          <a:prstGeom prst="rect">
            <a:avLst/>
          </a:prstGeom>
        </p:spPr>
      </p:pic>
    </p:spTree>
    <p:extLst>
      <p:ext uri="{BB962C8B-B14F-4D97-AF65-F5344CB8AC3E}">
        <p14:creationId xmlns:p14="http://schemas.microsoft.com/office/powerpoint/2010/main" val="84086148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5">
            <a:extLst>
              <a:ext uri="{FF2B5EF4-FFF2-40B4-BE49-F238E27FC236}">
                <a16:creationId xmlns:a16="http://schemas.microsoft.com/office/drawing/2014/main" id="{7416A691-D993-4C66-A7CC-D2C3C16BC6BE}"/>
              </a:ext>
            </a:extLst>
          </p:cNvPr>
          <p:cNvSpPr/>
          <p:nvPr/>
        </p:nvSpPr>
        <p:spPr>
          <a:xfrm>
            <a:off x="633565" y="1051045"/>
            <a:ext cx="11023882" cy="5272256"/>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9" name="文本框 18">
            <a:extLst>
              <a:ext uri="{FF2B5EF4-FFF2-40B4-BE49-F238E27FC236}">
                <a16:creationId xmlns:a16="http://schemas.microsoft.com/office/drawing/2014/main" id="{73BBDDC1-4788-4930-8AE2-37D7584BDCD8}"/>
              </a:ext>
            </a:extLst>
          </p:cNvPr>
          <p:cNvSpPr txBox="1"/>
          <p:nvPr/>
        </p:nvSpPr>
        <p:spPr>
          <a:xfrm>
            <a:off x="734299" y="146214"/>
            <a:ext cx="328295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实现学生成绩计算</a:t>
            </a:r>
          </a:p>
        </p:txBody>
      </p:sp>
      <p:sp>
        <p:nvSpPr>
          <p:cNvPr id="14" name="TextBox 53">
            <a:extLst>
              <a:ext uri="{FF2B5EF4-FFF2-40B4-BE49-F238E27FC236}">
                <a16:creationId xmlns:a16="http://schemas.microsoft.com/office/drawing/2014/main" id="{F11D3764-ECBD-4E96-A269-2AA97420F952}"/>
              </a:ext>
            </a:extLst>
          </p:cNvPr>
          <p:cNvSpPr txBox="1"/>
          <p:nvPr/>
        </p:nvSpPr>
        <p:spPr>
          <a:xfrm>
            <a:off x="1251026" y="1272719"/>
            <a:ext cx="9798115" cy="1312860"/>
          </a:xfrm>
          <a:prstGeom prst="rect">
            <a:avLst/>
          </a:prstGeom>
          <a:noFill/>
        </p:spPr>
        <p:txBody>
          <a:bodyPr wrap="square" lIns="0" tIns="0" rIns="0" bIns="0" rtlCol="0">
            <a:spAutoFit/>
          </a:bodyPr>
          <a:lstStyle/>
          <a:p>
            <a:pPr lvl="0" algn="just" defTabSz="609585">
              <a:lnSpc>
                <a:spcPct val="150000"/>
              </a:lnSpc>
            </a:pPr>
            <a:r>
              <a:rPr lang="en-US" altLang="zh-CN" sz="2000" b="1" dirty="0">
                <a:solidFill>
                  <a:prstClr val="black"/>
                </a:solidFill>
                <a:latin typeface="楷体" panose="02010609060101010101" pitchFamily="49" charset="-122"/>
                <a:ea typeface="楷体" panose="02010609060101010101" pitchFamily="49" charset="-122"/>
              </a:rPr>
              <a:t>    </a:t>
            </a:r>
            <a:r>
              <a:rPr lang="en-US" altLang="zh-CN" sz="2000" b="1" dirty="0">
                <a:solidFill>
                  <a:srgbClr val="8DA0C6"/>
                </a:solidFill>
                <a:latin typeface="楷体" panose="02010609060101010101" pitchFamily="49" charset="-122"/>
                <a:ea typeface="楷体" panose="02010609060101010101" pitchFamily="49" charset="-122"/>
              </a:rPr>
              <a:t>4.</a:t>
            </a:r>
            <a:r>
              <a:rPr lang="zh-CN" altLang="en-US" sz="2000" b="1" dirty="0">
                <a:solidFill>
                  <a:srgbClr val="8DA0C6"/>
                </a:solidFill>
                <a:latin typeface="楷体" panose="02010609060101010101" pitchFamily="49" charset="-122"/>
                <a:ea typeface="楷体" panose="02010609060101010101" pitchFamily="49" charset="-122"/>
              </a:rPr>
              <a:t>用</a:t>
            </a:r>
            <a:r>
              <a:rPr lang="en-US" altLang="zh-CN" sz="2000" b="1" dirty="0" err="1">
                <a:solidFill>
                  <a:srgbClr val="8DA0C6"/>
                </a:solidFill>
                <a:latin typeface="楷体" panose="02010609060101010101" pitchFamily="49" charset="-122"/>
                <a:ea typeface="楷体" panose="02010609060101010101" pitchFamily="49" charset="-122"/>
              </a:rPr>
              <a:t>java.util.Arrays</a:t>
            </a:r>
            <a:r>
              <a:rPr lang="zh-CN" altLang="en-US" sz="2000" b="1" dirty="0">
                <a:solidFill>
                  <a:srgbClr val="8DA0C6"/>
                </a:solidFill>
                <a:latin typeface="楷体" panose="02010609060101010101" pitchFamily="49" charset="-122"/>
                <a:ea typeface="楷体" panose="02010609060101010101" pitchFamily="49" charset="-122"/>
              </a:rPr>
              <a:t>类操纵数组</a:t>
            </a:r>
            <a:endParaRPr lang="en-US" altLang="zh-CN" sz="2000" b="1" dirty="0">
              <a:solidFill>
                <a:srgbClr val="8DA0C6"/>
              </a:solidFill>
              <a:latin typeface="楷体" panose="02010609060101010101" pitchFamily="49" charset="-122"/>
              <a:ea typeface="楷体" panose="02010609060101010101" pitchFamily="49" charset="-122"/>
            </a:endParaRP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a:t>
            </a:r>
            <a:r>
              <a:rPr lang="en-US" altLang="zh-CN" sz="2000" dirty="0" err="1">
                <a:solidFill>
                  <a:prstClr val="black"/>
                </a:solidFill>
                <a:latin typeface="楷体" panose="02010609060101010101" pitchFamily="49" charset="-122"/>
                <a:ea typeface="楷体" panose="02010609060101010101" pitchFamily="49" charset="-122"/>
              </a:rPr>
              <a:t>java.util</a:t>
            </a:r>
            <a:r>
              <a:rPr lang="zh-CN" altLang="en-US" sz="2000" dirty="0">
                <a:solidFill>
                  <a:prstClr val="black"/>
                </a:solidFill>
                <a:latin typeface="楷体" panose="02010609060101010101" pitchFamily="49" charset="-122"/>
                <a:ea typeface="楷体" panose="02010609060101010101" pitchFamily="49" charset="-122"/>
              </a:rPr>
              <a:t>包包含许多常用的包，</a:t>
            </a:r>
            <a:r>
              <a:rPr lang="en-US" altLang="zh-CN" sz="2000" dirty="0">
                <a:solidFill>
                  <a:prstClr val="black"/>
                </a:solidFill>
                <a:latin typeface="楷体" panose="02010609060101010101" pitchFamily="49" charset="-122"/>
                <a:ea typeface="楷体" panose="02010609060101010101" pitchFamily="49" charset="-122"/>
              </a:rPr>
              <a:t>Arrays</a:t>
            </a:r>
            <a:r>
              <a:rPr lang="zh-CN" altLang="en-US" sz="2000" dirty="0">
                <a:solidFill>
                  <a:prstClr val="black"/>
                </a:solidFill>
                <a:latin typeface="楷体" panose="02010609060101010101" pitchFamily="49" charset="-122"/>
                <a:ea typeface="楷体" panose="02010609060101010101" pitchFamily="49" charset="-122"/>
              </a:rPr>
              <a:t>类就是其中一个，它提供了数组的一些常用的方法，如排序、查找等常用的方法。</a:t>
            </a:r>
          </a:p>
        </p:txBody>
      </p:sp>
      <p:pic>
        <p:nvPicPr>
          <p:cNvPr id="4" name="图片 3">
            <a:extLst>
              <a:ext uri="{FF2B5EF4-FFF2-40B4-BE49-F238E27FC236}">
                <a16:creationId xmlns:a16="http://schemas.microsoft.com/office/drawing/2014/main" id="{DBF74AA0-2299-43DE-8424-19CE57212ECC}"/>
              </a:ext>
            </a:extLst>
          </p:cNvPr>
          <p:cNvPicPr>
            <a:picLocks noChangeAspect="1"/>
          </p:cNvPicPr>
          <p:nvPr/>
        </p:nvPicPr>
        <p:blipFill>
          <a:blip r:embed="rId2"/>
          <a:stretch>
            <a:fillRect/>
          </a:stretch>
        </p:blipFill>
        <p:spPr>
          <a:xfrm>
            <a:off x="2691593" y="2997967"/>
            <a:ext cx="7148179" cy="2651990"/>
          </a:xfrm>
          <a:prstGeom prst="rect">
            <a:avLst/>
          </a:prstGeom>
        </p:spPr>
      </p:pic>
    </p:spTree>
    <p:extLst>
      <p:ext uri="{BB962C8B-B14F-4D97-AF65-F5344CB8AC3E}">
        <p14:creationId xmlns:p14="http://schemas.microsoft.com/office/powerpoint/2010/main" val="336787326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anim calcmode="lin" valueType="num">
                                      <p:cBhvr>
                                        <p:cTn id="18" dur="500" fill="hold"/>
                                        <p:tgtEl>
                                          <p:spTgt spid="14"/>
                                        </p:tgtEl>
                                        <p:attrNameLst>
                                          <p:attrName>ppt_x</p:attrName>
                                        </p:attrNameLst>
                                      </p:cBhvr>
                                      <p:tavLst>
                                        <p:tav tm="0">
                                          <p:val>
                                            <p:strVal val="#ppt_x"/>
                                          </p:val>
                                        </p:tav>
                                        <p:tav tm="100000">
                                          <p:val>
                                            <p:strVal val="#ppt_x"/>
                                          </p:val>
                                        </p:tav>
                                      </p:tavLst>
                                    </p:anim>
                                    <p:anim calcmode="lin" valueType="num">
                                      <p:cBhvr>
                                        <p:cTn id="19"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5">
            <a:extLst>
              <a:ext uri="{FF2B5EF4-FFF2-40B4-BE49-F238E27FC236}">
                <a16:creationId xmlns:a16="http://schemas.microsoft.com/office/drawing/2014/main" id="{7416A691-D993-4C66-A7CC-D2C3C16BC6BE}"/>
              </a:ext>
            </a:extLst>
          </p:cNvPr>
          <p:cNvSpPr/>
          <p:nvPr/>
        </p:nvSpPr>
        <p:spPr>
          <a:xfrm>
            <a:off x="633565" y="1051045"/>
            <a:ext cx="11023882" cy="5272256"/>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9" name="文本框 18">
            <a:extLst>
              <a:ext uri="{FF2B5EF4-FFF2-40B4-BE49-F238E27FC236}">
                <a16:creationId xmlns:a16="http://schemas.microsoft.com/office/drawing/2014/main" id="{73BBDDC1-4788-4930-8AE2-37D7584BDCD8}"/>
              </a:ext>
            </a:extLst>
          </p:cNvPr>
          <p:cNvSpPr txBox="1"/>
          <p:nvPr/>
        </p:nvSpPr>
        <p:spPr>
          <a:xfrm>
            <a:off x="734299" y="146214"/>
            <a:ext cx="328295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实现学生成绩计算</a:t>
            </a:r>
          </a:p>
        </p:txBody>
      </p:sp>
      <p:pic>
        <p:nvPicPr>
          <p:cNvPr id="3" name="图片 2">
            <a:extLst>
              <a:ext uri="{FF2B5EF4-FFF2-40B4-BE49-F238E27FC236}">
                <a16:creationId xmlns:a16="http://schemas.microsoft.com/office/drawing/2014/main" id="{9B34F361-6C34-4C13-9175-F82E7CCF11B6}"/>
              </a:ext>
            </a:extLst>
          </p:cNvPr>
          <p:cNvPicPr>
            <a:picLocks noChangeAspect="1"/>
          </p:cNvPicPr>
          <p:nvPr/>
        </p:nvPicPr>
        <p:blipFill>
          <a:blip r:embed="rId2"/>
          <a:stretch>
            <a:fillRect/>
          </a:stretch>
        </p:blipFill>
        <p:spPr>
          <a:xfrm>
            <a:off x="2480788" y="1482348"/>
            <a:ext cx="7079593" cy="1554615"/>
          </a:xfrm>
          <a:prstGeom prst="rect">
            <a:avLst/>
          </a:prstGeom>
        </p:spPr>
      </p:pic>
      <p:pic>
        <p:nvPicPr>
          <p:cNvPr id="6" name="图片 5">
            <a:extLst>
              <a:ext uri="{FF2B5EF4-FFF2-40B4-BE49-F238E27FC236}">
                <a16:creationId xmlns:a16="http://schemas.microsoft.com/office/drawing/2014/main" id="{3E508F39-358A-47DD-BB53-9A944B965B3C}"/>
              </a:ext>
            </a:extLst>
          </p:cNvPr>
          <p:cNvPicPr>
            <a:picLocks noChangeAspect="1"/>
          </p:cNvPicPr>
          <p:nvPr/>
        </p:nvPicPr>
        <p:blipFill>
          <a:blip r:embed="rId3"/>
          <a:stretch>
            <a:fillRect/>
          </a:stretch>
        </p:blipFill>
        <p:spPr>
          <a:xfrm>
            <a:off x="2465546" y="3228396"/>
            <a:ext cx="7110076" cy="2903472"/>
          </a:xfrm>
          <a:prstGeom prst="rect">
            <a:avLst/>
          </a:prstGeom>
        </p:spPr>
      </p:pic>
    </p:spTree>
    <p:extLst>
      <p:ext uri="{BB962C8B-B14F-4D97-AF65-F5344CB8AC3E}">
        <p14:creationId xmlns:p14="http://schemas.microsoft.com/office/powerpoint/2010/main" val="334894435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5">
            <a:extLst>
              <a:ext uri="{FF2B5EF4-FFF2-40B4-BE49-F238E27FC236}">
                <a16:creationId xmlns:a16="http://schemas.microsoft.com/office/drawing/2014/main" id="{7416A691-D993-4C66-A7CC-D2C3C16BC6BE}"/>
              </a:ext>
            </a:extLst>
          </p:cNvPr>
          <p:cNvSpPr/>
          <p:nvPr/>
        </p:nvSpPr>
        <p:spPr>
          <a:xfrm>
            <a:off x="584059" y="1904213"/>
            <a:ext cx="11023882" cy="4807573"/>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8" name="TextBox 21">
            <a:extLst>
              <a:ext uri="{FF2B5EF4-FFF2-40B4-BE49-F238E27FC236}">
                <a16:creationId xmlns:a16="http://schemas.microsoft.com/office/drawing/2014/main" id="{F6665819-4DA4-47DC-89B4-9248E370BC4A}"/>
              </a:ext>
            </a:extLst>
          </p:cNvPr>
          <p:cNvSpPr txBox="1"/>
          <p:nvPr/>
        </p:nvSpPr>
        <p:spPr>
          <a:xfrm>
            <a:off x="988822" y="1072129"/>
            <a:ext cx="3282949"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1.2  </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二维数组</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9" name="TextBox 53">
            <a:extLst>
              <a:ext uri="{FF2B5EF4-FFF2-40B4-BE49-F238E27FC236}">
                <a16:creationId xmlns:a16="http://schemas.microsoft.com/office/drawing/2014/main" id="{3F283733-6B74-4BB0-84EC-18E51F5F28E5}"/>
              </a:ext>
            </a:extLst>
          </p:cNvPr>
          <p:cNvSpPr txBox="1"/>
          <p:nvPr/>
        </p:nvSpPr>
        <p:spPr>
          <a:xfrm>
            <a:off x="1080678" y="1950436"/>
            <a:ext cx="9798115" cy="3159519"/>
          </a:xfrm>
          <a:prstGeom prst="rect">
            <a:avLst/>
          </a:prstGeom>
          <a:noFill/>
        </p:spPr>
        <p:txBody>
          <a:bodyPr wrap="square" lIns="0" tIns="0" rIns="0" bIns="0" rtlCol="0">
            <a:spAutoFit/>
          </a:bodyPr>
          <a:lstStyle/>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在学会使用一维数组声明创建并初始化之后，二维数组和一维数组类似。二维数组初始化的步骤如下：</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第一步：数组元素类型  数组名字</a:t>
            </a:r>
            <a:r>
              <a:rPr lang="en-US" altLang="zh-CN" sz="2000" dirty="0">
                <a:solidFill>
                  <a:prstClr val="black"/>
                </a:solidFill>
                <a:latin typeface="楷体" panose="02010609060101010101" pitchFamily="49" charset="-122"/>
                <a:ea typeface="楷体" panose="02010609060101010101" pitchFamily="49" charset="-122"/>
              </a:rPr>
              <a:t>[ ] [ ]</a:t>
            </a:r>
            <a:r>
              <a:rPr lang="zh-CN" altLang="en-US" sz="2000" dirty="0">
                <a:solidFill>
                  <a:prstClr val="black"/>
                </a:solidFill>
                <a:latin typeface="楷体" panose="02010609060101010101" pitchFamily="49" charset="-122"/>
                <a:ea typeface="楷体" panose="02010609060101010101" pitchFamily="49" charset="-122"/>
              </a:rPr>
              <a:t>；</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第二步：数组名称</a:t>
            </a:r>
            <a:r>
              <a:rPr lang="en-US" altLang="zh-CN" sz="2000" dirty="0">
                <a:solidFill>
                  <a:prstClr val="black"/>
                </a:solidFill>
                <a:latin typeface="楷体" panose="02010609060101010101" pitchFamily="49" charset="-122"/>
                <a:ea typeface="楷体" panose="02010609060101010101" pitchFamily="49" charset="-122"/>
              </a:rPr>
              <a:t>= new </a:t>
            </a:r>
            <a:r>
              <a:rPr lang="zh-CN" altLang="en-US" sz="2000" dirty="0">
                <a:solidFill>
                  <a:prstClr val="black"/>
                </a:solidFill>
                <a:latin typeface="楷体" panose="02010609060101010101" pitchFamily="49" charset="-122"/>
                <a:ea typeface="楷体" panose="02010609060101010101" pitchFamily="49" charset="-122"/>
              </a:rPr>
              <a:t>数组元素的类型</a:t>
            </a:r>
            <a:r>
              <a:rPr lang="en-US" altLang="zh-CN" sz="2000" dirty="0">
                <a:solidFill>
                  <a:prstClr val="black"/>
                </a:solidFill>
                <a:latin typeface="楷体" panose="02010609060101010101" pitchFamily="49" charset="-122"/>
                <a:ea typeface="楷体" panose="02010609060101010101" pitchFamily="49" charset="-122"/>
              </a:rPr>
              <a:t>[</a:t>
            </a:r>
            <a:r>
              <a:rPr lang="zh-CN" altLang="en-US" sz="2000" dirty="0">
                <a:solidFill>
                  <a:prstClr val="black"/>
                </a:solidFill>
                <a:latin typeface="楷体" panose="02010609060101010101" pitchFamily="49" charset="-122"/>
                <a:ea typeface="楷体" panose="02010609060101010101" pitchFamily="49" charset="-122"/>
              </a:rPr>
              <a:t>行数</a:t>
            </a:r>
            <a:r>
              <a:rPr lang="en-US" altLang="zh-CN" sz="2000" dirty="0">
                <a:solidFill>
                  <a:prstClr val="black"/>
                </a:solidFill>
                <a:latin typeface="楷体" panose="02010609060101010101" pitchFamily="49" charset="-122"/>
                <a:ea typeface="楷体" panose="02010609060101010101" pitchFamily="49" charset="-122"/>
              </a:rPr>
              <a:t>] [</a:t>
            </a:r>
            <a:r>
              <a:rPr lang="zh-CN" altLang="en-US" sz="2000" dirty="0">
                <a:solidFill>
                  <a:prstClr val="black"/>
                </a:solidFill>
                <a:latin typeface="楷体" panose="02010609060101010101" pitchFamily="49" charset="-122"/>
                <a:ea typeface="楷体" panose="02010609060101010101" pitchFamily="49" charset="-122"/>
              </a:rPr>
              <a:t>列数</a:t>
            </a:r>
            <a:r>
              <a:rPr lang="en-US" altLang="zh-CN" sz="2000" dirty="0">
                <a:solidFill>
                  <a:prstClr val="black"/>
                </a:solidFill>
                <a:latin typeface="楷体" panose="02010609060101010101" pitchFamily="49" charset="-122"/>
                <a:ea typeface="楷体" panose="02010609060101010101" pitchFamily="49" charset="-122"/>
              </a:rPr>
              <a:t>];</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第三步：数组名称</a:t>
            </a:r>
            <a:r>
              <a:rPr lang="en-US" altLang="zh-CN" sz="2000" dirty="0">
                <a:solidFill>
                  <a:prstClr val="black"/>
                </a:solidFill>
                <a:latin typeface="楷体" panose="02010609060101010101" pitchFamily="49" charset="-122"/>
                <a:ea typeface="楷体" panose="02010609060101010101" pitchFamily="49" charset="-122"/>
              </a:rPr>
              <a:t>[</a:t>
            </a:r>
            <a:r>
              <a:rPr lang="zh-CN" altLang="en-US" sz="2000" dirty="0">
                <a:solidFill>
                  <a:prstClr val="black"/>
                </a:solidFill>
                <a:latin typeface="楷体" panose="02010609060101010101" pitchFamily="49" charset="-122"/>
                <a:ea typeface="楷体" panose="02010609060101010101" pitchFamily="49" charset="-122"/>
              </a:rPr>
              <a:t>行下标</a:t>
            </a:r>
            <a:r>
              <a:rPr lang="en-US" altLang="zh-CN" sz="2000" dirty="0">
                <a:solidFill>
                  <a:prstClr val="black"/>
                </a:solidFill>
                <a:latin typeface="楷体" panose="02010609060101010101" pitchFamily="49" charset="-122"/>
                <a:ea typeface="楷体" panose="02010609060101010101" pitchFamily="49" charset="-122"/>
              </a:rPr>
              <a:t>] [</a:t>
            </a:r>
            <a:r>
              <a:rPr lang="zh-CN" altLang="en-US" sz="2000" dirty="0">
                <a:solidFill>
                  <a:prstClr val="black"/>
                </a:solidFill>
                <a:latin typeface="楷体" panose="02010609060101010101" pitchFamily="49" charset="-122"/>
                <a:ea typeface="楷体" panose="02010609060101010101" pitchFamily="49" charset="-122"/>
              </a:rPr>
              <a:t>列下标</a:t>
            </a:r>
            <a:r>
              <a:rPr lang="en-US" altLang="zh-CN" sz="2000" dirty="0">
                <a:solidFill>
                  <a:prstClr val="black"/>
                </a:solidFill>
                <a:latin typeface="楷体" panose="02010609060101010101" pitchFamily="49" charset="-122"/>
                <a:ea typeface="楷体" panose="02010609060101010101" pitchFamily="49" charset="-122"/>
              </a:rPr>
              <a:t>]=</a:t>
            </a:r>
            <a:r>
              <a:rPr lang="zh-CN" altLang="en-US" sz="2000" dirty="0">
                <a:solidFill>
                  <a:prstClr val="black"/>
                </a:solidFill>
                <a:latin typeface="楷体" panose="02010609060101010101" pitchFamily="49" charset="-122"/>
                <a:ea typeface="楷体" panose="02010609060101010101" pitchFamily="49" charset="-122"/>
              </a:rPr>
              <a:t>初值；</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数组初始化简化定义格式如下：</a:t>
            </a:r>
          </a:p>
          <a:p>
            <a:pPr lvl="0" algn="just" defTabSz="609585">
              <a:lnSpc>
                <a:spcPct val="150000"/>
              </a:lnSpc>
            </a:pPr>
            <a:endPar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p:txBody>
      </p:sp>
      <p:sp>
        <p:nvSpPr>
          <p:cNvPr id="10" name="文本框 9">
            <a:extLst>
              <a:ext uri="{FF2B5EF4-FFF2-40B4-BE49-F238E27FC236}">
                <a16:creationId xmlns:a16="http://schemas.microsoft.com/office/drawing/2014/main" id="{C1189294-0179-4575-AB13-88973E733C1B}"/>
              </a:ext>
            </a:extLst>
          </p:cNvPr>
          <p:cNvSpPr txBox="1"/>
          <p:nvPr/>
        </p:nvSpPr>
        <p:spPr>
          <a:xfrm>
            <a:off x="734299" y="146214"/>
            <a:ext cx="328295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实现学生成绩计算</a:t>
            </a:r>
          </a:p>
        </p:txBody>
      </p:sp>
      <p:pic>
        <p:nvPicPr>
          <p:cNvPr id="3" name="图片 2">
            <a:extLst>
              <a:ext uri="{FF2B5EF4-FFF2-40B4-BE49-F238E27FC236}">
                <a16:creationId xmlns:a16="http://schemas.microsoft.com/office/drawing/2014/main" id="{655D3444-EE0A-4EDA-947E-BC7FE857B0FB}"/>
              </a:ext>
            </a:extLst>
          </p:cNvPr>
          <p:cNvPicPr>
            <a:picLocks noChangeAspect="1"/>
          </p:cNvPicPr>
          <p:nvPr/>
        </p:nvPicPr>
        <p:blipFill>
          <a:blip r:embed="rId2"/>
          <a:stretch>
            <a:fillRect/>
          </a:stretch>
        </p:blipFill>
        <p:spPr>
          <a:xfrm>
            <a:off x="3030514" y="5026823"/>
            <a:ext cx="6508044" cy="365792"/>
          </a:xfrm>
          <a:prstGeom prst="rect">
            <a:avLst/>
          </a:prstGeom>
        </p:spPr>
      </p:pic>
    </p:spTree>
    <p:extLst>
      <p:ext uri="{BB962C8B-B14F-4D97-AF65-F5344CB8AC3E}">
        <p14:creationId xmlns:p14="http://schemas.microsoft.com/office/powerpoint/2010/main" val="3269247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863599" y="837597"/>
            <a:ext cx="10307163"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1.3   </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实践操作：</a:t>
            </a:r>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学生成绩计算程序</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编写</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4" name="矩形 13">
            <a:extLst>
              <a:ext uri="{FF2B5EF4-FFF2-40B4-BE49-F238E27FC236}">
                <a16:creationId xmlns:a16="http://schemas.microsoft.com/office/drawing/2014/main" id="{0302A465-58D7-42F2-BAC8-43984BDA1A01}"/>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5" name="矩形 14">
            <a:extLst>
              <a:ext uri="{FF2B5EF4-FFF2-40B4-BE49-F238E27FC236}">
                <a16:creationId xmlns:a16="http://schemas.microsoft.com/office/drawing/2014/main" id="{F1559B9A-314E-480C-9FFD-B9DE3E2ADD6D}"/>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TextBox 53">
            <a:extLst>
              <a:ext uri="{FF2B5EF4-FFF2-40B4-BE49-F238E27FC236}">
                <a16:creationId xmlns:a16="http://schemas.microsoft.com/office/drawing/2014/main" id="{2CE2F1E7-4918-430E-AF45-AE8C8C727D34}"/>
              </a:ext>
            </a:extLst>
          </p:cNvPr>
          <p:cNvSpPr txBox="1"/>
          <p:nvPr/>
        </p:nvSpPr>
        <p:spPr>
          <a:xfrm>
            <a:off x="863599" y="2663808"/>
            <a:ext cx="9939519" cy="3621184"/>
          </a:xfrm>
          <a:prstGeom prst="rect">
            <a:avLst/>
          </a:prstGeom>
          <a:noFill/>
        </p:spPr>
        <p:txBody>
          <a:bodyPr wrap="square" lIns="0" tIns="0" rIns="0" bIns="0" rtlCol="0">
            <a:spAutoFit/>
          </a:bodyPr>
          <a:lstStyle/>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1</a:t>
            </a:r>
            <a:r>
              <a:rPr lang="zh-CN" altLang="en-US" sz="2000" dirty="0">
                <a:solidFill>
                  <a:prstClr val="black"/>
                </a:solidFill>
                <a:latin typeface="楷体" panose="02010609060101010101" pitchFamily="49" charset="-122"/>
                <a:ea typeface="楷体" panose="02010609060101010101" pitchFamily="49" charset="-122"/>
              </a:rPr>
              <a:t>）打开</a:t>
            </a:r>
            <a:r>
              <a:rPr lang="en-US" altLang="zh-CN" sz="2000" dirty="0">
                <a:solidFill>
                  <a:prstClr val="black"/>
                </a:solidFill>
                <a:latin typeface="楷体" panose="02010609060101010101" pitchFamily="49" charset="-122"/>
                <a:ea typeface="楷体" panose="02010609060101010101" pitchFamily="49" charset="-122"/>
              </a:rPr>
              <a:t>Eclipse</a:t>
            </a:r>
            <a:r>
              <a:rPr lang="zh-CN" altLang="en-US" sz="2000" dirty="0">
                <a:solidFill>
                  <a:prstClr val="black"/>
                </a:solidFill>
                <a:latin typeface="楷体" panose="02010609060101010101" pitchFamily="49" charset="-122"/>
                <a:ea typeface="楷体" panose="02010609060101010101" pitchFamily="49" charset="-122"/>
              </a:rPr>
              <a:t>中，创建一个类；</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2</a:t>
            </a:r>
            <a:r>
              <a:rPr lang="zh-CN" altLang="en-US" sz="2000" dirty="0">
                <a:solidFill>
                  <a:prstClr val="black"/>
                </a:solidFill>
                <a:latin typeface="楷体" panose="02010609060101010101" pitchFamily="49" charset="-122"/>
                <a:ea typeface="楷体" panose="02010609060101010101" pitchFamily="49" charset="-122"/>
              </a:rPr>
              <a:t>）在类的</a:t>
            </a:r>
            <a:r>
              <a:rPr lang="en-US" altLang="zh-CN" sz="2000" dirty="0">
                <a:solidFill>
                  <a:prstClr val="black"/>
                </a:solidFill>
                <a:latin typeface="楷体" panose="02010609060101010101" pitchFamily="49" charset="-122"/>
                <a:ea typeface="楷体" panose="02010609060101010101" pitchFamily="49" charset="-122"/>
              </a:rPr>
              <a:t>main</a:t>
            </a:r>
            <a:r>
              <a:rPr lang="zh-CN" altLang="en-US" sz="2000" dirty="0">
                <a:solidFill>
                  <a:prstClr val="black"/>
                </a:solidFill>
                <a:latin typeface="楷体" panose="02010609060101010101" pitchFamily="49" charset="-122"/>
                <a:ea typeface="楷体" panose="02010609060101010101" pitchFamily="49" charset="-122"/>
              </a:rPr>
              <a:t>方法中定义一个含有</a:t>
            </a:r>
            <a:r>
              <a:rPr lang="en-US" altLang="zh-CN" sz="2000" dirty="0">
                <a:solidFill>
                  <a:prstClr val="black"/>
                </a:solidFill>
                <a:latin typeface="楷体" panose="02010609060101010101" pitchFamily="49" charset="-122"/>
                <a:ea typeface="楷体" panose="02010609060101010101" pitchFamily="49" charset="-122"/>
              </a:rPr>
              <a:t>6</a:t>
            </a:r>
            <a:r>
              <a:rPr lang="zh-CN" altLang="en-US" sz="2000" dirty="0">
                <a:solidFill>
                  <a:prstClr val="black"/>
                </a:solidFill>
                <a:latin typeface="楷体" panose="02010609060101010101" pitchFamily="49" charset="-122"/>
                <a:ea typeface="楷体" panose="02010609060101010101" pitchFamily="49" charset="-122"/>
              </a:rPr>
              <a:t>个元素的整形数组；</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3</a:t>
            </a:r>
            <a:r>
              <a:rPr lang="zh-CN" altLang="en-US" sz="2000" dirty="0">
                <a:solidFill>
                  <a:prstClr val="black"/>
                </a:solidFill>
                <a:latin typeface="楷体" panose="02010609060101010101" pitchFamily="49" charset="-122"/>
                <a:ea typeface="楷体" panose="02010609060101010101" pitchFamily="49" charset="-122"/>
              </a:rPr>
              <a:t>）给数组元素进行赋值；</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4</a:t>
            </a:r>
            <a:r>
              <a:rPr lang="zh-CN" altLang="en-US" sz="2000" dirty="0">
                <a:solidFill>
                  <a:prstClr val="black"/>
                </a:solidFill>
                <a:latin typeface="楷体" panose="02010609060101010101" pitchFamily="49" charset="-122"/>
                <a:ea typeface="楷体" panose="02010609060101010101" pitchFamily="49" charset="-122"/>
              </a:rPr>
              <a:t>）通过循环完成数组元素相加求和；</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5</a:t>
            </a:r>
            <a:r>
              <a:rPr lang="zh-CN" altLang="en-US" sz="2000" dirty="0">
                <a:solidFill>
                  <a:prstClr val="black"/>
                </a:solidFill>
                <a:latin typeface="楷体" panose="02010609060101010101" pitchFamily="49" charset="-122"/>
                <a:ea typeface="楷体" panose="02010609060101010101" pitchFamily="49" charset="-122"/>
              </a:rPr>
              <a:t>）输出总分，测试运行；</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6</a:t>
            </a:r>
            <a:r>
              <a:rPr lang="zh-CN" altLang="en-US" sz="2000" dirty="0">
                <a:solidFill>
                  <a:prstClr val="black"/>
                </a:solidFill>
                <a:latin typeface="楷体" panose="02010609060101010101" pitchFamily="49" charset="-122"/>
                <a:ea typeface="楷体" panose="02010609060101010101" pitchFamily="49" charset="-122"/>
              </a:rPr>
              <a:t>）计算平均分</a:t>
            </a:r>
            <a:r>
              <a:rPr lang="en-US" altLang="zh-CN" sz="2000" dirty="0" err="1">
                <a:solidFill>
                  <a:prstClr val="black"/>
                </a:solidFill>
                <a:latin typeface="楷体" panose="02010609060101010101" pitchFamily="49" charset="-122"/>
                <a:ea typeface="楷体" panose="02010609060101010101" pitchFamily="49" charset="-122"/>
              </a:rPr>
              <a:t>avgscore</a:t>
            </a:r>
            <a:r>
              <a:rPr lang="zh-CN" altLang="en-US" sz="2000" dirty="0">
                <a:solidFill>
                  <a:prstClr val="black"/>
                </a:solidFill>
                <a:latin typeface="楷体" panose="02010609060101010101" pitchFamily="49" charset="-122"/>
                <a:ea typeface="楷体" panose="02010609060101010101" pitchFamily="49" charset="-122"/>
              </a:rPr>
              <a:t>；</a:t>
            </a:r>
            <a:endParaRPr lang="en-US" altLang="zh-CN" sz="2000" dirty="0">
              <a:solidFill>
                <a:prstClr val="black"/>
              </a:solidFill>
              <a:latin typeface="楷体" panose="02010609060101010101" pitchFamily="49" charset="-122"/>
              <a:ea typeface="楷体" panose="02010609060101010101" pitchFamily="49" charset="-122"/>
            </a:endParaRP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7</a:t>
            </a:r>
            <a:r>
              <a:rPr lang="zh-CN" altLang="en-US" sz="2000" dirty="0">
                <a:solidFill>
                  <a:prstClr val="black"/>
                </a:solidFill>
                <a:latin typeface="楷体" panose="02010609060101010101" pitchFamily="49" charset="-122"/>
                <a:ea typeface="楷体" panose="02010609060101010101" pitchFamily="49" charset="-122"/>
              </a:rPr>
              <a:t>）通过</a:t>
            </a:r>
            <a:r>
              <a:rPr lang="en-US" altLang="zh-CN" sz="2000" dirty="0" err="1">
                <a:solidFill>
                  <a:prstClr val="black"/>
                </a:solidFill>
                <a:latin typeface="楷体" panose="02010609060101010101" pitchFamily="49" charset="-122"/>
                <a:ea typeface="楷体" panose="02010609060101010101" pitchFamily="49" charset="-122"/>
              </a:rPr>
              <a:t>getHighScore</a:t>
            </a:r>
            <a:r>
              <a:rPr lang="zh-CN" altLang="en-US" sz="2000" dirty="0">
                <a:solidFill>
                  <a:prstClr val="black"/>
                </a:solidFill>
                <a:latin typeface="楷体" panose="02010609060101010101" pitchFamily="49" charset="-122"/>
                <a:ea typeface="楷体" panose="02010609060101010101" pitchFamily="49" charset="-122"/>
              </a:rPr>
              <a:t>方法获得高于平均分的分数信息；</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8</a:t>
            </a:r>
            <a:r>
              <a:rPr lang="zh-CN" altLang="en-US" sz="2000" dirty="0">
                <a:solidFill>
                  <a:prstClr val="black"/>
                </a:solidFill>
                <a:latin typeface="楷体" panose="02010609060101010101" pitchFamily="49" charset="-122"/>
                <a:ea typeface="楷体" panose="02010609060101010101" pitchFamily="49" charset="-122"/>
              </a:rPr>
              <a:t>）通过</a:t>
            </a:r>
            <a:r>
              <a:rPr lang="en-US" altLang="zh-CN" sz="2000" dirty="0" err="1">
                <a:solidFill>
                  <a:prstClr val="black"/>
                </a:solidFill>
                <a:latin typeface="楷体" panose="02010609060101010101" pitchFamily="49" charset="-122"/>
                <a:ea typeface="楷体" panose="02010609060101010101" pitchFamily="49" charset="-122"/>
              </a:rPr>
              <a:t>visitAllArray</a:t>
            </a:r>
            <a:r>
              <a:rPr lang="zh-CN" altLang="en-US" sz="2000" dirty="0">
                <a:solidFill>
                  <a:prstClr val="black"/>
                </a:solidFill>
                <a:latin typeface="楷体" panose="02010609060101010101" pitchFamily="49" charset="-122"/>
                <a:ea typeface="楷体" panose="02010609060101010101" pitchFamily="49" charset="-122"/>
              </a:rPr>
              <a:t>方法打印高于平均分的分数信息。</a:t>
            </a:r>
          </a:p>
        </p:txBody>
      </p:sp>
      <p:sp>
        <p:nvSpPr>
          <p:cNvPr id="19" name="矩形: 对角圆角 18">
            <a:extLst>
              <a:ext uri="{FF2B5EF4-FFF2-40B4-BE49-F238E27FC236}">
                <a16:creationId xmlns:a16="http://schemas.microsoft.com/office/drawing/2014/main" id="{44E138CE-06D6-41F9-B257-01F4E0AF5DDB}"/>
              </a:ext>
            </a:extLst>
          </p:cNvPr>
          <p:cNvSpPr/>
          <p:nvPr/>
        </p:nvSpPr>
        <p:spPr>
          <a:xfrm>
            <a:off x="917584" y="1891158"/>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实施思路</a:t>
            </a:r>
          </a:p>
        </p:txBody>
      </p:sp>
      <p:sp>
        <p:nvSpPr>
          <p:cNvPr id="17" name="文本框 16">
            <a:extLst>
              <a:ext uri="{FF2B5EF4-FFF2-40B4-BE49-F238E27FC236}">
                <a16:creationId xmlns:a16="http://schemas.microsoft.com/office/drawing/2014/main" id="{78D30C4F-2F11-43E3-883E-6BD0839DEFA6}"/>
              </a:ext>
            </a:extLst>
          </p:cNvPr>
          <p:cNvSpPr txBox="1"/>
          <p:nvPr/>
        </p:nvSpPr>
        <p:spPr>
          <a:xfrm>
            <a:off x="734299" y="146214"/>
            <a:ext cx="328295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实现学生成绩计算</a:t>
            </a:r>
          </a:p>
        </p:txBody>
      </p:sp>
    </p:spTree>
    <p:extLst>
      <p:ext uri="{BB962C8B-B14F-4D97-AF65-F5344CB8AC3E}">
        <p14:creationId xmlns:p14="http://schemas.microsoft.com/office/powerpoint/2010/main" val="32406230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anim calcmode="lin" valueType="num">
                                      <p:cBhvr>
                                        <p:cTn id="18" dur="500" fill="hold"/>
                                        <p:tgtEl>
                                          <p:spTgt spid="18"/>
                                        </p:tgtEl>
                                        <p:attrNameLst>
                                          <p:attrName>ppt_x</p:attrName>
                                        </p:attrNameLst>
                                      </p:cBhvr>
                                      <p:tavLst>
                                        <p:tav tm="0">
                                          <p:val>
                                            <p:strVal val="#ppt_x"/>
                                          </p:val>
                                        </p:tav>
                                        <p:tav tm="100000">
                                          <p:val>
                                            <p:strVal val="#ppt_x"/>
                                          </p:val>
                                        </p:tav>
                                      </p:tavLst>
                                    </p:anim>
                                    <p:anim calcmode="lin" valueType="num">
                                      <p:cBhvr>
                                        <p:cTn id="19"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7" name="矩形: 对角圆角 16">
            <a:extLst>
              <a:ext uri="{FF2B5EF4-FFF2-40B4-BE49-F238E27FC236}">
                <a16:creationId xmlns:a16="http://schemas.microsoft.com/office/drawing/2014/main" id="{83FE14B6-0FFA-485A-9AFF-ACDDF8C913B1}"/>
              </a:ext>
            </a:extLst>
          </p:cNvPr>
          <p:cNvSpPr/>
          <p:nvPr/>
        </p:nvSpPr>
        <p:spPr>
          <a:xfrm>
            <a:off x="1209814" y="895284"/>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程序代码</a:t>
            </a:r>
          </a:p>
        </p:txBody>
      </p:sp>
      <p:sp>
        <p:nvSpPr>
          <p:cNvPr id="16" name="矩形 15">
            <a:extLst>
              <a:ext uri="{FF2B5EF4-FFF2-40B4-BE49-F238E27FC236}">
                <a16:creationId xmlns:a16="http://schemas.microsoft.com/office/drawing/2014/main" id="{3EB4AD40-AA9C-4380-A207-C2896038134F}"/>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D949D414-3C66-4C6E-9756-0E8F466EA66C}"/>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4" name="文本框 13">
            <a:extLst>
              <a:ext uri="{FF2B5EF4-FFF2-40B4-BE49-F238E27FC236}">
                <a16:creationId xmlns:a16="http://schemas.microsoft.com/office/drawing/2014/main" id="{95E54553-F5DC-4E20-A1F1-6312F405F154}"/>
              </a:ext>
            </a:extLst>
          </p:cNvPr>
          <p:cNvSpPr txBox="1"/>
          <p:nvPr/>
        </p:nvSpPr>
        <p:spPr>
          <a:xfrm>
            <a:off x="734299" y="146214"/>
            <a:ext cx="328295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实现学生成绩计算</a:t>
            </a:r>
          </a:p>
        </p:txBody>
      </p:sp>
      <p:pic>
        <p:nvPicPr>
          <p:cNvPr id="4" name="图片 3">
            <a:extLst>
              <a:ext uri="{FF2B5EF4-FFF2-40B4-BE49-F238E27FC236}">
                <a16:creationId xmlns:a16="http://schemas.microsoft.com/office/drawing/2014/main" id="{845F11DA-3BC2-4D5F-92D8-F9E03E0A294B}"/>
              </a:ext>
            </a:extLst>
          </p:cNvPr>
          <p:cNvPicPr>
            <a:picLocks noChangeAspect="1"/>
          </p:cNvPicPr>
          <p:nvPr/>
        </p:nvPicPr>
        <p:blipFill>
          <a:blip r:embed="rId2"/>
          <a:stretch>
            <a:fillRect/>
          </a:stretch>
        </p:blipFill>
        <p:spPr>
          <a:xfrm>
            <a:off x="2847222" y="1644354"/>
            <a:ext cx="6950042" cy="4214225"/>
          </a:xfrm>
          <a:prstGeom prst="rect">
            <a:avLst/>
          </a:prstGeom>
        </p:spPr>
      </p:pic>
    </p:spTree>
    <p:extLst>
      <p:ext uri="{BB962C8B-B14F-4D97-AF65-F5344CB8AC3E}">
        <p14:creationId xmlns:p14="http://schemas.microsoft.com/office/powerpoint/2010/main" val="12612167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6" name="矩形 15">
            <a:extLst>
              <a:ext uri="{FF2B5EF4-FFF2-40B4-BE49-F238E27FC236}">
                <a16:creationId xmlns:a16="http://schemas.microsoft.com/office/drawing/2014/main" id="{3EB4AD40-AA9C-4380-A207-C2896038134F}"/>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D949D414-3C66-4C6E-9756-0E8F466EA66C}"/>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5E46F6C0-45B7-435F-BE48-DFF89C4E17DD}"/>
              </a:ext>
            </a:extLst>
          </p:cNvPr>
          <p:cNvSpPr txBox="1"/>
          <p:nvPr/>
        </p:nvSpPr>
        <p:spPr>
          <a:xfrm>
            <a:off x="734299" y="146214"/>
            <a:ext cx="328295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实现学生成绩计算</a:t>
            </a:r>
          </a:p>
        </p:txBody>
      </p:sp>
      <p:pic>
        <p:nvPicPr>
          <p:cNvPr id="3" name="图片 2">
            <a:extLst>
              <a:ext uri="{FF2B5EF4-FFF2-40B4-BE49-F238E27FC236}">
                <a16:creationId xmlns:a16="http://schemas.microsoft.com/office/drawing/2014/main" id="{DC408F6F-28C9-4E53-840B-F8866AECA47F}"/>
              </a:ext>
            </a:extLst>
          </p:cNvPr>
          <p:cNvPicPr>
            <a:picLocks noChangeAspect="1"/>
          </p:cNvPicPr>
          <p:nvPr/>
        </p:nvPicPr>
        <p:blipFill>
          <a:blip r:embed="rId2"/>
          <a:stretch>
            <a:fillRect/>
          </a:stretch>
        </p:blipFill>
        <p:spPr>
          <a:xfrm>
            <a:off x="2153623" y="1518560"/>
            <a:ext cx="7884754" cy="3820880"/>
          </a:xfrm>
          <a:prstGeom prst="rect">
            <a:avLst/>
          </a:prstGeom>
        </p:spPr>
      </p:pic>
    </p:spTree>
    <p:extLst>
      <p:ext uri="{BB962C8B-B14F-4D97-AF65-F5344CB8AC3E}">
        <p14:creationId xmlns:p14="http://schemas.microsoft.com/office/powerpoint/2010/main" val="24692748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6" name="矩形 15">
            <a:extLst>
              <a:ext uri="{FF2B5EF4-FFF2-40B4-BE49-F238E27FC236}">
                <a16:creationId xmlns:a16="http://schemas.microsoft.com/office/drawing/2014/main" id="{3EB4AD40-AA9C-4380-A207-C2896038134F}"/>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D949D414-3C66-4C6E-9756-0E8F466EA66C}"/>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FBB32005-7322-4BE8-9787-38C1810FC2B6}"/>
              </a:ext>
            </a:extLst>
          </p:cNvPr>
          <p:cNvSpPr txBox="1"/>
          <p:nvPr/>
        </p:nvSpPr>
        <p:spPr>
          <a:xfrm>
            <a:off x="734299" y="146214"/>
            <a:ext cx="328295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实现学生成绩计算</a:t>
            </a:r>
          </a:p>
        </p:txBody>
      </p:sp>
      <p:pic>
        <p:nvPicPr>
          <p:cNvPr id="4" name="图片 3">
            <a:extLst>
              <a:ext uri="{FF2B5EF4-FFF2-40B4-BE49-F238E27FC236}">
                <a16:creationId xmlns:a16="http://schemas.microsoft.com/office/drawing/2014/main" id="{D8A27A4B-86E5-41EE-B647-BE6D8838BB46}"/>
              </a:ext>
            </a:extLst>
          </p:cNvPr>
          <p:cNvPicPr>
            <a:picLocks noChangeAspect="1"/>
          </p:cNvPicPr>
          <p:nvPr/>
        </p:nvPicPr>
        <p:blipFill>
          <a:blip r:embed="rId2"/>
          <a:stretch>
            <a:fillRect/>
          </a:stretch>
        </p:blipFill>
        <p:spPr>
          <a:xfrm>
            <a:off x="2155452" y="1421141"/>
            <a:ext cx="8089553" cy="4303143"/>
          </a:xfrm>
          <a:prstGeom prst="rect">
            <a:avLst/>
          </a:prstGeom>
        </p:spPr>
      </p:pic>
    </p:spTree>
    <p:extLst>
      <p:ext uri="{BB962C8B-B14F-4D97-AF65-F5344CB8AC3E}">
        <p14:creationId xmlns:p14="http://schemas.microsoft.com/office/powerpoint/2010/main" val="342663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9">
            <a:extLst>
              <a:ext uri="{FF2B5EF4-FFF2-40B4-BE49-F238E27FC236}">
                <a16:creationId xmlns:a16="http://schemas.microsoft.com/office/drawing/2014/main" id="{8E3DDE5B-9BA2-4169-888B-5935C652AA41}"/>
              </a:ext>
            </a:extLst>
          </p:cNvPr>
          <p:cNvSpPr>
            <a:spLocks/>
          </p:cNvSpPr>
          <p:nvPr/>
        </p:nvSpPr>
        <p:spPr bwMode="auto">
          <a:xfrm>
            <a:off x="4622800" y="0"/>
            <a:ext cx="7569200" cy="6866467"/>
          </a:xfrm>
          <a:custGeom>
            <a:avLst/>
            <a:gdLst>
              <a:gd name="T0" fmla="*/ 1902 w 1902"/>
              <a:gd name="T1" fmla="*/ 1727 h 1727"/>
              <a:gd name="T2" fmla="*/ 1902 w 1902"/>
              <a:gd name="T3" fmla="*/ 0 h 1727"/>
              <a:gd name="T4" fmla="*/ 1005 w 1902"/>
              <a:gd name="T5" fmla="*/ 0 h 1727"/>
              <a:gd name="T6" fmla="*/ 1024 w 1902"/>
              <a:gd name="T7" fmla="*/ 104 h 1727"/>
              <a:gd name="T8" fmla="*/ 1020 w 1902"/>
              <a:gd name="T9" fmla="*/ 183 h 1727"/>
              <a:gd name="T10" fmla="*/ 787 w 1902"/>
              <a:gd name="T11" fmla="*/ 479 h 1727"/>
              <a:gd name="T12" fmla="*/ 568 w 1902"/>
              <a:gd name="T13" fmla="*/ 726 h 1727"/>
              <a:gd name="T14" fmla="*/ 639 w 1902"/>
              <a:gd name="T15" fmla="*/ 1018 h 1727"/>
              <a:gd name="T16" fmla="*/ 512 w 1902"/>
              <a:gd name="T17" fmla="*/ 1301 h 1727"/>
              <a:gd name="T18" fmla="*/ 192 w 1902"/>
              <a:gd name="T19" fmla="*/ 1529 h 1727"/>
              <a:gd name="T20" fmla="*/ 0 w 1902"/>
              <a:gd name="T21" fmla="*/ 1727 h 1727"/>
              <a:gd name="T22" fmla="*/ 1902 w 1902"/>
              <a:gd name="T23" fmla="*/ 1727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02" h="1727">
                <a:moveTo>
                  <a:pt x="1902" y="1727"/>
                </a:moveTo>
                <a:cubicBezTo>
                  <a:pt x="1902" y="0"/>
                  <a:pt x="1902" y="0"/>
                  <a:pt x="1902" y="0"/>
                </a:cubicBezTo>
                <a:cubicBezTo>
                  <a:pt x="1005" y="0"/>
                  <a:pt x="1005" y="0"/>
                  <a:pt x="1005" y="0"/>
                </a:cubicBezTo>
                <a:cubicBezTo>
                  <a:pt x="1016" y="34"/>
                  <a:pt x="1022" y="69"/>
                  <a:pt x="1024" y="104"/>
                </a:cubicBezTo>
                <a:cubicBezTo>
                  <a:pt x="1025" y="130"/>
                  <a:pt x="1024" y="157"/>
                  <a:pt x="1020" y="183"/>
                </a:cubicBezTo>
                <a:cubicBezTo>
                  <a:pt x="997" y="323"/>
                  <a:pt x="905" y="413"/>
                  <a:pt x="787" y="479"/>
                </a:cubicBezTo>
                <a:cubicBezTo>
                  <a:pt x="685" y="536"/>
                  <a:pt x="585" y="601"/>
                  <a:pt x="568" y="726"/>
                </a:cubicBezTo>
                <a:cubicBezTo>
                  <a:pt x="553" y="837"/>
                  <a:pt x="634" y="914"/>
                  <a:pt x="639" y="1018"/>
                </a:cubicBezTo>
                <a:cubicBezTo>
                  <a:pt x="643" y="1124"/>
                  <a:pt x="585" y="1227"/>
                  <a:pt x="512" y="1301"/>
                </a:cubicBezTo>
                <a:cubicBezTo>
                  <a:pt x="419" y="1393"/>
                  <a:pt x="300" y="1453"/>
                  <a:pt x="192" y="1529"/>
                </a:cubicBezTo>
                <a:cubicBezTo>
                  <a:pt x="117" y="1582"/>
                  <a:pt x="44" y="1648"/>
                  <a:pt x="0" y="1727"/>
                </a:cubicBezTo>
                <a:lnTo>
                  <a:pt x="1902" y="1727"/>
                </a:lnTo>
                <a:close/>
              </a:path>
            </a:pathLst>
          </a:custGeom>
          <a:gradFill>
            <a:gsLst>
              <a:gs pos="0">
                <a:srgbClr val="5877B6"/>
              </a:gs>
              <a:gs pos="100000">
                <a:srgbClr val="465E96"/>
              </a:gs>
            </a:gsLst>
            <a:lin ang="5400000" scaled="0"/>
          </a:gradFill>
          <a:ln>
            <a:noFill/>
          </a:ln>
        </p:spPr>
        <p:txBody>
          <a:bodyPr vert="horz" wrap="square" lIns="121920" tIns="60960" rIns="121920" bIns="60960" numCol="1" anchor="t" anchorCtr="0" compatLnSpc="1">
            <a:prstTxWarp prst="textNoShape">
              <a:avLst/>
            </a:prstTxWarp>
          </a:bodyPr>
          <a:lstStyle/>
          <a:p>
            <a:pPr marL="0" marR="0" lvl="0" indent="0" algn="l"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Open Sans"/>
              <a:ea typeface="+mn-ea"/>
              <a:cs typeface="+mn-cs"/>
            </a:endParaRPr>
          </a:p>
        </p:txBody>
      </p:sp>
      <p:pic>
        <p:nvPicPr>
          <p:cNvPr id="4" name="图形 3">
            <a:extLst>
              <a:ext uri="{FF2B5EF4-FFF2-40B4-BE49-F238E27FC236}">
                <a16:creationId xmlns:a16="http://schemas.microsoft.com/office/drawing/2014/main" id="{85283BB4-C5B8-427A-B45B-980B3988B81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734050" y="1250950"/>
            <a:ext cx="4889500" cy="4356100"/>
          </a:xfrm>
          <a:prstGeom prst="rect">
            <a:avLst/>
          </a:prstGeom>
        </p:spPr>
      </p:pic>
      <p:sp>
        <p:nvSpPr>
          <p:cNvPr id="13" name="TextBox 21">
            <a:extLst>
              <a:ext uri="{FF2B5EF4-FFF2-40B4-BE49-F238E27FC236}">
                <a16:creationId xmlns:a16="http://schemas.microsoft.com/office/drawing/2014/main" id="{41966009-D92C-44B3-992A-B960E31525C2}"/>
              </a:ext>
            </a:extLst>
          </p:cNvPr>
          <p:cNvSpPr txBox="1"/>
          <p:nvPr/>
        </p:nvSpPr>
        <p:spPr>
          <a:xfrm>
            <a:off x="1074733" y="2326655"/>
            <a:ext cx="2518972" cy="830997"/>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gradFill>
                  <a:gsLst>
                    <a:gs pos="100000">
                      <a:srgbClr val="5877B6"/>
                    </a:gs>
                    <a:gs pos="0">
                      <a:srgbClr val="465E96"/>
                    </a:gs>
                  </a:gsLst>
                  <a:lin ang="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目   录</a:t>
            </a:r>
            <a:endParaRPr kumimoji="0" lang="en-US" altLang="zh-CN" sz="4800" b="1" i="0" u="none" strike="noStrike" kern="1200" cap="none" spc="0" normalizeH="0" baseline="0" noProof="0" dirty="0">
              <a:ln>
                <a:noFill/>
              </a:ln>
              <a:gradFill>
                <a:gsLst>
                  <a:gs pos="100000">
                    <a:srgbClr val="5877B6"/>
                  </a:gs>
                  <a:gs pos="0">
                    <a:srgbClr val="465E96"/>
                  </a:gs>
                </a:gsLst>
                <a:lin ang="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2" name="椭圆 11">
            <a:extLst>
              <a:ext uri="{FF2B5EF4-FFF2-40B4-BE49-F238E27FC236}">
                <a16:creationId xmlns:a16="http://schemas.microsoft.com/office/drawing/2014/main" id="{8FC4A3FD-BB84-4F2C-86E6-9331BE3B11C7}"/>
              </a:ext>
            </a:extLst>
          </p:cNvPr>
          <p:cNvSpPr/>
          <p:nvPr/>
        </p:nvSpPr>
        <p:spPr>
          <a:xfrm>
            <a:off x="572986" y="4064860"/>
            <a:ext cx="318347" cy="318347"/>
          </a:xfrm>
          <a:prstGeom prst="ellipse">
            <a:avLst/>
          </a:prstGeom>
          <a:gradFill>
            <a:gsLst>
              <a:gs pos="0">
                <a:srgbClr val="5877B6"/>
              </a:gs>
              <a:gs pos="100000">
                <a:srgbClr val="465E96"/>
              </a:gs>
            </a:gsLst>
            <a:lin ang="5400000" scaled="0"/>
          </a:gradFill>
          <a:ln>
            <a:noFill/>
          </a:ln>
          <a:effectLst>
            <a:outerShdw blurRad="254000" dist="101600" dir="5400000" algn="ctr" rotWithShape="0">
              <a:srgbClr val="5877B6">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Open Sans"/>
              <a:ea typeface="+mn-ea"/>
              <a:cs typeface="+mn-cs"/>
            </a:endParaRPr>
          </a:p>
        </p:txBody>
      </p:sp>
      <p:sp>
        <p:nvSpPr>
          <p:cNvPr id="15" name="TextBox 51">
            <a:extLst>
              <a:ext uri="{FF2B5EF4-FFF2-40B4-BE49-F238E27FC236}">
                <a16:creationId xmlns:a16="http://schemas.microsoft.com/office/drawing/2014/main" id="{95529E35-8F10-4362-817B-40911B41714E}"/>
              </a:ext>
            </a:extLst>
          </p:cNvPr>
          <p:cNvSpPr txBox="1"/>
          <p:nvPr/>
        </p:nvSpPr>
        <p:spPr>
          <a:xfrm>
            <a:off x="1074733" y="4026896"/>
            <a:ext cx="5617088" cy="461665"/>
          </a:xfrm>
          <a:prstGeom prst="rect">
            <a:avLst/>
          </a:prstGeom>
          <a:noFill/>
        </p:spPr>
        <p:txBody>
          <a:bodyPr wrap="square" rtlCol="0">
            <a:spAutoFit/>
          </a:bodyPr>
          <a:lstStyle/>
          <a:p>
            <a:pPr lvl="0" defTabSz="609585">
              <a:defRPr/>
            </a:pPr>
            <a:r>
              <a:rPr lang="zh-CN" altLang="en-US"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任务   实现学生成绩计算</a:t>
            </a:r>
            <a:endParaRPr kumimoji="0" lang="en-US" sz="1467" b="1" i="0" u="none" strike="noStrike" kern="1200" cap="none" spc="0" normalizeH="0" baseline="0" noProof="0" dirty="0">
              <a:ln>
                <a:noFill/>
              </a:ln>
              <a:solidFill>
                <a:srgbClr val="D92751"/>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5415051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anim calcmode="lin" valueType="num">
                                      <p:cBhvr>
                                        <p:cTn id="13" dur="500" fill="hold"/>
                                        <p:tgtEl>
                                          <p:spTgt spid="11"/>
                                        </p:tgtEl>
                                        <p:attrNameLst>
                                          <p:attrName>ppt_x</p:attrName>
                                        </p:attrNameLst>
                                      </p:cBhvr>
                                      <p:tavLst>
                                        <p:tav tm="0">
                                          <p:val>
                                            <p:strVal val="#ppt_x"/>
                                          </p:val>
                                        </p:tav>
                                        <p:tav tm="100000">
                                          <p:val>
                                            <p:strVal val="#ppt_x"/>
                                          </p:val>
                                        </p:tav>
                                      </p:tavLst>
                                    </p:anim>
                                    <p:anim calcmode="lin" valueType="num">
                                      <p:cBhvr>
                                        <p:cTn id="14" dur="5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anim calcmode="lin" valueType="num">
                                      <p:cBhvr>
                                        <p:cTn id="18" dur="500" fill="hold"/>
                                        <p:tgtEl>
                                          <p:spTgt spid="4"/>
                                        </p:tgtEl>
                                        <p:attrNameLst>
                                          <p:attrName>ppt_x</p:attrName>
                                        </p:attrNameLst>
                                      </p:cBhvr>
                                      <p:tavLst>
                                        <p:tav tm="0">
                                          <p:val>
                                            <p:strVal val="#ppt_x"/>
                                          </p:val>
                                        </p:tav>
                                        <p:tav tm="100000">
                                          <p:val>
                                            <p:strVal val="#ppt_x"/>
                                          </p:val>
                                        </p:tav>
                                      </p:tavLst>
                                    </p:anim>
                                    <p:anim calcmode="lin" valueType="num">
                                      <p:cBhvr>
                                        <p:cTn id="19" dur="5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anim calcmode="lin" valueType="num">
                                      <p:cBhvr>
                                        <p:cTn id="23" dur="500" fill="hold"/>
                                        <p:tgtEl>
                                          <p:spTgt spid="12"/>
                                        </p:tgtEl>
                                        <p:attrNameLst>
                                          <p:attrName>ppt_x</p:attrName>
                                        </p:attrNameLst>
                                      </p:cBhvr>
                                      <p:tavLst>
                                        <p:tav tm="0">
                                          <p:val>
                                            <p:strVal val="#ppt_x"/>
                                          </p:val>
                                        </p:tav>
                                        <p:tav tm="100000">
                                          <p:val>
                                            <p:strVal val="#ppt_x"/>
                                          </p:val>
                                        </p:tav>
                                      </p:tavLst>
                                    </p:anim>
                                    <p:anim calcmode="lin" valueType="num">
                                      <p:cBhvr>
                                        <p:cTn id="24" dur="500" fill="hold"/>
                                        <p:tgtEl>
                                          <p:spTgt spid="1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anim calcmode="lin" valueType="num">
                                      <p:cBhvr>
                                        <p:cTn id="28" dur="500" fill="hold"/>
                                        <p:tgtEl>
                                          <p:spTgt spid="15"/>
                                        </p:tgtEl>
                                        <p:attrNameLst>
                                          <p:attrName>ppt_x</p:attrName>
                                        </p:attrNameLst>
                                      </p:cBhvr>
                                      <p:tavLst>
                                        <p:tav tm="0">
                                          <p:val>
                                            <p:strVal val="#ppt_x"/>
                                          </p:val>
                                        </p:tav>
                                        <p:tav tm="100000">
                                          <p:val>
                                            <p:strVal val="#ppt_x"/>
                                          </p:val>
                                        </p:tav>
                                      </p:tavLst>
                                    </p:anim>
                                    <p:anim calcmode="lin" valueType="num">
                                      <p:cBhvr>
                                        <p:cTn id="2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2" grpId="0" animBg="1"/>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863600" y="856451"/>
            <a:ext cx="7748306"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巩固训练：数列求和与菜蔬游戏程序编写</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863600" y="2604295"/>
            <a:ext cx="10253179" cy="851195"/>
          </a:xfrm>
          <a:prstGeom prst="rect">
            <a:avLst/>
          </a:prstGeom>
          <a:noFill/>
        </p:spPr>
        <p:txBody>
          <a:bodyPr wrap="square" lIns="0" tIns="0" rIns="0" bIns="0" rtlCol="0">
            <a:spAutoFit/>
          </a:bodyPr>
          <a:lstStyle/>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1</a:t>
            </a:r>
            <a:r>
              <a:rPr lang="zh-CN" altLang="en-US" sz="2000" dirty="0">
                <a:solidFill>
                  <a:prstClr val="black"/>
                </a:solidFill>
                <a:latin typeface="楷体" panose="02010609060101010101" pitchFamily="49" charset="-122"/>
                <a:ea typeface="楷体" panose="02010609060101010101" pitchFamily="49" charset="-122"/>
              </a:rPr>
              <a:t>）掌握</a:t>
            </a:r>
            <a:r>
              <a:rPr lang="en-US" altLang="zh-CN" sz="2000" dirty="0">
                <a:solidFill>
                  <a:prstClr val="black"/>
                </a:solidFill>
                <a:latin typeface="楷体" panose="02010609060101010101" pitchFamily="49" charset="-122"/>
                <a:ea typeface="楷体" panose="02010609060101010101" pitchFamily="49" charset="-122"/>
              </a:rPr>
              <a:t>Java</a:t>
            </a:r>
            <a:r>
              <a:rPr lang="zh-CN" altLang="en-US" sz="2000" dirty="0">
                <a:solidFill>
                  <a:prstClr val="black"/>
                </a:solidFill>
                <a:latin typeface="楷体" panose="02010609060101010101" pitchFamily="49" charset="-122"/>
                <a:ea typeface="楷体" panose="02010609060101010101" pitchFamily="49" charset="-122"/>
              </a:rPr>
              <a:t>中数组的声明、创建、初始化和使用；</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2</a:t>
            </a:r>
            <a:r>
              <a:rPr lang="zh-CN" altLang="en-US" sz="2000" dirty="0">
                <a:solidFill>
                  <a:prstClr val="black"/>
                </a:solidFill>
                <a:latin typeface="楷体" panose="02010609060101010101" pitchFamily="49" charset="-122"/>
                <a:ea typeface="楷体" panose="02010609060101010101" pitchFamily="49" charset="-122"/>
              </a:rPr>
              <a:t>）理解数组的复制。</a:t>
            </a:r>
          </a:p>
        </p:txBody>
      </p:sp>
      <p:sp>
        <p:nvSpPr>
          <p:cNvPr id="18" name="矩形: 对角圆角 17">
            <a:extLst>
              <a:ext uri="{FF2B5EF4-FFF2-40B4-BE49-F238E27FC236}">
                <a16:creationId xmlns:a16="http://schemas.microsoft.com/office/drawing/2014/main" id="{82843DAB-E5D2-43D1-BCC1-252CD407067A}"/>
              </a:ext>
            </a:extLst>
          </p:cNvPr>
          <p:cNvSpPr/>
          <p:nvPr/>
        </p:nvSpPr>
        <p:spPr>
          <a:xfrm>
            <a:off x="917584" y="1891158"/>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实训目的</a:t>
            </a:r>
          </a:p>
        </p:txBody>
      </p:sp>
      <p:sp>
        <p:nvSpPr>
          <p:cNvPr id="17" name="矩形: 对角圆角 16">
            <a:extLst>
              <a:ext uri="{FF2B5EF4-FFF2-40B4-BE49-F238E27FC236}">
                <a16:creationId xmlns:a16="http://schemas.microsoft.com/office/drawing/2014/main" id="{83FE14B6-0FFA-485A-9AFF-ACDDF8C913B1}"/>
              </a:ext>
            </a:extLst>
          </p:cNvPr>
          <p:cNvSpPr/>
          <p:nvPr/>
        </p:nvSpPr>
        <p:spPr>
          <a:xfrm>
            <a:off x="917584" y="3835194"/>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实训内容</a:t>
            </a:r>
          </a:p>
        </p:txBody>
      </p:sp>
      <p:sp>
        <p:nvSpPr>
          <p:cNvPr id="19" name="TextBox 53">
            <a:extLst>
              <a:ext uri="{FF2B5EF4-FFF2-40B4-BE49-F238E27FC236}">
                <a16:creationId xmlns:a16="http://schemas.microsoft.com/office/drawing/2014/main" id="{2342D248-6794-436A-8103-1EA5C76166E7}"/>
              </a:ext>
            </a:extLst>
          </p:cNvPr>
          <p:cNvSpPr txBox="1"/>
          <p:nvPr/>
        </p:nvSpPr>
        <p:spPr>
          <a:xfrm>
            <a:off x="1256949" y="4590117"/>
            <a:ext cx="10253179" cy="1774525"/>
          </a:xfrm>
          <a:prstGeom prst="rect">
            <a:avLst/>
          </a:prstGeom>
          <a:noFill/>
        </p:spPr>
        <p:txBody>
          <a:bodyPr wrap="square" lIns="0" tIns="0" rIns="0" bIns="0" rtlCol="0">
            <a:spAutoFit/>
          </a:bodyPr>
          <a:lstStyle/>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有一个数列：</a:t>
            </a:r>
            <a:r>
              <a:rPr lang="en-US" altLang="zh-CN" sz="2000" dirty="0">
                <a:solidFill>
                  <a:prstClr val="black"/>
                </a:solidFill>
                <a:latin typeface="楷体" panose="02010609060101010101" pitchFamily="49" charset="-122"/>
                <a:ea typeface="楷体" panose="02010609060101010101" pitchFamily="49" charset="-122"/>
              </a:rPr>
              <a:t>8</a:t>
            </a:r>
            <a:r>
              <a:rPr lang="zh-CN" altLang="en-US" sz="2000" dirty="0">
                <a:solidFill>
                  <a:prstClr val="black"/>
                </a:solidFill>
                <a:latin typeface="楷体" panose="02010609060101010101" pitchFamily="49" charset="-122"/>
                <a:ea typeface="楷体" panose="02010609060101010101" pitchFamily="49" charset="-122"/>
              </a:rPr>
              <a:t>、</a:t>
            </a:r>
            <a:r>
              <a:rPr lang="en-US" altLang="zh-CN" sz="2000" dirty="0">
                <a:solidFill>
                  <a:prstClr val="black"/>
                </a:solidFill>
                <a:latin typeface="楷体" panose="02010609060101010101" pitchFamily="49" charset="-122"/>
                <a:ea typeface="楷体" panose="02010609060101010101" pitchFamily="49" charset="-122"/>
              </a:rPr>
              <a:t>4</a:t>
            </a:r>
            <a:r>
              <a:rPr lang="zh-CN" altLang="en-US" sz="2000" dirty="0">
                <a:solidFill>
                  <a:prstClr val="black"/>
                </a:solidFill>
                <a:latin typeface="楷体" panose="02010609060101010101" pitchFamily="49" charset="-122"/>
                <a:ea typeface="楷体" panose="02010609060101010101" pitchFamily="49" charset="-122"/>
              </a:rPr>
              <a:t>、</a:t>
            </a:r>
            <a:r>
              <a:rPr lang="en-US" altLang="zh-CN" sz="2000" dirty="0">
                <a:solidFill>
                  <a:prstClr val="black"/>
                </a:solidFill>
                <a:latin typeface="楷体" panose="02010609060101010101" pitchFamily="49" charset="-122"/>
                <a:ea typeface="楷体" panose="02010609060101010101" pitchFamily="49" charset="-122"/>
              </a:rPr>
              <a:t>2</a:t>
            </a:r>
            <a:r>
              <a:rPr lang="zh-CN" altLang="en-US" sz="2000" dirty="0">
                <a:solidFill>
                  <a:prstClr val="black"/>
                </a:solidFill>
                <a:latin typeface="楷体" panose="02010609060101010101" pitchFamily="49" charset="-122"/>
                <a:ea typeface="楷体" panose="02010609060101010101" pitchFamily="49" charset="-122"/>
              </a:rPr>
              <a:t>、</a:t>
            </a:r>
            <a:r>
              <a:rPr lang="en-US" altLang="zh-CN" sz="2000" dirty="0">
                <a:solidFill>
                  <a:prstClr val="black"/>
                </a:solidFill>
                <a:latin typeface="楷体" panose="02010609060101010101" pitchFamily="49" charset="-122"/>
                <a:ea typeface="楷体" panose="02010609060101010101" pitchFamily="49" charset="-122"/>
              </a:rPr>
              <a:t>1</a:t>
            </a:r>
            <a:r>
              <a:rPr lang="zh-CN" altLang="en-US" sz="2000" dirty="0">
                <a:solidFill>
                  <a:prstClr val="black"/>
                </a:solidFill>
                <a:latin typeface="楷体" panose="02010609060101010101" pitchFamily="49" charset="-122"/>
                <a:ea typeface="楷体" panose="02010609060101010101" pitchFamily="49" charset="-122"/>
              </a:rPr>
              <a:t>、</a:t>
            </a:r>
            <a:r>
              <a:rPr lang="en-US" altLang="zh-CN" sz="2000" dirty="0">
                <a:solidFill>
                  <a:prstClr val="black"/>
                </a:solidFill>
                <a:latin typeface="楷体" panose="02010609060101010101" pitchFamily="49" charset="-122"/>
                <a:ea typeface="楷体" panose="02010609060101010101" pitchFamily="49" charset="-122"/>
              </a:rPr>
              <a:t>23</a:t>
            </a:r>
            <a:r>
              <a:rPr lang="zh-CN" altLang="en-US" sz="2000" dirty="0">
                <a:solidFill>
                  <a:prstClr val="black"/>
                </a:solidFill>
                <a:latin typeface="楷体" panose="02010609060101010101" pitchFamily="49" charset="-122"/>
                <a:ea typeface="楷体" panose="02010609060101010101" pitchFamily="49" charset="-122"/>
              </a:rPr>
              <a:t>、</a:t>
            </a:r>
            <a:r>
              <a:rPr lang="en-US" altLang="zh-CN" sz="2000" dirty="0">
                <a:solidFill>
                  <a:prstClr val="black"/>
                </a:solidFill>
                <a:latin typeface="楷体" panose="02010609060101010101" pitchFamily="49" charset="-122"/>
                <a:ea typeface="楷体" panose="02010609060101010101" pitchFamily="49" charset="-122"/>
              </a:rPr>
              <a:t>344</a:t>
            </a:r>
            <a:r>
              <a:rPr lang="zh-CN" altLang="en-US" sz="2000" dirty="0">
                <a:solidFill>
                  <a:prstClr val="black"/>
                </a:solidFill>
                <a:latin typeface="楷体" panose="02010609060101010101" pitchFamily="49" charset="-122"/>
                <a:ea typeface="楷体" panose="02010609060101010101" pitchFamily="49" charset="-122"/>
              </a:rPr>
              <a:t>、</a:t>
            </a:r>
            <a:r>
              <a:rPr lang="en-US" altLang="zh-CN" sz="2000" dirty="0">
                <a:solidFill>
                  <a:prstClr val="black"/>
                </a:solidFill>
                <a:latin typeface="楷体" panose="02010609060101010101" pitchFamily="49" charset="-122"/>
                <a:ea typeface="楷体" panose="02010609060101010101" pitchFamily="49" charset="-122"/>
              </a:rPr>
              <a:t>12</a:t>
            </a:r>
            <a:r>
              <a:rPr lang="zh-CN" altLang="en-US" sz="2000" dirty="0">
                <a:solidFill>
                  <a:prstClr val="black"/>
                </a:solidFill>
                <a:latin typeface="楷体" panose="02010609060101010101" pitchFamily="49" charset="-122"/>
                <a:ea typeface="楷体" panose="02010609060101010101" pitchFamily="49" charset="-122"/>
              </a:rPr>
              <a:t>。实现：</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1</a:t>
            </a:r>
            <a:r>
              <a:rPr lang="zh-CN" altLang="en-US" sz="2000" dirty="0">
                <a:solidFill>
                  <a:prstClr val="black"/>
                </a:solidFill>
                <a:latin typeface="楷体" panose="02010609060101010101" pitchFamily="49" charset="-122"/>
                <a:ea typeface="楷体" panose="02010609060101010101" pitchFamily="49" charset="-122"/>
              </a:rPr>
              <a:t>）循环输出数列的值。</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2</a:t>
            </a:r>
            <a:r>
              <a:rPr lang="zh-CN" altLang="en-US" sz="2000" dirty="0">
                <a:solidFill>
                  <a:prstClr val="black"/>
                </a:solidFill>
                <a:latin typeface="楷体" panose="02010609060101010101" pitchFamily="49" charset="-122"/>
                <a:ea typeface="楷体" panose="02010609060101010101" pitchFamily="49" charset="-122"/>
              </a:rPr>
              <a:t>）求数列中所有数值的和。</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3</a:t>
            </a:r>
            <a:r>
              <a:rPr lang="zh-CN" altLang="en-US" sz="2000" dirty="0">
                <a:solidFill>
                  <a:prstClr val="black"/>
                </a:solidFill>
                <a:latin typeface="楷体" panose="02010609060101010101" pitchFamily="49" charset="-122"/>
                <a:ea typeface="楷体" panose="02010609060101010101" pitchFamily="49" charset="-122"/>
              </a:rPr>
              <a:t>）猜数游戏：从键盘中任意输入一个数据，判断数列中是否包含此数。</a:t>
            </a:r>
          </a:p>
        </p:txBody>
      </p:sp>
      <p:sp>
        <p:nvSpPr>
          <p:cNvPr id="20" name="矩形 19">
            <a:extLst>
              <a:ext uri="{FF2B5EF4-FFF2-40B4-BE49-F238E27FC236}">
                <a16:creationId xmlns:a16="http://schemas.microsoft.com/office/drawing/2014/main" id="{A3160009-150A-4F77-9B8B-B083B31B5316}"/>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1" name="矩形 20">
            <a:extLst>
              <a:ext uri="{FF2B5EF4-FFF2-40B4-BE49-F238E27FC236}">
                <a16:creationId xmlns:a16="http://schemas.microsoft.com/office/drawing/2014/main" id="{90EC91A1-9105-4990-A952-63F16BB2AA05}"/>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2" name="文本框 21">
            <a:extLst>
              <a:ext uri="{FF2B5EF4-FFF2-40B4-BE49-F238E27FC236}">
                <a16:creationId xmlns:a16="http://schemas.microsoft.com/office/drawing/2014/main" id="{2AD294BB-B2F6-43DF-A4F3-36B3C5672C7A}"/>
              </a:ext>
            </a:extLst>
          </p:cNvPr>
          <p:cNvSpPr txBox="1"/>
          <p:nvPr/>
        </p:nvSpPr>
        <p:spPr>
          <a:xfrm>
            <a:off x="734299" y="146214"/>
            <a:ext cx="328295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实现学生成绩计算</a:t>
            </a:r>
          </a:p>
        </p:txBody>
      </p:sp>
    </p:spTree>
    <p:extLst>
      <p:ext uri="{BB962C8B-B14F-4D97-AF65-F5344CB8AC3E}">
        <p14:creationId xmlns:p14="http://schemas.microsoft.com/office/powerpoint/2010/main" val="34649682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anim calcmode="lin" valueType="num">
                                      <p:cBhvr>
                                        <p:cTn id="23" dur="500" fill="hold"/>
                                        <p:tgtEl>
                                          <p:spTgt spid="19"/>
                                        </p:tgtEl>
                                        <p:attrNameLst>
                                          <p:attrName>ppt_x</p:attrName>
                                        </p:attrNameLst>
                                      </p:cBhvr>
                                      <p:tavLst>
                                        <p:tav tm="0">
                                          <p:val>
                                            <p:strVal val="#ppt_x"/>
                                          </p:val>
                                        </p:tav>
                                        <p:tav tm="100000">
                                          <p:val>
                                            <p:strVal val="#ppt_x"/>
                                          </p:val>
                                        </p:tav>
                                      </p:tavLst>
                                    </p:anim>
                                    <p:anim calcmode="lin" valueType="num">
                                      <p:cBhvr>
                                        <p:cTn id="24"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33000">
              <a:srgbClr val="5877B6"/>
            </a:gs>
            <a:gs pos="100000">
              <a:srgbClr val="465E96"/>
            </a:gs>
          </a:gsLst>
          <a:lin ang="5400000" scaled="0"/>
        </a:gradFill>
        <a:effectLst/>
      </p:bgPr>
    </p:bg>
    <p:spTree>
      <p:nvGrpSpPr>
        <p:cNvPr id="1" name=""/>
        <p:cNvGrpSpPr/>
        <p:nvPr/>
      </p:nvGrpSpPr>
      <p:grpSpPr>
        <a:xfrm>
          <a:off x="0" y="0"/>
          <a:ext cx="0" cy="0"/>
          <a:chOff x="0" y="0"/>
          <a:chExt cx="0" cy="0"/>
        </a:xfrm>
      </p:grpSpPr>
      <p:sp>
        <p:nvSpPr>
          <p:cNvPr id="20" name="任意多边形: 形状 19">
            <a:extLst>
              <a:ext uri="{FF2B5EF4-FFF2-40B4-BE49-F238E27FC236}">
                <a16:creationId xmlns:a16="http://schemas.microsoft.com/office/drawing/2014/main" id="{D035236D-571F-4E36-8D43-B076A39B1BC9}"/>
              </a:ext>
            </a:extLst>
          </p:cNvPr>
          <p:cNvSpPr>
            <a:spLocks/>
          </p:cNvSpPr>
          <p:nvPr/>
        </p:nvSpPr>
        <p:spPr bwMode="auto">
          <a:xfrm>
            <a:off x="5295296" y="0"/>
            <a:ext cx="6896704" cy="6858000"/>
          </a:xfrm>
          <a:custGeom>
            <a:avLst/>
            <a:gdLst>
              <a:gd name="connsiteX0" fmla="*/ 0 w 5172528"/>
              <a:gd name="connsiteY0" fmla="*/ 0 h 5143500"/>
              <a:gd name="connsiteX1" fmla="*/ 5057233 w 5172528"/>
              <a:gd name="connsiteY1" fmla="*/ 0 h 5143500"/>
              <a:gd name="connsiteX2" fmla="*/ 5172528 w 5172528"/>
              <a:gd name="connsiteY2" fmla="*/ 0 h 5143500"/>
              <a:gd name="connsiteX3" fmla="*/ 5172528 w 5172528"/>
              <a:gd name="connsiteY3" fmla="*/ 5143500 h 5143500"/>
              <a:gd name="connsiteX4" fmla="*/ 5170060 w 5172528"/>
              <a:gd name="connsiteY4" fmla="*/ 5143500 h 5143500"/>
              <a:gd name="connsiteX5" fmla="*/ 2422279 w 5172528"/>
              <a:gd name="connsiteY5" fmla="*/ 5143500 h 5143500"/>
              <a:gd name="connsiteX6" fmla="*/ 2157109 w 5172528"/>
              <a:gd name="connsiteY6" fmla="*/ 4979789 h 5143500"/>
              <a:gd name="connsiteX7" fmla="*/ 1200711 w 5172528"/>
              <a:gd name="connsiteY7" fmla="*/ 4759524 h 5143500"/>
              <a:gd name="connsiteX8" fmla="*/ 378388 w 5172528"/>
              <a:gd name="connsiteY8" fmla="*/ 4271367 h 5143500"/>
              <a:gd name="connsiteX9" fmla="*/ 345614 w 5172528"/>
              <a:gd name="connsiteY9" fmla="*/ 3443883 h 5143500"/>
              <a:gd name="connsiteX10" fmla="*/ 768694 w 5172528"/>
              <a:gd name="connsiteY10" fmla="*/ 2702719 h 5143500"/>
              <a:gd name="connsiteX11" fmla="*/ 1194753 w 5172528"/>
              <a:gd name="connsiteY11" fmla="*/ 1163836 h 5143500"/>
              <a:gd name="connsiteX12" fmla="*/ 1188794 w 5172528"/>
              <a:gd name="connsiteY12" fmla="*/ 1151930 h 5143500"/>
              <a:gd name="connsiteX13" fmla="*/ 670372 w 5172528"/>
              <a:gd name="connsiteY13" fmla="*/ 514945 h 5143500"/>
              <a:gd name="connsiteX14" fmla="*/ 32774 w 5172528"/>
              <a:gd name="connsiteY14" fmla="*/ 32742 h 5143500"/>
              <a:gd name="connsiteX15" fmla="*/ 0 w 5172528"/>
              <a:gd name="connsiteY15" fmla="*/ 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72528" h="5143500">
                <a:moveTo>
                  <a:pt x="0" y="0"/>
                </a:moveTo>
                <a:cubicBezTo>
                  <a:pt x="0" y="0"/>
                  <a:pt x="0" y="0"/>
                  <a:pt x="5057233" y="0"/>
                </a:cubicBezTo>
                <a:lnTo>
                  <a:pt x="5172528" y="0"/>
                </a:lnTo>
                <a:lnTo>
                  <a:pt x="5172528" y="5143500"/>
                </a:lnTo>
                <a:lnTo>
                  <a:pt x="5170060" y="5143500"/>
                </a:lnTo>
                <a:cubicBezTo>
                  <a:pt x="4777520" y="5143500"/>
                  <a:pt x="3992440" y="5143500"/>
                  <a:pt x="2422279" y="5143500"/>
                </a:cubicBezTo>
                <a:cubicBezTo>
                  <a:pt x="2344813" y="5080992"/>
                  <a:pt x="2255430" y="5024438"/>
                  <a:pt x="2157109" y="4979789"/>
                </a:cubicBezTo>
                <a:cubicBezTo>
                  <a:pt x="1859166" y="4845844"/>
                  <a:pt x="1522490" y="4827985"/>
                  <a:pt x="1200711" y="4759524"/>
                </a:cubicBezTo>
                <a:cubicBezTo>
                  <a:pt x="878933" y="4694039"/>
                  <a:pt x="542257" y="4557117"/>
                  <a:pt x="378388" y="4271367"/>
                </a:cubicBezTo>
                <a:cubicBezTo>
                  <a:pt x="235375" y="4024313"/>
                  <a:pt x="250273" y="3711774"/>
                  <a:pt x="345614" y="3443883"/>
                </a:cubicBezTo>
                <a:cubicBezTo>
                  <a:pt x="443936" y="3175992"/>
                  <a:pt x="610784" y="2940844"/>
                  <a:pt x="768694" y="2702719"/>
                </a:cubicBezTo>
                <a:cubicBezTo>
                  <a:pt x="1039822" y="2288977"/>
                  <a:pt x="1379477" y="1669852"/>
                  <a:pt x="1194753" y="1163836"/>
                </a:cubicBezTo>
                <a:cubicBezTo>
                  <a:pt x="1191773" y="1157883"/>
                  <a:pt x="1191773" y="1154906"/>
                  <a:pt x="1188794" y="1151930"/>
                </a:cubicBezTo>
                <a:cubicBezTo>
                  <a:pt x="1090472" y="895945"/>
                  <a:pt x="878933" y="684610"/>
                  <a:pt x="670372" y="514945"/>
                </a:cubicBezTo>
                <a:cubicBezTo>
                  <a:pt x="464792" y="348258"/>
                  <a:pt x="235375" y="205383"/>
                  <a:pt x="32774" y="32742"/>
                </a:cubicBezTo>
                <a:cubicBezTo>
                  <a:pt x="20856" y="20836"/>
                  <a:pt x="11918" y="1190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Open Sans"/>
              <a:ea typeface="+mn-ea"/>
              <a:cs typeface="+mn-cs"/>
            </a:endParaRPr>
          </a:p>
        </p:txBody>
      </p:sp>
      <p:pic>
        <p:nvPicPr>
          <p:cNvPr id="3" name="图形 2">
            <a:extLst>
              <a:ext uri="{FF2B5EF4-FFF2-40B4-BE49-F238E27FC236}">
                <a16:creationId xmlns:a16="http://schemas.microsoft.com/office/drawing/2014/main" id="{6B72358E-5066-44AE-966F-C4584C0B71F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066060" y="727360"/>
            <a:ext cx="4557485" cy="5145085"/>
          </a:xfrm>
          <a:prstGeom prst="rect">
            <a:avLst/>
          </a:prstGeom>
        </p:spPr>
      </p:pic>
      <p:sp>
        <p:nvSpPr>
          <p:cNvPr id="15" name="TextBox 21">
            <a:extLst>
              <a:ext uri="{FF2B5EF4-FFF2-40B4-BE49-F238E27FC236}">
                <a16:creationId xmlns:a16="http://schemas.microsoft.com/office/drawing/2014/main" id="{FCA8A889-F7F0-4C2F-9809-D0BE99891A69}"/>
              </a:ext>
            </a:extLst>
          </p:cNvPr>
          <p:cNvSpPr txBox="1"/>
          <p:nvPr/>
        </p:nvSpPr>
        <p:spPr>
          <a:xfrm>
            <a:off x="986522" y="3096141"/>
            <a:ext cx="3330954" cy="995209"/>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5867"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谢谢观看</a:t>
            </a:r>
            <a:endParaRPr kumimoji="0" lang="id-ID" sz="5867"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4136064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anim calcmode="lin" valueType="num">
                                      <p:cBhvr>
                                        <p:cTn id="13" dur="500" fill="hold"/>
                                        <p:tgtEl>
                                          <p:spTgt spid="20"/>
                                        </p:tgtEl>
                                        <p:attrNameLst>
                                          <p:attrName>ppt_x</p:attrName>
                                        </p:attrNameLst>
                                      </p:cBhvr>
                                      <p:tavLst>
                                        <p:tav tm="0">
                                          <p:val>
                                            <p:strVal val="#ppt_x"/>
                                          </p:val>
                                        </p:tav>
                                        <p:tav tm="100000">
                                          <p:val>
                                            <p:strVal val="#ppt_x"/>
                                          </p:val>
                                        </p:tav>
                                      </p:tavLst>
                                    </p:anim>
                                    <p:anim calcmode="lin" valueType="num">
                                      <p:cBhvr>
                                        <p:cTn id="14" dur="5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anim calcmode="lin" valueType="num">
                                      <p:cBhvr>
                                        <p:cTn id="18" dur="500" fill="hold"/>
                                        <p:tgtEl>
                                          <p:spTgt spid="3"/>
                                        </p:tgtEl>
                                        <p:attrNameLst>
                                          <p:attrName>ppt_x</p:attrName>
                                        </p:attrNameLst>
                                      </p:cBhvr>
                                      <p:tavLst>
                                        <p:tav tm="0">
                                          <p:val>
                                            <p:strVal val="#ppt_x"/>
                                          </p:val>
                                        </p:tav>
                                        <p:tav tm="100000">
                                          <p:val>
                                            <p:strVal val="#ppt_x"/>
                                          </p:val>
                                        </p:tav>
                                      </p:tavLst>
                                    </p:anim>
                                    <p:anim calcmode="lin" valueType="num">
                                      <p:cBhvr>
                                        <p:cTn id="19"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C352D612-C567-4F59-B99B-74B394D67A8F}"/>
              </a:ext>
            </a:extLst>
          </p:cNvPr>
          <p:cNvSpPr/>
          <p:nvPr/>
        </p:nvSpPr>
        <p:spPr>
          <a:xfrm>
            <a:off x="0" y="2178639"/>
            <a:ext cx="12192000" cy="2997200"/>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Open Sans"/>
              <a:ea typeface="+mn-ea"/>
              <a:cs typeface="+mn-cs"/>
            </a:endParaRPr>
          </a:p>
        </p:txBody>
      </p:sp>
      <p:sp>
        <p:nvSpPr>
          <p:cNvPr id="6" name="TextBox 21">
            <a:extLst>
              <a:ext uri="{FF2B5EF4-FFF2-40B4-BE49-F238E27FC236}">
                <a16:creationId xmlns:a16="http://schemas.microsoft.com/office/drawing/2014/main" id="{8C930C76-4380-4F6B-BF54-0EB9C2A5BE2D}"/>
              </a:ext>
            </a:extLst>
          </p:cNvPr>
          <p:cNvSpPr txBox="1"/>
          <p:nvPr/>
        </p:nvSpPr>
        <p:spPr>
          <a:xfrm>
            <a:off x="4580072" y="2967335"/>
            <a:ext cx="5706357" cy="913007"/>
          </a:xfrm>
          <a:prstGeom prst="rect">
            <a:avLst/>
          </a:prstGeom>
          <a:noFill/>
        </p:spPr>
        <p:txBody>
          <a:bodyPr wrap="square" rtlCol="0">
            <a:spAutoFit/>
          </a:bodyPr>
          <a:lstStyle/>
          <a:p>
            <a:pPr lvl="0" defTabSz="609585">
              <a:defRPr/>
            </a:pPr>
            <a:r>
              <a:rPr lang="zh-CN" altLang="en-US" sz="5333"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实现学生成绩计算</a:t>
            </a:r>
            <a:endParaRPr kumimoji="0" lang="zh-CN" altLang="en-US" sz="5333"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7" name="TextBox 21">
            <a:extLst>
              <a:ext uri="{FF2B5EF4-FFF2-40B4-BE49-F238E27FC236}">
                <a16:creationId xmlns:a16="http://schemas.microsoft.com/office/drawing/2014/main" id="{03A8D603-32C6-412D-8F30-56FABCB9C515}"/>
              </a:ext>
            </a:extLst>
          </p:cNvPr>
          <p:cNvSpPr txBox="1"/>
          <p:nvPr/>
        </p:nvSpPr>
        <p:spPr>
          <a:xfrm>
            <a:off x="2449615" y="2967335"/>
            <a:ext cx="2100391" cy="923330"/>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5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任务</a:t>
            </a:r>
            <a:endParaRPr kumimoji="0" lang="id-ID" sz="5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4252672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1176198" y="2376918"/>
            <a:ext cx="9606533" cy="1312860"/>
          </a:xfrm>
          <a:prstGeom prst="rect">
            <a:avLst/>
          </a:prstGeom>
          <a:noFill/>
        </p:spPr>
        <p:txBody>
          <a:bodyPr wrap="square" lIns="0" tIns="0" rIns="0" bIns="0" rtlCol="0">
            <a:spAutoFit/>
          </a:bodyPr>
          <a:lstStyle/>
          <a:p>
            <a:pPr lvl="0" algn="just" defTabSz="609585">
              <a:lnSpc>
                <a:spcPct val="150000"/>
              </a:lnSpc>
              <a:spcAft>
                <a:spcPts val="1600"/>
              </a:spcAft>
            </a:pPr>
            <a:r>
              <a:rPr lang="zh-CN" altLang="en-US" sz="2000" dirty="0">
                <a:solidFill>
                  <a:prstClr val="black"/>
                </a:solidFill>
                <a:latin typeface="楷体" panose="02010609060101010101" pitchFamily="49" charset="-122"/>
                <a:ea typeface="楷体" panose="02010609060101010101" pitchFamily="49" charset="-122"/>
              </a:rPr>
              <a:t>    对学生成绩进行统计计算，参加考试的有</a:t>
            </a:r>
            <a:r>
              <a:rPr lang="en-US" altLang="zh-CN" sz="2000" dirty="0">
                <a:solidFill>
                  <a:prstClr val="black"/>
                </a:solidFill>
                <a:latin typeface="楷体" panose="02010609060101010101" pitchFamily="49" charset="-122"/>
                <a:ea typeface="楷体" panose="02010609060101010101" pitchFamily="49" charset="-122"/>
              </a:rPr>
              <a:t>6</a:t>
            </a:r>
            <a:r>
              <a:rPr lang="zh-CN" altLang="en-US" sz="2000" dirty="0">
                <a:solidFill>
                  <a:prstClr val="black"/>
                </a:solidFill>
                <a:latin typeface="楷体" panose="02010609060101010101" pitchFamily="49" charset="-122"/>
                <a:ea typeface="楷体" panose="02010609060101010101" pitchFamily="49" charset="-122"/>
              </a:rPr>
              <a:t>名学生，考试成绩分别为</a:t>
            </a:r>
            <a:r>
              <a:rPr lang="en-US" altLang="zh-CN" sz="2000" dirty="0">
                <a:solidFill>
                  <a:prstClr val="black"/>
                </a:solidFill>
                <a:latin typeface="楷体" panose="02010609060101010101" pitchFamily="49" charset="-122"/>
                <a:ea typeface="楷体" panose="02010609060101010101" pitchFamily="49" charset="-122"/>
              </a:rPr>
              <a:t>94.5,89.0,79.5,64.5,81.5,73.5</a:t>
            </a:r>
            <a:r>
              <a:rPr lang="zh-CN" altLang="en-US" sz="2000" dirty="0">
                <a:solidFill>
                  <a:prstClr val="black"/>
                </a:solidFill>
                <a:latin typeface="楷体" panose="02010609060101010101" pitchFamily="49" charset="-122"/>
                <a:ea typeface="楷体" panose="02010609060101010101" pitchFamily="49" charset="-122"/>
              </a:rPr>
              <a:t>，计算考试的总分数并保存大于考试平均分的成绩信息，将信息存入数组</a:t>
            </a:r>
            <a:r>
              <a:rPr lang="en-US" altLang="zh-CN" sz="2000" dirty="0" err="1">
                <a:solidFill>
                  <a:prstClr val="black"/>
                </a:solidFill>
                <a:latin typeface="楷体" panose="02010609060101010101" pitchFamily="49" charset="-122"/>
                <a:ea typeface="楷体" panose="02010609060101010101" pitchFamily="49" charset="-122"/>
              </a:rPr>
              <a:t>HighScore</a:t>
            </a:r>
            <a:r>
              <a:rPr lang="zh-CN" altLang="en-US" sz="2000" dirty="0">
                <a:solidFill>
                  <a:prstClr val="black"/>
                </a:solidFill>
                <a:latin typeface="楷体" panose="02010609060101010101" pitchFamily="49" charset="-122"/>
                <a:ea typeface="楷体" panose="02010609060101010101" pitchFamily="49" charset="-122"/>
              </a:rPr>
              <a:t>中。其运行结果如下：</a:t>
            </a:r>
            <a:endParaRPr lang="en-US" altLang="zh-CN" sz="2000" dirty="0">
              <a:solidFill>
                <a:prstClr val="black"/>
              </a:solidFill>
              <a:latin typeface="楷体" panose="02010609060101010101" pitchFamily="49" charset="-122"/>
              <a:ea typeface="楷体" panose="02010609060101010101" pitchFamily="49" charset="-122"/>
            </a:endParaRPr>
          </a:p>
        </p:txBody>
      </p:sp>
      <p:sp>
        <p:nvSpPr>
          <p:cNvPr id="10" name="矩形: 对角圆角 9">
            <a:extLst>
              <a:ext uri="{FF2B5EF4-FFF2-40B4-BE49-F238E27FC236}">
                <a16:creationId xmlns:a16="http://schemas.microsoft.com/office/drawing/2014/main" id="{E01EAC6E-D0C2-4B61-8F8F-6D34BE48DE78}"/>
              </a:ext>
            </a:extLst>
          </p:cNvPr>
          <p:cNvSpPr/>
          <p:nvPr/>
        </p:nvSpPr>
        <p:spPr>
          <a:xfrm>
            <a:off x="1176198" y="1589786"/>
            <a:ext cx="2160240" cy="492443"/>
          </a:xfrm>
          <a:prstGeom prst="round2Diag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任务描述</a:t>
            </a:r>
          </a:p>
        </p:txBody>
      </p:sp>
      <p:sp>
        <p:nvSpPr>
          <p:cNvPr id="11" name="矩形 10">
            <a:extLst>
              <a:ext uri="{FF2B5EF4-FFF2-40B4-BE49-F238E27FC236}">
                <a16:creationId xmlns:a16="http://schemas.microsoft.com/office/drawing/2014/main" id="{F1D77C0F-FCD1-4F00-AB87-1DC6DAEC9899}"/>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734299" y="146214"/>
            <a:ext cx="328295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实现学生成绩计算</a:t>
            </a:r>
          </a:p>
        </p:txBody>
      </p:sp>
      <p:pic>
        <p:nvPicPr>
          <p:cNvPr id="3" name="图片 2">
            <a:extLst>
              <a:ext uri="{FF2B5EF4-FFF2-40B4-BE49-F238E27FC236}">
                <a16:creationId xmlns:a16="http://schemas.microsoft.com/office/drawing/2014/main" id="{A836D794-01B5-4AA9-9A3B-DA583CE6552C}"/>
              </a:ext>
            </a:extLst>
          </p:cNvPr>
          <p:cNvPicPr>
            <a:picLocks noChangeAspect="1"/>
          </p:cNvPicPr>
          <p:nvPr/>
        </p:nvPicPr>
        <p:blipFill>
          <a:blip r:embed="rId2"/>
          <a:stretch>
            <a:fillRect/>
          </a:stretch>
        </p:blipFill>
        <p:spPr>
          <a:xfrm>
            <a:off x="2839800" y="4137128"/>
            <a:ext cx="6927180" cy="1425063"/>
          </a:xfrm>
          <a:prstGeom prst="rect">
            <a:avLst/>
          </a:prstGeom>
        </p:spPr>
      </p:pic>
    </p:spTree>
    <p:extLst>
      <p:ext uri="{BB962C8B-B14F-4D97-AF65-F5344CB8AC3E}">
        <p14:creationId xmlns:p14="http://schemas.microsoft.com/office/powerpoint/2010/main" val="35986972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988823" y="1072129"/>
            <a:ext cx="3215532"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1.1  </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一维数组</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1234120" y="2205367"/>
            <a:ext cx="9798115" cy="3621184"/>
          </a:xfrm>
          <a:prstGeom prst="rect">
            <a:avLst/>
          </a:prstGeom>
          <a:noFill/>
        </p:spPr>
        <p:txBody>
          <a:bodyPr wrap="square" lIns="0" tIns="0" rIns="0" bIns="0" rtlCol="0">
            <a:spAutoFit/>
          </a:bodyPr>
          <a:lstStyle/>
          <a:p>
            <a:pPr lvl="0" algn="just" defTabSz="609585">
              <a:lnSpc>
                <a:spcPct val="150000"/>
              </a:lnSpc>
            </a:pPr>
            <a:r>
              <a:rPr lang="en-US" altLang="zh-CN" sz="2000" b="1" dirty="0">
                <a:solidFill>
                  <a:prstClr val="black"/>
                </a:solidFill>
                <a:latin typeface="楷体" panose="02010609060101010101" pitchFamily="49" charset="-122"/>
                <a:ea typeface="楷体" panose="02010609060101010101" pitchFamily="49" charset="-122"/>
              </a:rPr>
              <a:t>    </a:t>
            </a:r>
            <a:r>
              <a:rPr lang="en-US" altLang="zh-CN" sz="2000" b="1" dirty="0">
                <a:solidFill>
                  <a:srgbClr val="8DA0C6"/>
                </a:solidFill>
                <a:latin typeface="楷体" panose="02010609060101010101" pitchFamily="49" charset="-122"/>
                <a:ea typeface="楷体" panose="02010609060101010101" pitchFamily="49" charset="-122"/>
              </a:rPr>
              <a:t>1. </a:t>
            </a:r>
            <a:r>
              <a:rPr lang="zh-CN" altLang="en-US" sz="2000" b="1" dirty="0">
                <a:solidFill>
                  <a:srgbClr val="8DA0C6"/>
                </a:solidFill>
                <a:latin typeface="楷体" panose="02010609060101010101" pitchFamily="49" charset="-122"/>
                <a:ea typeface="楷体" panose="02010609060101010101" pitchFamily="49" charset="-122"/>
              </a:rPr>
              <a:t>一维数组声明及创建   </a:t>
            </a:r>
            <a:endParaRPr lang="en-US" altLang="zh-CN" sz="2000" b="1" dirty="0">
              <a:solidFill>
                <a:srgbClr val="8DA0C6"/>
              </a:solidFill>
              <a:latin typeface="楷体" panose="02010609060101010101" pitchFamily="49" charset="-122"/>
              <a:ea typeface="楷体" panose="02010609060101010101" pitchFamily="49" charset="-122"/>
            </a:endParaRP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当处理一组相同数据类型的数据时，为了提高处理效率，需要一种高效的数据结构来有效地处理简单或复杂数据。数组就是一种在内存中连续存储的、具有相同数据类型的随机存储结构，即可以顺序检索，又可以通过索引直接查找。数组是相同类型的数据按顺序组成的一种复合数据类型。</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a:t>
            </a:r>
            <a:r>
              <a:rPr lang="en-US" altLang="zh-CN" sz="2000" dirty="0">
                <a:solidFill>
                  <a:prstClr val="black"/>
                </a:solidFill>
                <a:latin typeface="楷体" panose="02010609060101010101" pitchFamily="49" charset="-122"/>
                <a:ea typeface="楷体" panose="02010609060101010101" pitchFamily="49" charset="-122"/>
              </a:rPr>
              <a:t>1</a:t>
            </a:r>
            <a:r>
              <a:rPr lang="zh-CN" altLang="en-US" sz="2000" dirty="0">
                <a:solidFill>
                  <a:prstClr val="black"/>
                </a:solidFill>
                <a:latin typeface="楷体" panose="02010609060101010101" pitchFamily="49" charset="-122"/>
                <a:ea typeface="楷体" panose="02010609060101010101" pitchFamily="49" charset="-122"/>
              </a:rPr>
              <a:t>）声明数组</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声名数组包括数组的名称，数组包含的元素的数据类型。</a:t>
            </a:r>
          </a:p>
          <a:p>
            <a:pPr lvl="0" algn="just" defTabSz="609585">
              <a:lnSpc>
                <a:spcPct val="150000"/>
              </a:lnSpc>
            </a:pPr>
            <a:endPar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p:txBody>
      </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14">
            <a:extLst>
              <a:ext uri="{FF2B5EF4-FFF2-40B4-BE49-F238E27FC236}">
                <a16:creationId xmlns:a16="http://schemas.microsoft.com/office/drawing/2014/main" id="{55BD0FBD-D314-4886-B66C-48D3B9998486}"/>
              </a:ext>
            </a:extLst>
          </p:cNvPr>
          <p:cNvSpPr/>
          <p:nvPr/>
        </p:nvSpPr>
        <p:spPr>
          <a:xfrm>
            <a:off x="862851" y="1920211"/>
            <a:ext cx="10496040" cy="3865660"/>
          </a:xfrm>
          <a:prstGeom prst="roundRect">
            <a:avLst>
              <a:gd name="adj" fmla="val 0"/>
            </a:avLst>
          </a:prstGeom>
          <a:noFill/>
          <a:ln w="3175">
            <a:solidFill>
              <a:srgbClr val="5776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20" name="矩形 93">
            <a:extLst>
              <a:ext uri="{FF2B5EF4-FFF2-40B4-BE49-F238E27FC236}">
                <a16:creationId xmlns:a16="http://schemas.microsoft.com/office/drawing/2014/main" id="{EC6C7B57-DB3B-4A72-952E-3A6920158028}"/>
              </a:ext>
            </a:extLst>
          </p:cNvPr>
          <p:cNvSpPr/>
          <p:nvPr/>
        </p:nvSpPr>
        <p:spPr>
          <a:xfrm>
            <a:off x="855416" y="1892493"/>
            <a:ext cx="314751" cy="313809"/>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8DA0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21" name="矩形 93">
            <a:extLst>
              <a:ext uri="{FF2B5EF4-FFF2-40B4-BE49-F238E27FC236}">
                <a16:creationId xmlns:a16="http://schemas.microsoft.com/office/drawing/2014/main" id="{BE3C5998-2642-45C1-A36A-8AD6F94F26DD}"/>
              </a:ext>
            </a:extLst>
          </p:cNvPr>
          <p:cNvSpPr/>
          <p:nvPr/>
        </p:nvSpPr>
        <p:spPr>
          <a:xfrm rot="10800000">
            <a:off x="11041784" y="5424130"/>
            <a:ext cx="334091" cy="372139"/>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8DA0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22" name="文本框 21">
            <a:extLst>
              <a:ext uri="{FF2B5EF4-FFF2-40B4-BE49-F238E27FC236}">
                <a16:creationId xmlns:a16="http://schemas.microsoft.com/office/drawing/2014/main" id="{79206934-877C-4538-8D5F-4FD94FEB4749}"/>
              </a:ext>
            </a:extLst>
          </p:cNvPr>
          <p:cNvSpPr txBox="1"/>
          <p:nvPr/>
        </p:nvSpPr>
        <p:spPr>
          <a:xfrm>
            <a:off x="734299" y="146214"/>
            <a:ext cx="328295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实现学生成绩计算</a:t>
            </a:r>
          </a:p>
        </p:txBody>
      </p:sp>
    </p:spTree>
    <p:extLst>
      <p:ext uri="{BB962C8B-B14F-4D97-AF65-F5344CB8AC3E}">
        <p14:creationId xmlns:p14="http://schemas.microsoft.com/office/powerpoint/2010/main" val="6536245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anim calcmode="lin" valueType="num">
                                      <p:cBhvr>
                                        <p:cTn id="13" dur="500" fill="hold"/>
                                        <p:tgtEl>
                                          <p:spTgt spid="65"/>
                                        </p:tgtEl>
                                        <p:attrNameLst>
                                          <p:attrName>ppt_x</p:attrName>
                                        </p:attrNameLst>
                                      </p:cBhvr>
                                      <p:tavLst>
                                        <p:tav tm="0">
                                          <p:val>
                                            <p:strVal val="#ppt_x"/>
                                          </p:val>
                                        </p:tav>
                                        <p:tav tm="100000">
                                          <p:val>
                                            <p:strVal val="#ppt_x"/>
                                          </p:val>
                                        </p:tav>
                                      </p:tavLst>
                                    </p:anim>
                                    <p:anim calcmode="lin" valueType="num">
                                      <p:cBhvr>
                                        <p:cTn id="14" dur="500" fill="hold"/>
                                        <p:tgtEl>
                                          <p:spTgt spid="6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53" presetClass="entr" presetSubtype="528"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anim calcmode="lin" valueType="num">
                                      <p:cBhvr>
                                        <p:cTn id="26" dur="500" fill="hold"/>
                                        <p:tgtEl>
                                          <p:spTgt spid="20"/>
                                        </p:tgtEl>
                                        <p:attrNameLst>
                                          <p:attrName>ppt_x</p:attrName>
                                        </p:attrNameLst>
                                      </p:cBhvr>
                                      <p:tavLst>
                                        <p:tav tm="0">
                                          <p:val>
                                            <p:fltVal val="0.5"/>
                                          </p:val>
                                        </p:tav>
                                        <p:tav tm="100000">
                                          <p:val>
                                            <p:strVal val="#ppt_x"/>
                                          </p:val>
                                        </p:tav>
                                      </p:tavLst>
                                    </p:anim>
                                    <p:anim calcmode="lin" valueType="num">
                                      <p:cBhvr>
                                        <p:cTn id="27" dur="500" fill="hold"/>
                                        <p:tgtEl>
                                          <p:spTgt spid="20"/>
                                        </p:tgtEl>
                                        <p:attrNameLst>
                                          <p:attrName>ppt_y</p:attrName>
                                        </p:attrNameLst>
                                      </p:cBhvr>
                                      <p:tavLst>
                                        <p:tav tm="0">
                                          <p:val>
                                            <p:fltVal val="0.5"/>
                                          </p:val>
                                        </p:tav>
                                        <p:tav tm="100000">
                                          <p:val>
                                            <p:strVal val="#ppt_y"/>
                                          </p:val>
                                        </p:tav>
                                      </p:tavLst>
                                    </p:anim>
                                  </p:childTnLst>
                                </p:cTn>
                              </p:par>
                              <p:par>
                                <p:cTn id="28" presetID="53" presetClass="entr" presetSubtype="528"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anim calcmode="lin" valueType="num">
                                      <p:cBhvr>
                                        <p:cTn id="33" dur="500" fill="hold"/>
                                        <p:tgtEl>
                                          <p:spTgt spid="21"/>
                                        </p:tgtEl>
                                        <p:attrNameLst>
                                          <p:attrName>ppt_x</p:attrName>
                                        </p:attrNameLst>
                                      </p:cBhvr>
                                      <p:tavLst>
                                        <p:tav tm="0">
                                          <p:val>
                                            <p:fltVal val="0.5"/>
                                          </p:val>
                                        </p:tav>
                                        <p:tav tm="100000">
                                          <p:val>
                                            <p:strVal val="#ppt_x"/>
                                          </p:val>
                                        </p:tav>
                                      </p:tavLst>
                                    </p:anim>
                                    <p:anim calcmode="lin" valueType="num">
                                      <p:cBhvr>
                                        <p:cTn id="34" dur="500" fill="hold"/>
                                        <p:tgtEl>
                                          <p:spTgt spid="21"/>
                                        </p:tgtEl>
                                        <p:attrNameLst>
                                          <p:attrName>ppt_y</p:attrName>
                                        </p:attrNameLst>
                                      </p:cBhvr>
                                      <p:tavLst>
                                        <p:tav tm="0">
                                          <p:val>
                                            <p:fltVal val="0.5"/>
                                          </p:val>
                                        </p:tav>
                                        <p:tav tm="100000">
                                          <p:val>
                                            <p:strVal val="#ppt_y"/>
                                          </p:val>
                                        </p:tav>
                                      </p:tavLst>
                                    </p:anim>
                                  </p:childTnLst>
                                </p:cTn>
                              </p:par>
                            </p:childTnLst>
                          </p:cTn>
                        </p:par>
                        <p:par>
                          <p:cTn id="35" fill="hold">
                            <p:stCondLst>
                              <p:cond delay="1000"/>
                            </p:stCondLst>
                            <p:childTnLst>
                              <p:par>
                                <p:cTn id="36" presetID="22" presetClass="entr" presetSubtype="1"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up)">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17" grpId="0" animBg="1"/>
      <p:bldP spid="20" grpId="0" animBg="1"/>
      <p:bldP spid="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71" name="TextBox 53">
            <a:extLst>
              <a:ext uri="{FF2B5EF4-FFF2-40B4-BE49-F238E27FC236}">
                <a16:creationId xmlns:a16="http://schemas.microsoft.com/office/drawing/2014/main" id="{FA7736D3-4DF2-4E42-BAC1-553B7A6AA116}"/>
              </a:ext>
            </a:extLst>
          </p:cNvPr>
          <p:cNvSpPr txBox="1"/>
          <p:nvPr/>
        </p:nvSpPr>
        <p:spPr>
          <a:xfrm>
            <a:off x="1247785" y="2833311"/>
            <a:ext cx="9946270" cy="2697854"/>
          </a:xfrm>
          <a:prstGeom prst="rect">
            <a:avLst/>
          </a:prstGeom>
          <a:noFill/>
        </p:spPr>
        <p:txBody>
          <a:bodyPr wrap="square" lIns="0" tIns="0" rIns="0" bIns="0" rtlCol="0">
            <a:spAutoFit/>
          </a:bodyPr>
          <a:lstStyle/>
          <a:p>
            <a:pPr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a:t>
            </a:r>
            <a:r>
              <a:rPr lang="zh-CN" altLang="en-US" sz="2000" dirty="0">
                <a:solidFill>
                  <a:prstClr val="black"/>
                </a:solidFill>
                <a:latin typeface="楷体" panose="02010609060101010101" pitchFamily="49" charset="-122"/>
                <a:ea typeface="楷体" panose="02010609060101010101" pitchFamily="49" charset="-122"/>
              </a:rPr>
              <a:t>（</a:t>
            </a:r>
            <a:r>
              <a:rPr lang="en-US" altLang="zh-CN" sz="2000" dirty="0">
                <a:solidFill>
                  <a:prstClr val="black"/>
                </a:solidFill>
                <a:latin typeface="楷体" panose="02010609060101010101" pitchFamily="49" charset="-122"/>
                <a:ea typeface="楷体" panose="02010609060101010101" pitchFamily="49" charset="-122"/>
              </a:rPr>
              <a:t>2</a:t>
            </a:r>
            <a:r>
              <a:rPr lang="zh-CN" altLang="en-US" sz="2000" dirty="0">
                <a:solidFill>
                  <a:prstClr val="black"/>
                </a:solidFill>
                <a:latin typeface="楷体" panose="02010609060101010101" pitchFamily="49" charset="-122"/>
                <a:ea typeface="楷体" panose="02010609060101010101" pitchFamily="49" charset="-122"/>
              </a:rPr>
              <a:t>）创建数组</a:t>
            </a:r>
            <a:endParaRPr lang="en-US" altLang="zh-CN" sz="2000" dirty="0">
              <a:solidFill>
                <a:prstClr val="black"/>
              </a:solidFill>
              <a:latin typeface="楷体" panose="02010609060101010101" pitchFamily="49" charset="-122"/>
              <a:ea typeface="楷体" panose="02010609060101010101" pitchFamily="49" charset="-122"/>
            </a:endParaRPr>
          </a:p>
          <a:p>
            <a:pPr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创建数组实际上就是为数组元素分配内存单元，形成一个数组对象，而使用的关键字与创建对象关键字相同为</a:t>
            </a:r>
            <a:r>
              <a:rPr lang="en-US" altLang="zh-CN" sz="2000" dirty="0">
                <a:solidFill>
                  <a:prstClr val="black"/>
                </a:solidFill>
                <a:latin typeface="楷体" panose="02010609060101010101" pitchFamily="49" charset="-122"/>
                <a:ea typeface="楷体" panose="02010609060101010101" pitchFamily="49" charset="-122"/>
              </a:rPr>
              <a:t>new</a:t>
            </a:r>
            <a:r>
              <a:rPr lang="zh-CN" altLang="en-US" sz="2000" dirty="0">
                <a:solidFill>
                  <a:prstClr val="black"/>
                </a:solidFill>
                <a:latin typeface="楷体" panose="02010609060101010101" pitchFamily="49" charset="-122"/>
                <a:ea typeface="楷体" panose="02010609060101010101" pitchFamily="49" charset="-122"/>
              </a:rPr>
              <a:t>关键字。创建一个数组可以分为如下两步：</a:t>
            </a:r>
          </a:p>
          <a:p>
            <a:pPr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第一步：数组元素类型  数组名字</a:t>
            </a:r>
            <a:r>
              <a:rPr lang="en-US" altLang="zh-CN" sz="2000" dirty="0">
                <a:solidFill>
                  <a:prstClr val="black"/>
                </a:solidFill>
                <a:latin typeface="楷体" panose="02010609060101010101" pitchFamily="49" charset="-122"/>
                <a:ea typeface="楷体" panose="02010609060101010101" pitchFamily="49" charset="-122"/>
              </a:rPr>
              <a:t>[ ];</a:t>
            </a:r>
          </a:p>
          <a:p>
            <a:pPr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第二步：数组名字</a:t>
            </a:r>
            <a:r>
              <a:rPr lang="en-US" altLang="zh-CN" sz="2000" dirty="0">
                <a:solidFill>
                  <a:prstClr val="black"/>
                </a:solidFill>
                <a:latin typeface="楷体" panose="02010609060101010101" pitchFamily="49" charset="-122"/>
                <a:ea typeface="楷体" panose="02010609060101010101" pitchFamily="49" charset="-122"/>
              </a:rPr>
              <a:t>= new </a:t>
            </a:r>
            <a:r>
              <a:rPr lang="zh-CN" altLang="en-US" sz="2000" dirty="0">
                <a:solidFill>
                  <a:prstClr val="black"/>
                </a:solidFill>
                <a:latin typeface="楷体" panose="02010609060101010101" pitchFamily="49" charset="-122"/>
                <a:ea typeface="楷体" panose="02010609060101010101" pitchFamily="49" charset="-122"/>
              </a:rPr>
              <a:t>数组元素的类型</a:t>
            </a:r>
            <a:r>
              <a:rPr lang="en-US" altLang="zh-CN" sz="2000" dirty="0">
                <a:solidFill>
                  <a:prstClr val="black"/>
                </a:solidFill>
                <a:latin typeface="楷体" panose="02010609060101010101" pitchFamily="49" charset="-122"/>
                <a:ea typeface="楷体" panose="02010609060101010101" pitchFamily="49" charset="-122"/>
              </a:rPr>
              <a:t>[</a:t>
            </a:r>
            <a:r>
              <a:rPr lang="zh-CN" altLang="en-US" sz="2000" dirty="0">
                <a:solidFill>
                  <a:prstClr val="black"/>
                </a:solidFill>
                <a:latin typeface="楷体" panose="02010609060101010101" pitchFamily="49" charset="-122"/>
                <a:ea typeface="楷体" panose="02010609060101010101" pitchFamily="49" charset="-122"/>
              </a:rPr>
              <a:t>数组元素的个数</a:t>
            </a:r>
            <a:r>
              <a:rPr lang="en-US" altLang="zh-CN" sz="2000" dirty="0">
                <a:solidFill>
                  <a:prstClr val="black"/>
                </a:solidFill>
                <a:latin typeface="楷体" panose="02010609060101010101" pitchFamily="49" charset="-122"/>
                <a:ea typeface="楷体" panose="02010609060101010101" pitchFamily="49" charset="-122"/>
              </a:rPr>
              <a:t>];</a:t>
            </a:r>
          </a:p>
          <a:p>
            <a:pPr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若将声明与创建两步合并为一步来完成数组创建。格式如下： </a:t>
            </a:r>
          </a:p>
        </p:txBody>
      </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5">
            <a:extLst>
              <a:ext uri="{FF2B5EF4-FFF2-40B4-BE49-F238E27FC236}">
                <a16:creationId xmlns:a16="http://schemas.microsoft.com/office/drawing/2014/main" id="{7416A691-D993-4C66-A7CC-D2C3C16BC6BE}"/>
              </a:ext>
            </a:extLst>
          </p:cNvPr>
          <p:cNvSpPr/>
          <p:nvPr/>
        </p:nvSpPr>
        <p:spPr>
          <a:xfrm>
            <a:off x="633565" y="1051045"/>
            <a:ext cx="11023882" cy="5272256"/>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9" name="文本框 18">
            <a:extLst>
              <a:ext uri="{FF2B5EF4-FFF2-40B4-BE49-F238E27FC236}">
                <a16:creationId xmlns:a16="http://schemas.microsoft.com/office/drawing/2014/main" id="{73BBDDC1-4788-4930-8AE2-37D7584BDCD8}"/>
              </a:ext>
            </a:extLst>
          </p:cNvPr>
          <p:cNvSpPr txBox="1"/>
          <p:nvPr/>
        </p:nvSpPr>
        <p:spPr>
          <a:xfrm>
            <a:off x="734299" y="146214"/>
            <a:ext cx="328295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实现学生成绩计算</a:t>
            </a:r>
          </a:p>
        </p:txBody>
      </p:sp>
      <p:pic>
        <p:nvPicPr>
          <p:cNvPr id="3" name="图片 2">
            <a:extLst>
              <a:ext uri="{FF2B5EF4-FFF2-40B4-BE49-F238E27FC236}">
                <a16:creationId xmlns:a16="http://schemas.microsoft.com/office/drawing/2014/main" id="{1E076237-62C8-4684-91CE-045070016CE3}"/>
              </a:ext>
            </a:extLst>
          </p:cNvPr>
          <p:cNvPicPr>
            <a:picLocks noChangeAspect="1"/>
          </p:cNvPicPr>
          <p:nvPr/>
        </p:nvPicPr>
        <p:blipFill rotWithShape="1">
          <a:blip r:embed="rId2"/>
          <a:srcRect t="10358"/>
          <a:stretch/>
        </p:blipFill>
        <p:spPr>
          <a:xfrm>
            <a:off x="1005689" y="1264298"/>
            <a:ext cx="10279634" cy="1303898"/>
          </a:xfrm>
          <a:prstGeom prst="rect">
            <a:avLst/>
          </a:prstGeom>
        </p:spPr>
      </p:pic>
      <p:pic>
        <p:nvPicPr>
          <p:cNvPr id="5" name="图片 4">
            <a:extLst>
              <a:ext uri="{FF2B5EF4-FFF2-40B4-BE49-F238E27FC236}">
                <a16:creationId xmlns:a16="http://schemas.microsoft.com/office/drawing/2014/main" id="{9A5FDED3-51F5-4201-9222-2484BF04F14C}"/>
              </a:ext>
            </a:extLst>
          </p:cNvPr>
          <p:cNvPicPr>
            <a:picLocks noChangeAspect="1"/>
          </p:cNvPicPr>
          <p:nvPr/>
        </p:nvPicPr>
        <p:blipFill>
          <a:blip r:embed="rId3"/>
          <a:stretch>
            <a:fillRect/>
          </a:stretch>
        </p:blipFill>
        <p:spPr>
          <a:xfrm>
            <a:off x="3102169" y="5787329"/>
            <a:ext cx="5509737" cy="312447"/>
          </a:xfrm>
          <a:prstGeom prst="rect">
            <a:avLst/>
          </a:prstGeom>
        </p:spPr>
      </p:pic>
    </p:spTree>
    <p:extLst>
      <p:ext uri="{BB962C8B-B14F-4D97-AF65-F5344CB8AC3E}">
        <p14:creationId xmlns:p14="http://schemas.microsoft.com/office/powerpoint/2010/main" val="32159838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fade">
                                      <p:cBhvr>
                                        <p:cTn id="22" dur="500"/>
                                        <p:tgtEl>
                                          <p:spTgt spid="71"/>
                                        </p:tgtEl>
                                      </p:cBhvr>
                                    </p:animEffect>
                                    <p:anim calcmode="lin" valueType="num">
                                      <p:cBhvr>
                                        <p:cTn id="23" dur="500" fill="hold"/>
                                        <p:tgtEl>
                                          <p:spTgt spid="71"/>
                                        </p:tgtEl>
                                        <p:attrNameLst>
                                          <p:attrName>ppt_x</p:attrName>
                                        </p:attrNameLst>
                                      </p:cBhvr>
                                      <p:tavLst>
                                        <p:tav tm="0">
                                          <p:val>
                                            <p:strVal val="#ppt_x"/>
                                          </p:val>
                                        </p:tav>
                                        <p:tav tm="100000">
                                          <p:val>
                                            <p:strVal val="#ppt_x"/>
                                          </p:val>
                                        </p:tav>
                                      </p:tavLst>
                                    </p:anim>
                                    <p:anim calcmode="lin" valueType="num">
                                      <p:cBhvr>
                                        <p:cTn id="24"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Box 53">
            <a:extLst>
              <a:ext uri="{FF2B5EF4-FFF2-40B4-BE49-F238E27FC236}">
                <a16:creationId xmlns:a16="http://schemas.microsoft.com/office/drawing/2014/main" id="{FA7736D3-4DF2-4E42-BAC1-553B7A6AA116}"/>
              </a:ext>
            </a:extLst>
          </p:cNvPr>
          <p:cNvSpPr txBox="1"/>
          <p:nvPr/>
        </p:nvSpPr>
        <p:spPr>
          <a:xfrm>
            <a:off x="1251026" y="1272719"/>
            <a:ext cx="9798115" cy="5006179"/>
          </a:xfrm>
          <a:prstGeom prst="rect">
            <a:avLst/>
          </a:prstGeom>
          <a:noFill/>
        </p:spPr>
        <p:txBody>
          <a:bodyPr wrap="square" lIns="0" tIns="0" rIns="0" bIns="0" rtlCol="0">
            <a:spAutoFit/>
          </a:bodyPr>
          <a:lstStyle/>
          <a:p>
            <a:pPr lvl="0" algn="just" defTabSz="609585">
              <a:lnSpc>
                <a:spcPct val="150000"/>
              </a:lnSpc>
            </a:pPr>
            <a:r>
              <a:rPr lang="en-US" altLang="zh-CN" sz="2000" b="1" dirty="0">
                <a:solidFill>
                  <a:prstClr val="black"/>
                </a:solidFill>
                <a:latin typeface="楷体" panose="02010609060101010101" pitchFamily="49" charset="-122"/>
                <a:ea typeface="楷体" panose="02010609060101010101" pitchFamily="49" charset="-122"/>
              </a:rPr>
              <a:t>    </a:t>
            </a:r>
            <a:r>
              <a:rPr lang="en-US" altLang="zh-CN" sz="2000" b="1" dirty="0">
                <a:solidFill>
                  <a:srgbClr val="8DA0C6"/>
                </a:solidFill>
                <a:latin typeface="楷体" panose="02010609060101010101" pitchFamily="49" charset="-122"/>
                <a:ea typeface="楷体" panose="02010609060101010101" pitchFamily="49" charset="-122"/>
              </a:rPr>
              <a:t>2.</a:t>
            </a:r>
            <a:r>
              <a:rPr lang="zh-CN" altLang="en-US" sz="2000" b="1" dirty="0">
                <a:solidFill>
                  <a:srgbClr val="8DA0C6"/>
                </a:solidFill>
                <a:latin typeface="楷体" panose="02010609060101010101" pitchFamily="49" charset="-122"/>
                <a:ea typeface="楷体" panose="02010609060101010101" pitchFamily="49" charset="-122"/>
              </a:rPr>
              <a:t>数组的使用及初始化</a:t>
            </a:r>
            <a:endParaRPr lang="en-US" altLang="zh-CN" sz="2000" b="1" dirty="0">
              <a:solidFill>
                <a:srgbClr val="8DA0C6"/>
              </a:solidFill>
              <a:latin typeface="楷体" panose="02010609060101010101" pitchFamily="49" charset="-122"/>
              <a:ea typeface="楷体" panose="02010609060101010101" pitchFamily="49" charset="-122"/>
            </a:endParaRP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创建了数组之后，可以使用数组索引或下标，下标表示元素在数组中位置。数组的使用的格式如下：  </a:t>
            </a:r>
            <a:endParaRPr lang="en-US" altLang="zh-CN" sz="2000" dirty="0">
              <a:solidFill>
                <a:prstClr val="black"/>
              </a:solidFill>
              <a:latin typeface="楷体" panose="02010609060101010101" pitchFamily="49" charset="-122"/>
              <a:ea typeface="楷体" panose="02010609060101010101" pitchFamily="49" charset="-122"/>
            </a:endParaRP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a:t>
            </a:r>
            <a:endParaRPr lang="en-US" altLang="zh-CN" sz="2000" dirty="0">
              <a:solidFill>
                <a:prstClr val="black"/>
              </a:solidFill>
              <a:latin typeface="楷体" panose="02010609060101010101" pitchFamily="49" charset="-122"/>
              <a:ea typeface="楷体" panose="02010609060101010101" pitchFamily="49" charset="-122"/>
            </a:endParaRP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a:t>
            </a:r>
            <a:r>
              <a:rPr lang="en-US" altLang="zh-CN" sz="2000" dirty="0">
                <a:solidFill>
                  <a:prstClr val="black"/>
                </a:solidFill>
                <a:latin typeface="楷体" panose="02010609060101010101" pitchFamily="49" charset="-122"/>
                <a:ea typeface="楷体" panose="02010609060101010101" pitchFamily="49" charset="-122"/>
              </a:rPr>
              <a:t>1</a:t>
            </a:r>
            <a:r>
              <a:rPr lang="zh-CN" altLang="en-US" sz="2000" dirty="0">
                <a:solidFill>
                  <a:prstClr val="black"/>
                </a:solidFill>
                <a:latin typeface="楷体" panose="02010609060101010101" pitchFamily="49" charset="-122"/>
                <a:ea typeface="楷体" panose="02010609060101010101" pitchFamily="49" charset="-122"/>
              </a:rPr>
              <a:t>）为数组分配内存空间并初始化的格式如下。</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第一步：数组元素类型  数组名称</a:t>
            </a:r>
            <a:r>
              <a:rPr lang="en-US" altLang="zh-CN" sz="2000" dirty="0">
                <a:solidFill>
                  <a:prstClr val="black"/>
                </a:solidFill>
                <a:latin typeface="楷体" panose="02010609060101010101" pitchFamily="49" charset="-122"/>
                <a:ea typeface="楷体" panose="02010609060101010101" pitchFamily="49" charset="-122"/>
              </a:rPr>
              <a:t>[ ]</a:t>
            </a:r>
            <a:r>
              <a:rPr lang="zh-CN" altLang="en-US" sz="2000" dirty="0">
                <a:solidFill>
                  <a:prstClr val="black"/>
                </a:solidFill>
                <a:latin typeface="楷体" panose="02010609060101010101" pitchFamily="49" charset="-122"/>
                <a:ea typeface="楷体" panose="02010609060101010101" pitchFamily="49" charset="-122"/>
              </a:rPr>
              <a:t>；</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第二步：数组名称</a:t>
            </a:r>
            <a:r>
              <a:rPr lang="en-US" altLang="zh-CN" sz="2000" dirty="0">
                <a:solidFill>
                  <a:prstClr val="black"/>
                </a:solidFill>
                <a:latin typeface="楷体" panose="02010609060101010101" pitchFamily="49" charset="-122"/>
                <a:ea typeface="楷体" panose="02010609060101010101" pitchFamily="49" charset="-122"/>
              </a:rPr>
              <a:t>= new </a:t>
            </a:r>
            <a:r>
              <a:rPr lang="zh-CN" altLang="en-US" sz="2000" dirty="0">
                <a:solidFill>
                  <a:prstClr val="black"/>
                </a:solidFill>
                <a:latin typeface="楷体" panose="02010609060101010101" pitchFamily="49" charset="-122"/>
                <a:ea typeface="楷体" panose="02010609060101010101" pitchFamily="49" charset="-122"/>
              </a:rPr>
              <a:t>数组元素的类型</a:t>
            </a:r>
            <a:r>
              <a:rPr lang="en-US" altLang="zh-CN" sz="2000" dirty="0">
                <a:solidFill>
                  <a:prstClr val="black"/>
                </a:solidFill>
                <a:latin typeface="楷体" panose="02010609060101010101" pitchFamily="49" charset="-122"/>
                <a:ea typeface="楷体" panose="02010609060101010101" pitchFamily="49" charset="-122"/>
              </a:rPr>
              <a:t>[</a:t>
            </a:r>
            <a:r>
              <a:rPr lang="zh-CN" altLang="en-US" sz="2000" dirty="0">
                <a:solidFill>
                  <a:prstClr val="black"/>
                </a:solidFill>
                <a:latin typeface="楷体" panose="02010609060101010101" pitchFamily="49" charset="-122"/>
                <a:ea typeface="楷体" panose="02010609060101010101" pitchFamily="49" charset="-122"/>
              </a:rPr>
              <a:t>数组元素的个数</a:t>
            </a:r>
            <a:r>
              <a:rPr lang="en-US" altLang="zh-CN" sz="2000" dirty="0">
                <a:solidFill>
                  <a:prstClr val="black"/>
                </a:solidFill>
                <a:latin typeface="楷体" panose="02010609060101010101" pitchFamily="49" charset="-122"/>
                <a:ea typeface="楷体" panose="02010609060101010101" pitchFamily="49" charset="-122"/>
              </a:rPr>
              <a:t>];</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第三步：数组名称</a:t>
            </a:r>
            <a:r>
              <a:rPr lang="en-US" altLang="zh-CN" sz="2000" dirty="0">
                <a:solidFill>
                  <a:prstClr val="black"/>
                </a:solidFill>
                <a:latin typeface="楷体" panose="02010609060101010101" pitchFamily="49" charset="-122"/>
                <a:ea typeface="楷体" panose="02010609060101010101" pitchFamily="49" charset="-122"/>
              </a:rPr>
              <a:t>[</a:t>
            </a:r>
            <a:r>
              <a:rPr lang="zh-CN" altLang="en-US" sz="2000" dirty="0">
                <a:solidFill>
                  <a:prstClr val="black"/>
                </a:solidFill>
                <a:latin typeface="楷体" panose="02010609060101010101" pitchFamily="49" charset="-122"/>
                <a:ea typeface="楷体" panose="02010609060101010101" pitchFamily="49" charset="-122"/>
              </a:rPr>
              <a:t>下标</a:t>
            </a:r>
            <a:r>
              <a:rPr lang="en-US" altLang="zh-CN" sz="2000" dirty="0">
                <a:solidFill>
                  <a:prstClr val="black"/>
                </a:solidFill>
                <a:latin typeface="楷体" panose="02010609060101010101" pitchFamily="49" charset="-122"/>
                <a:ea typeface="楷体" panose="02010609060101010101" pitchFamily="49" charset="-122"/>
              </a:rPr>
              <a:t>]=</a:t>
            </a:r>
            <a:r>
              <a:rPr lang="zh-CN" altLang="en-US" sz="2000" dirty="0">
                <a:solidFill>
                  <a:prstClr val="black"/>
                </a:solidFill>
                <a:latin typeface="楷体" panose="02010609060101010101" pitchFamily="49" charset="-122"/>
                <a:ea typeface="楷体" panose="02010609060101010101" pitchFamily="49" charset="-122"/>
              </a:rPr>
              <a:t>初值；</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2</a:t>
            </a:r>
            <a:r>
              <a:rPr lang="zh-CN" altLang="en-US" sz="2000" dirty="0">
                <a:solidFill>
                  <a:prstClr val="black"/>
                </a:solidFill>
                <a:latin typeface="楷体" panose="02010609060101010101" pitchFamily="49" charset="-122"/>
                <a:ea typeface="楷体" panose="02010609060101010101" pitchFamily="49" charset="-122"/>
              </a:rPr>
              <a:t>）简记格式如下：</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数组元素类型  数组名字</a:t>
            </a:r>
            <a:r>
              <a:rPr lang="en-US" altLang="zh-CN" sz="2000" dirty="0">
                <a:solidFill>
                  <a:prstClr val="black"/>
                </a:solidFill>
                <a:latin typeface="楷体" panose="02010609060101010101" pitchFamily="49" charset="-122"/>
                <a:ea typeface="楷体" panose="02010609060101010101" pitchFamily="49" charset="-122"/>
              </a:rPr>
              <a:t>[ ]={ </a:t>
            </a:r>
            <a:r>
              <a:rPr lang="zh-CN" altLang="en-US" sz="2000" dirty="0">
                <a:solidFill>
                  <a:prstClr val="black"/>
                </a:solidFill>
                <a:latin typeface="楷体" panose="02010609060101010101" pitchFamily="49" charset="-122"/>
                <a:ea typeface="楷体" panose="02010609060101010101" pitchFamily="49" charset="-122"/>
              </a:rPr>
              <a:t>数据</a:t>
            </a:r>
            <a:r>
              <a:rPr lang="en-US" altLang="zh-CN" sz="2000" dirty="0">
                <a:solidFill>
                  <a:prstClr val="black"/>
                </a:solidFill>
                <a:latin typeface="楷体" panose="02010609060101010101" pitchFamily="49" charset="-122"/>
                <a:ea typeface="楷体" panose="02010609060101010101" pitchFamily="49" charset="-122"/>
              </a:rPr>
              <a:t>1</a:t>
            </a:r>
            <a:r>
              <a:rPr lang="zh-CN" altLang="en-US" sz="2000" dirty="0">
                <a:solidFill>
                  <a:prstClr val="black"/>
                </a:solidFill>
                <a:latin typeface="楷体" panose="02010609060101010101" pitchFamily="49" charset="-122"/>
                <a:ea typeface="楷体" panose="02010609060101010101" pitchFamily="49" charset="-122"/>
              </a:rPr>
              <a:t>，</a:t>
            </a:r>
            <a:r>
              <a:rPr lang="en-US" altLang="zh-CN" sz="2000" dirty="0">
                <a:solidFill>
                  <a:prstClr val="black"/>
                </a:solidFill>
                <a:latin typeface="楷体" panose="02010609060101010101" pitchFamily="49" charset="-122"/>
                <a:ea typeface="楷体" panose="02010609060101010101" pitchFamily="49" charset="-122"/>
              </a:rPr>
              <a:t>…</a:t>
            </a:r>
            <a:r>
              <a:rPr lang="zh-CN" altLang="en-US" sz="2000" dirty="0">
                <a:solidFill>
                  <a:prstClr val="black"/>
                </a:solidFill>
                <a:latin typeface="楷体" panose="02010609060101010101" pitchFamily="49" charset="-122"/>
                <a:ea typeface="楷体" panose="02010609060101010101" pitchFamily="49" charset="-122"/>
              </a:rPr>
              <a:t>，数据</a:t>
            </a:r>
            <a:r>
              <a:rPr lang="en-US" altLang="zh-CN" sz="2000" dirty="0">
                <a:solidFill>
                  <a:prstClr val="black"/>
                </a:solidFill>
                <a:latin typeface="楷体" panose="02010609060101010101" pitchFamily="49" charset="-122"/>
                <a:ea typeface="楷体" panose="02010609060101010101" pitchFamily="49" charset="-122"/>
              </a:rPr>
              <a:t>m};</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此时未指定数组长度，但通过数据个数可以间接给出其数组长度是</a:t>
            </a:r>
            <a:r>
              <a:rPr lang="en-US" altLang="zh-CN" sz="2000" dirty="0">
                <a:solidFill>
                  <a:prstClr val="black"/>
                </a:solidFill>
                <a:latin typeface="楷体" panose="02010609060101010101" pitchFamily="49" charset="-122"/>
                <a:ea typeface="楷体" panose="02010609060101010101" pitchFamily="49" charset="-122"/>
              </a:rPr>
              <a:t>m</a:t>
            </a:r>
            <a:r>
              <a:rPr lang="zh-CN" altLang="en-US" sz="2000" dirty="0">
                <a:solidFill>
                  <a:prstClr val="black"/>
                </a:solidFill>
                <a:latin typeface="楷体" panose="02010609060101010101" pitchFamily="49" charset="-122"/>
                <a:ea typeface="楷体" panose="02010609060101010101" pitchFamily="49" charset="-122"/>
              </a:rPr>
              <a:t>。</a:t>
            </a:r>
          </a:p>
        </p:txBody>
      </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14">
            <a:extLst>
              <a:ext uri="{FF2B5EF4-FFF2-40B4-BE49-F238E27FC236}">
                <a16:creationId xmlns:a16="http://schemas.microsoft.com/office/drawing/2014/main" id="{55BD0FBD-D314-4886-B66C-48D3B9998486}"/>
              </a:ext>
            </a:extLst>
          </p:cNvPr>
          <p:cNvSpPr/>
          <p:nvPr/>
        </p:nvSpPr>
        <p:spPr>
          <a:xfrm>
            <a:off x="887192" y="974007"/>
            <a:ext cx="10496040" cy="5603605"/>
          </a:xfrm>
          <a:prstGeom prst="roundRect">
            <a:avLst>
              <a:gd name="adj" fmla="val 0"/>
            </a:avLst>
          </a:prstGeom>
          <a:noFill/>
          <a:ln w="3175">
            <a:solidFill>
              <a:srgbClr val="5776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20" name="矩形 93">
            <a:extLst>
              <a:ext uri="{FF2B5EF4-FFF2-40B4-BE49-F238E27FC236}">
                <a16:creationId xmlns:a16="http://schemas.microsoft.com/office/drawing/2014/main" id="{EC6C7B57-DB3B-4A72-952E-3A6920158028}"/>
              </a:ext>
            </a:extLst>
          </p:cNvPr>
          <p:cNvSpPr/>
          <p:nvPr/>
        </p:nvSpPr>
        <p:spPr>
          <a:xfrm>
            <a:off x="887192" y="951255"/>
            <a:ext cx="314751" cy="313809"/>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8DA0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21" name="矩形 93">
            <a:extLst>
              <a:ext uri="{FF2B5EF4-FFF2-40B4-BE49-F238E27FC236}">
                <a16:creationId xmlns:a16="http://schemas.microsoft.com/office/drawing/2014/main" id="{BE3C5998-2642-45C1-A36A-8AD6F94F26DD}"/>
              </a:ext>
            </a:extLst>
          </p:cNvPr>
          <p:cNvSpPr/>
          <p:nvPr/>
        </p:nvSpPr>
        <p:spPr>
          <a:xfrm rot="10800000">
            <a:off x="11049141" y="6205474"/>
            <a:ext cx="334091" cy="372139"/>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8DA0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22" name="文本框 21">
            <a:extLst>
              <a:ext uri="{FF2B5EF4-FFF2-40B4-BE49-F238E27FC236}">
                <a16:creationId xmlns:a16="http://schemas.microsoft.com/office/drawing/2014/main" id="{79206934-877C-4538-8D5F-4FD94FEB4749}"/>
              </a:ext>
            </a:extLst>
          </p:cNvPr>
          <p:cNvSpPr txBox="1"/>
          <p:nvPr/>
        </p:nvSpPr>
        <p:spPr>
          <a:xfrm>
            <a:off x="734299" y="146214"/>
            <a:ext cx="328295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实现学生成绩计算</a:t>
            </a:r>
          </a:p>
        </p:txBody>
      </p:sp>
      <p:pic>
        <p:nvPicPr>
          <p:cNvPr id="3" name="图片 2">
            <a:extLst>
              <a:ext uri="{FF2B5EF4-FFF2-40B4-BE49-F238E27FC236}">
                <a16:creationId xmlns:a16="http://schemas.microsoft.com/office/drawing/2014/main" id="{2426D55E-0976-491A-A876-F891E7454063}"/>
              </a:ext>
            </a:extLst>
          </p:cNvPr>
          <p:cNvPicPr>
            <a:picLocks noChangeAspect="1"/>
          </p:cNvPicPr>
          <p:nvPr/>
        </p:nvPicPr>
        <p:blipFill>
          <a:blip r:embed="rId2"/>
          <a:stretch>
            <a:fillRect/>
          </a:stretch>
        </p:blipFill>
        <p:spPr>
          <a:xfrm>
            <a:off x="3073988" y="2794875"/>
            <a:ext cx="5761219" cy="297206"/>
          </a:xfrm>
          <a:prstGeom prst="rect">
            <a:avLst/>
          </a:prstGeom>
        </p:spPr>
      </p:pic>
    </p:spTree>
    <p:extLst>
      <p:ext uri="{BB962C8B-B14F-4D97-AF65-F5344CB8AC3E}">
        <p14:creationId xmlns:p14="http://schemas.microsoft.com/office/powerpoint/2010/main" val="13611289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500"/>
                                        <p:tgtEl>
                                          <p:spTgt spid="71"/>
                                        </p:tgtEl>
                                      </p:cBhvr>
                                    </p:animEffect>
                                    <p:anim calcmode="lin" valueType="num">
                                      <p:cBhvr>
                                        <p:cTn id="8" dur="500" fill="hold"/>
                                        <p:tgtEl>
                                          <p:spTgt spid="71"/>
                                        </p:tgtEl>
                                        <p:attrNameLst>
                                          <p:attrName>ppt_x</p:attrName>
                                        </p:attrNameLst>
                                      </p:cBhvr>
                                      <p:tavLst>
                                        <p:tav tm="0">
                                          <p:val>
                                            <p:strVal val="#ppt_x"/>
                                          </p:val>
                                        </p:tav>
                                        <p:tav tm="100000">
                                          <p:val>
                                            <p:strVal val="#ppt_x"/>
                                          </p:val>
                                        </p:tav>
                                      </p:tavLst>
                                    </p:anim>
                                    <p:anim calcmode="lin" valueType="num">
                                      <p:cBhvr>
                                        <p:cTn id="9" dur="500" fill="hold"/>
                                        <p:tgtEl>
                                          <p:spTgt spid="7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528"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anim calcmode="lin" valueType="num">
                                      <p:cBhvr>
                                        <p:cTn id="16" dur="500" fill="hold"/>
                                        <p:tgtEl>
                                          <p:spTgt spid="20"/>
                                        </p:tgtEl>
                                        <p:attrNameLst>
                                          <p:attrName>ppt_x</p:attrName>
                                        </p:attrNameLst>
                                      </p:cBhvr>
                                      <p:tavLst>
                                        <p:tav tm="0">
                                          <p:val>
                                            <p:fltVal val="0.5"/>
                                          </p:val>
                                        </p:tav>
                                        <p:tav tm="100000">
                                          <p:val>
                                            <p:strVal val="#ppt_x"/>
                                          </p:val>
                                        </p:tav>
                                      </p:tavLst>
                                    </p:anim>
                                    <p:anim calcmode="lin" valueType="num">
                                      <p:cBhvr>
                                        <p:cTn id="17" dur="500" fill="hold"/>
                                        <p:tgtEl>
                                          <p:spTgt spid="20"/>
                                        </p:tgtEl>
                                        <p:attrNameLst>
                                          <p:attrName>ppt_y</p:attrName>
                                        </p:attrNameLst>
                                      </p:cBhvr>
                                      <p:tavLst>
                                        <p:tav tm="0">
                                          <p:val>
                                            <p:fltVal val="0.5"/>
                                          </p:val>
                                        </p:tav>
                                        <p:tav tm="100000">
                                          <p:val>
                                            <p:strVal val="#ppt_y"/>
                                          </p:val>
                                        </p:tav>
                                      </p:tavLst>
                                    </p:anim>
                                  </p:childTnLst>
                                </p:cTn>
                              </p:par>
                              <p:par>
                                <p:cTn id="18" presetID="53" presetClass="entr" presetSubtype="528" fill="hold" grpId="0" nodeType="with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p:cTn id="20" dur="500" fill="hold"/>
                                        <p:tgtEl>
                                          <p:spTgt spid="21"/>
                                        </p:tgtEl>
                                        <p:attrNameLst>
                                          <p:attrName>ppt_w</p:attrName>
                                        </p:attrNameLst>
                                      </p:cBhvr>
                                      <p:tavLst>
                                        <p:tav tm="0">
                                          <p:val>
                                            <p:fltVal val="0"/>
                                          </p:val>
                                        </p:tav>
                                        <p:tav tm="100000">
                                          <p:val>
                                            <p:strVal val="#ppt_w"/>
                                          </p:val>
                                        </p:tav>
                                      </p:tavLst>
                                    </p:anim>
                                    <p:anim calcmode="lin" valueType="num">
                                      <p:cBhvr>
                                        <p:cTn id="21" dur="500" fill="hold"/>
                                        <p:tgtEl>
                                          <p:spTgt spid="21"/>
                                        </p:tgtEl>
                                        <p:attrNameLst>
                                          <p:attrName>ppt_h</p:attrName>
                                        </p:attrNameLst>
                                      </p:cBhvr>
                                      <p:tavLst>
                                        <p:tav tm="0">
                                          <p:val>
                                            <p:fltVal val="0"/>
                                          </p:val>
                                        </p:tav>
                                        <p:tav tm="100000">
                                          <p:val>
                                            <p:strVal val="#ppt_h"/>
                                          </p:val>
                                        </p:tav>
                                      </p:tavLst>
                                    </p:anim>
                                    <p:animEffect transition="in" filter="fade">
                                      <p:cBhvr>
                                        <p:cTn id="22" dur="500"/>
                                        <p:tgtEl>
                                          <p:spTgt spid="21"/>
                                        </p:tgtEl>
                                      </p:cBhvr>
                                    </p:animEffect>
                                    <p:anim calcmode="lin" valueType="num">
                                      <p:cBhvr>
                                        <p:cTn id="23" dur="500" fill="hold"/>
                                        <p:tgtEl>
                                          <p:spTgt spid="21"/>
                                        </p:tgtEl>
                                        <p:attrNameLst>
                                          <p:attrName>ppt_x</p:attrName>
                                        </p:attrNameLst>
                                      </p:cBhvr>
                                      <p:tavLst>
                                        <p:tav tm="0">
                                          <p:val>
                                            <p:fltVal val="0.5"/>
                                          </p:val>
                                        </p:tav>
                                        <p:tav tm="100000">
                                          <p:val>
                                            <p:strVal val="#ppt_x"/>
                                          </p:val>
                                        </p:tav>
                                      </p:tavLst>
                                    </p:anim>
                                    <p:anim calcmode="lin" valueType="num">
                                      <p:cBhvr>
                                        <p:cTn id="24" dur="500" fill="hold"/>
                                        <p:tgtEl>
                                          <p:spTgt spid="21"/>
                                        </p:tgtEl>
                                        <p:attrNameLst>
                                          <p:attrName>ppt_y</p:attrName>
                                        </p:attrNameLst>
                                      </p:cBhvr>
                                      <p:tavLst>
                                        <p:tav tm="0">
                                          <p:val>
                                            <p:fltVal val="0.5"/>
                                          </p:val>
                                        </p:tav>
                                        <p:tav tm="100000">
                                          <p:val>
                                            <p:strVal val="#ppt_y"/>
                                          </p:val>
                                        </p:tav>
                                      </p:tavLst>
                                    </p:anim>
                                  </p:childTnLst>
                                </p:cTn>
                              </p:par>
                            </p:childTnLst>
                          </p:cTn>
                        </p:par>
                        <p:par>
                          <p:cTn id="25" fill="hold">
                            <p:stCondLst>
                              <p:cond delay="1000"/>
                            </p:stCondLst>
                            <p:childTnLst>
                              <p:par>
                                <p:cTn id="26" presetID="22" presetClass="entr" presetSubtype="1"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up)">
                                      <p:cBhvr>
                                        <p:cTn id="2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17" grpId="0" animBg="1"/>
      <p:bldP spid="20" grpId="0" animBg="1"/>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5">
            <a:extLst>
              <a:ext uri="{FF2B5EF4-FFF2-40B4-BE49-F238E27FC236}">
                <a16:creationId xmlns:a16="http://schemas.microsoft.com/office/drawing/2014/main" id="{7416A691-D993-4C66-A7CC-D2C3C16BC6BE}"/>
              </a:ext>
            </a:extLst>
          </p:cNvPr>
          <p:cNvSpPr/>
          <p:nvPr/>
        </p:nvSpPr>
        <p:spPr>
          <a:xfrm>
            <a:off x="633565" y="1051045"/>
            <a:ext cx="11023882" cy="5272256"/>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9" name="文本框 18">
            <a:extLst>
              <a:ext uri="{FF2B5EF4-FFF2-40B4-BE49-F238E27FC236}">
                <a16:creationId xmlns:a16="http://schemas.microsoft.com/office/drawing/2014/main" id="{73BBDDC1-4788-4930-8AE2-37D7584BDCD8}"/>
              </a:ext>
            </a:extLst>
          </p:cNvPr>
          <p:cNvSpPr txBox="1"/>
          <p:nvPr/>
        </p:nvSpPr>
        <p:spPr>
          <a:xfrm>
            <a:off x="734299" y="146214"/>
            <a:ext cx="328295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实现学生成绩计算</a:t>
            </a:r>
          </a:p>
        </p:txBody>
      </p:sp>
      <p:pic>
        <p:nvPicPr>
          <p:cNvPr id="4" name="图片 3">
            <a:extLst>
              <a:ext uri="{FF2B5EF4-FFF2-40B4-BE49-F238E27FC236}">
                <a16:creationId xmlns:a16="http://schemas.microsoft.com/office/drawing/2014/main" id="{FA5CA717-0706-469B-B93B-BC16DFA24CF4}"/>
              </a:ext>
            </a:extLst>
          </p:cNvPr>
          <p:cNvPicPr>
            <a:picLocks noChangeAspect="1"/>
          </p:cNvPicPr>
          <p:nvPr/>
        </p:nvPicPr>
        <p:blipFill>
          <a:blip r:embed="rId2"/>
          <a:stretch>
            <a:fillRect/>
          </a:stretch>
        </p:blipFill>
        <p:spPr>
          <a:xfrm>
            <a:off x="1172059" y="1258089"/>
            <a:ext cx="7140559" cy="3543607"/>
          </a:xfrm>
          <a:prstGeom prst="rect">
            <a:avLst/>
          </a:prstGeom>
        </p:spPr>
      </p:pic>
      <p:pic>
        <p:nvPicPr>
          <p:cNvPr id="7" name="图片 6">
            <a:extLst>
              <a:ext uri="{FF2B5EF4-FFF2-40B4-BE49-F238E27FC236}">
                <a16:creationId xmlns:a16="http://schemas.microsoft.com/office/drawing/2014/main" id="{5A42D777-8E5E-4FB8-AFA7-FA86D290C189}"/>
              </a:ext>
            </a:extLst>
          </p:cNvPr>
          <p:cNvPicPr>
            <a:picLocks noChangeAspect="1"/>
          </p:cNvPicPr>
          <p:nvPr/>
        </p:nvPicPr>
        <p:blipFill>
          <a:blip r:embed="rId3"/>
          <a:stretch>
            <a:fillRect/>
          </a:stretch>
        </p:blipFill>
        <p:spPr>
          <a:xfrm>
            <a:off x="4060871" y="4835754"/>
            <a:ext cx="7033870" cy="1341236"/>
          </a:xfrm>
          <a:prstGeom prst="rect">
            <a:avLst/>
          </a:prstGeom>
        </p:spPr>
      </p:pic>
    </p:spTree>
    <p:extLst>
      <p:ext uri="{BB962C8B-B14F-4D97-AF65-F5344CB8AC3E}">
        <p14:creationId xmlns:p14="http://schemas.microsoft.com/office/powerpoint/2010/main" val="2174095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5">
            <a:extLst>
              <a:ext uri="{FF2B5EF4-FFF2-40B4-BE49-F238E27FC236}">
                <a16:creationId xmlns:a16="http://schemas.microsoft.com/office/drawing/2014/main" id="{7416A691-D993-4C66-A7CC-D2C3C16BC6BE}"/>
              </a:ext>
            </a:extLst>
          </p:cNvPr>
          <p:cNvSpPr/>
          <p:nvPr/>
        </p:nvSpPr>
        <p:spPr>
          <a:xfrm>
            <a:off x="633565" y="1051045"/>
            <a:ext cx="11023882" cy="5272256"/>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9" name="文本框 18">
            <a:extLst>
              <a:ext uri="{FF2B5EF4-FFF2-40B4-BE49-F238E27FC236}">
                <a16:creationId xmlns:a16="http://schemas.microsoft.com/office/drawing/2014/main" id="{73BBDDC1-4788-4930-8AE2-37D7584BDCD8}"/>
              </a:ext>
            </a:extLst>
          </p:cNvPr>
          <p:cNvSpPr txBox="1"/>
          <p:nvPr/>
        </p:nvSpPr>
        <p:spPr>
          <a:xfrm>
            <a:off x="734299" y="146214"/>
            <a:ext cx="328295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实现学生成绩计算</a:t>
            </a:r>
          </a:p>
        </p:txBody>
      </p:sp>
      <p:sp>
        <p:nvSpPr>
          <p:cNvPr id="14" name="TextBox 53">
            <a:extLst>
              <a:ext uri="{FF2B5EF4-FFF2-40B4-BE49-F238E27FC236}">
                <a16:creationId xmlns:a16="http://schemas.microsoft.com/office/drawing/2014/main" id="{F11D3764-ECBD-4E96-A269-2AA97420F952}"/>
              </a:ext>
            </a:extLst>
          </p:cNvPr>
          <p:cNvSpPr txBox="1"/>
          <p:nvPr/>
        </p:nvSpPr>
        <p:spPr>
          <a:xfrm>
            <a:off x="1251026" y="1272719"/>
            <a:ext cx="9798115" cy="2236190"/>
          </a:xfrm>
          <a:prstGeom prst="rect">
            <a:avLst/>
          </a:prstGeom>
          <a:noFill/>
        </p:spPr>
        <p:txBody>
          <a:bodyPr wrap="square" lIns="0" tIns="0" rIns="0" bIns="0" rtlCol="0">
            <a:spAutoFit/>
          </a:bodyPr>
          <a:lstStyle/>
          <a:p>
            <a:pPr lvl="0" algn="just" defTabSz="609585">
              <a:lnSpc>
                <a:spcPct val="150000"/>
              </a:lnSpc>
            </a:pPr>
            <a:r>
              <a:rPr lang="en-US" altLang="zh-CN" sz="2000" b="1" dirty="0">
                <a:solidFill>
                  <a:prstClr val="black"/>
                </a:solidFill>
                <a:latin typeface="楷体" panose="02010609060101010101" pitchFamily="49" charset="-122"/>
                <a:ea typeface="楷体" panose="02010609060101010101" pitchFamily="49" charset="-122"/>
              </a:rPr>
              <a:t>    </a:t>
            </a:r>
            <a:r>
              <a:rPr lang="en-US" altLang="zh-CN" sz="2000" b="1" dirty="0">
                <a:solidFill>
                  <a:srgbClr val="8DA0C6"/>
                </a:solidFill>
                <a:latin typeface="楷体" panose="02010609060101010101" pitchFamily="49" charset="-122"/>
                <a:ea typeface="楷体" panose="02010609060101010101" pitchFamily="49" charset="-122"/>
              </a:rPr>
              <a:t>3.</a:t>
            </a:r>
            <a:r>
              <a:rPr lang="zh-CN" altLang="en-US" sz="2000" b="1" dirty="0">
                <a:solidFill>
                  <a:srgbClr val="8DA0C6"/>
                </a:solidFill>
                <a:latin typeface="楷体" panose="02010609060101010101" pitchFamily="49" charset="-122"/>
                <a:ea typeface="楷体" panose="02010609060101010101" pitchFamily="49" charset="-122"/>
              </a:rPr>
              <a:t>数组遍历、排序</a:t>
            </a:r>
            <a:endParaRPr lang="en-US" altLang="zh-CN" sz="2000" b="1" dirty="0">
              <a:solidFill>
                <a:srgbClr val="8DA0C6"/>
              </a:solidFill>
              <a:latin typeface="楷体" panose="02010609060101010101" pitchFamily="49" charset="-122"/>
              <a:ea typeface="楷体" panose="02010609060101010101" pitchFamily="49" charset="-122"/>
            </a:endParaRP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a:t>
            </a:r>
            <a:r>
              <a:rPr lang="en-US" altLang="zh-CN" sz="2000" dirty="0">
                <a:solidFill>
                  <a:prstClr val="black"/>
                </a:solidFill>
                <a:latin typeface="楷体" panose="02010609060101010101" pitchFamily="49" charset="-122"/>
                <a:ea typeface="楷体" panose="02010609060101010101" pitchFamily="49" charset="-122"/>
              </a:rPr>
              <a:t>1</a:t>
            </a:r>
            <a:r>
              <a:rPr lang="zh-CN" altLang="en-US" sz="2000" dirty="0">
                <a:solidFill>
                  <a:prstClr val="black"/>
                </a:solidFill>
                <a:latin typeface="楷体" panose="02010609060101010101" pitchFamily="49" charset="-122"/>
                <a:ea typeface="楷体" panose="02010609060101010101" pitchFamily="49" charset="-122"/>
              </a:rPr>
              <a:t>）数组遍历</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数组的遍历是使用循环语句来获取数组中的每一个元素，通过下标来控制访问哪一个元素。为了访问数组方便。提供了一维数组长度的提取办法是数组名</a:t>
            </a:r>
            <a:r>
              <a:rPr lang="en-US" altLang="zh-CN" sz="2000" dirty="0">
                <a:solidFill>
                  <a:prstClr val="black"/>
                </a:solidFill>
                <a:latin typeface="楷体" panose="02010609060101010101" pitchFamily="49" charset="-122"/>
                <a:ea typeface="楷体" panose="02010609060101010101" pitchFamily="49" charset="-122"/>
              </a:rPr>
              <a:t>.length</a:t>
            </a:r>
            <a:r>
              <a:rPr lang="zh-CN" altLang="en-US" sz="2000" dirty="0">
                <a:solidFill>
                  <a:prstClr val="black"/>
                </a:solidFill>
                <a:latin typeface="楷体" panose="02010609060101010101" pitchFamily="49" charset="-122"/>
                <a:ea typeface="楷体" panose="02010609060101010101" pitchFamily="49" charset="-122"/>
              </a:rPr>
              <a:t>，返回数组的长度。</a:t>
            </a:r>
          </a:p>
        </p:txBody>
      </p:sp>
      <p:pic>
        <p:nvPicPr>
          <p:cNvPr id="3" name="图片 2">
            <a:extLst>
              <a:ext uri="{FF2B5EF4-FFF2-40B4-BE49-F238E27FC236}">
                <a16:creationId xmlns:a16="http://schemas.microsoft.com/office/drawing/2014/main" id="{50877913-5C9D-4347-858F-42E67D5865E5}"/>
              </a:ext>
            </a:extLst>
          </p:cNvPr>
          <p:cNvPicPr>
            <a:picLocks noChangeAspect="1"/>
          </p:cNvPicPr>
          <p:nvPr/>
        </p:nvPicPr>
        <p:blipFill>
          <a:blip r:embed="rId2"/>
          <a:stretch>
            <a:fillRect/>
          </a:stretch>
        </p:blipFill>
        <p:spPr>
          <a:xfrm>
            <a:off x="2674149" y="3429000"/>
            <a:ext cx="7239627" cy="2697714"/>
          </a:xfrm>
          <a:prstGeom prst="rect">
            <a:avLst/>
          </a:prstGeom>
        </p:spPr>
      </p:pic>
    </p:spTree>
    <p:extLst>
      <p:ext uri="{BB962C8B-B14F-4D97-AF65-F5344CB8AC3E}">
        <p14:creationId xmlns:p14="http://schemas.microsoft.com/office/powerpoint/2010/main" val="402232185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anim calcmode="lin" valueType="num">
                                      <p:cBhvr>
                                        <p:cTn id="18" dur="500" fill="hold"/>
                                        <p:tgtEl>
                                          <p:spTgt spid="14"/>
                                        </p:tgtEl>
                                        <p:attrNameLst>
                                          <p:attrName>ppt_x</p:attrName>
                                        </p:attrNameLst>
                                      </p:cBhvr>
                                      <p:tavLst>
                                        <p:tav tm="0">
                                          <p:val>
                                            <p:strVal val="#ppt_x"/>
                                          </p:val>
                                        </p:tav>
                                        <p:tav tm="100000">
                                          <p:val>
                                            <p:strVal val="#ppt_x"/>
                                          </p:val>
                                        </p:tav>
                                      </p:tavLst>
                                    </p:anim>
                                    <p:anim calcmode="lin" valueType="num">
                                      <p:cBhvr>
                                        <p:cTn id="19"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Pro House">
      <a:dk1>
        <a:sysClr val="windowText" lastClr="000000"/>
      </a:dk1>
      <a:lt1>
        <a:sysClr val="window" lastClr="FFFFFF"/>
      </a:lt1>
      <a:dk2>
        <a:srgbClr val="44546A"/>
      </a:dk2>
      <a:lt2>
        <a:srgbClr val="E7E6E6"/>
      </a:lt2>
      <a:accent1>
        <a:srgbClr val="D92751"/>
      </a:accent1>
      <a:accent2>
        <a:srgbClr val="D8D8D8"/>
      </a:accent2>
      <a:accent3>
        <a:srgbClr val="BFBFBF"/>
      </a:accent3>
      <a:accent4>
        <a:srgbClr val="A5A5A5"/>
      </a:accent4>
      <a:accent5>
        <a:srgbClr val="BFBFBF"/>
      </a:accent5>
      <a:accent6>
        <a:srgbClr val="D8D8D8"/>
      </a:accent6>
      <a:hlink>
        <a:srgbClr val="0563C1"/>
      </a:hlink>
      <a:folHlink>
        <a:srgbClr val="954F72"/>
      </a:folHlink>
    </a:clrScheme>
    <a:fontScheme name="Pro House">
      <a:majorFont>
        <a:latin typeface="Roboto Medium"/>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TotalTime>
  <Words>1025</Words>
  <Application>Microsoft Office PowerPoint</Application>
  <PresentationFormat>宽屏</PresentationFormat>
  <Paragraphs>97</Paragraphs>
  <Slides>21</Slides>
  <Notes>0</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21</vt:i4>
      </vt:variant>
    </vt:vector>
  </HeadingPairs>
  <TitlesOfParts>
    <vt:vector size="35" baseType="lpstr">
      <vt:lpstr>Gill Sans</vt:lpstr>
      <vt:lpstr>等线</vt:lpstr>
      <vt:lpstr>等线 Light</vt:lpstr>
      <vt:lpstr>楷体</vt:lpstr>
      <vt:lpstr>思源黑体 CN Bold</vt:lpstr>
      <vt:lpstr>思源黑体 CN Regular</vt:lpstr>
      <vt:lpstr>微软雅黑</vt:lpstr>
      <vt:lpstr>印品黑体</vt:lpstr>
      <vt:lpstr>Arial</vt:lpstr>
      <vt:lpstr>Open Sans</vt:lpstr>
      <vt:lpstr>Raleway</vt:lpstr>
      <vt:lpstr>Roboto Medium</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 yuting</dc:creator>
  <cp:lastModifiedBy>li yuting</cp:lastModifiedBy>
  <cp:revision>284</cp:revision>
  <dcterms:created xsi:type="dcterms:W3CDTF">2021-12-15T06:35:32Z</dcterms:created>
  <dcterms:modified xsi:type="dcterms:W3CDTF">2021-12-16T06:56:41Z</dcterms:modified>
</cp:coreProperties>
</file>