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1127" r:id="rId3"/>
    <p:sldId id="287" r:id="rId4"/>
    <p:sldId id="288" r:id="rId5"/>
    <p:sldId id="257" r:id="rId6"/>
    <p:sldId id="330" r:id="rId7"/>
    <p:sldId id="1177" r:id="rId8"/>
    <p:sldId id="1178" r:id="rId9"/>
    <p:sldId id="1158" r:id="rId10"/>
    <p:sldId id="1168" r:id="rId11"/>
    <p:sldId id="1169" r:id="rId12"/>
    <p:sldId id="1179" r:id="rId13"/>
    <p:sldId id="1138" r:id="rId14"/>
    <p:sldId id="1170" r:id="rId15"/>
    <p:sldId id="1132" r:id="rId16"/>
    <p:sldId id="1166" r:id="rId17"/>
    <p:sldId id="1167" r:id="rId18"/>
    <p:sldId id="1139" r:id="rId19"/>
    <p:sldId id="1180" r:id="rId20"/>
    <p:sldId id="1181" r:id="rId21"/>
    <p:sldId id="1182" r:id="rId22"/>
    <p:sldId id="1183" r:id="rId23"/>
    <p:sldId id="1184" r:id="rId24"/>
    <p:sldId id="1185" r:id="rId25"/>
    <p:sldId id="1186" r:id="rId26"/>
    <p:sldId id="1187" r:id="rId27"/>
    <p:sldId id="1188" r:id="rId28"/>
    <p:sldId id="1189" r:id="rId29"/>
    <p:sldId id="1190" r:id="rId30"/>
    <p:sldId id="1191" r:id="rId31"/>
    <p:sldId id="1192" r:id="rId32"/>
    <p:sldId id="1193" r:id="rId33"/>
    <p:sldId id="1194" r:id="rId34"/>
    <p:sldId id="1195" r:id="rId35"/>
    <p:sldId id="1196" r:id="rId36"/>
    <p:sldId id="1198" r:id="rId37"/>
    <p:sldId id="1197" r:id="rId38"/>
    <p:sldId id="1199" r:id="rId39"/>
    <p:sldId id="1200" r:id="rId40"/>
    <p:sldId id="1201" r:id="rId41"/>
    <p:sldId id="1202" r:id="rId42"/>
    <p:sldId id="1204" r:id="rId43"/>
    <p:sldId id="1205" r:id="rId44"/>
    <p:sldId id="1203" r:id="rId45"/>
    <p:sldId id="1126" r:id="rId4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54262D-FA1B-4F52-B35C-F6A98E42953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F5A8AA4-CC66-4A1B-BE12-00BF931686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32F57FF-076A-4277-A44C-8B921FDE80F0}"/>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5" name="页脚占位符 4">
            <a:extLst>
              <a:ext uri="{FF2B5EF4-FFF2-40B4-BE49-F238E27FC236}">
                <a16:creationId xmlns:a16="http://schemas.microsoft.com/office/drawing/2014/main" id="{28F1D681-0E6E-4269-9C46-9C90C100A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CD9A456-284B-4AE2-A022-2379AAABE0E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724724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B77433-9370-4E16-A782-68684BC9D0B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73C9F5FD-08A7-4D87-8FBA-F9E431BA5D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CFFA7DD-688D-485A-AB2A-3A9DFBF1E297}"/>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5" name="页脚占位符 4">
            <a:extLst>
              <a:ext uri="{FF2B5EF4-FFF2-40B4-BE49-F238E27FC236}">
                <a16:creationId xmlns:a16="http://schemas.microsoft.com/office/drawing/2014/main" id="{88380363-9554-4DCF-9B4C-BE97CA28D5B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77A51F-1E81-497D-9BF1-62A9BD01EBD8}"/>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85327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8432BE16-5F00-4586-BF00-6586768F0C4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AF3569F-0466-48CE-8ECE-82C9DC3FAAA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0272457-1F80-4BE0-A42B-92D89C788D3B}"/>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5" name="页脚占位符 4">
            <a:extLst>
              <a:ext uri="{FF2B5EF4-FFF2-40B4-BE49-F238E27FC236}">
                <a16:creationId xmlns:a16="http://schemas.microsoft.com/office/drawing/2014/main" id="{ED28FD56-FE34-4521-B285-FC192852A3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FD4DBA3-C3D1-4CC8-8403-6172B2A84E13}"/>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727515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084BB70F-A6FD-458B-A03E-270004AC36C8}"/>
              </a:ext>
            </a:extLst>
          </p:cNvPr>
          <p:cNvSpPr>
            <a:spLocks noGrp="1"/>
          </p:cNvSpPr>
          <p:nvPr>
            <p:ph type="pic" sz="quarter" idx="10"/>
          </p:nvPr>
        </p:nvSpPr>
        <p:spPr>
          <a:xfrm>
            <a:off x="0" y="0"/>
            <a:ext cx="12192000" cy="6858000"/>
          </a:xfrm>
        </p:spPr>
        <p:txBody>
          <a:bodyPr/>
          <a:lstStyle/>
          <a:p>
            <a:endParaRPr lang="zh-CN" altLang="en-US"/>
          </a:p>
        </p:txBody>
      </p:sp>
    </p:spTree>
    <p:extLst>
      <p:ext uri="{BB962C8B-B14F-4D97-AF65-F5344CB8AC3E}">
        <p14:creationId xmlns:p14="http://schemas.microsoft.com/office/powerpoint/2010/main" val="3160835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04001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7415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478948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05670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48686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7746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84228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E32DF3-F20D-4A44-A6D7-D1C673DFBDD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F5CDC57-C5DD-474C-963D-4BB5CABA136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0F50B78-A875-4E45-91B5-49939EF587B7}"/>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5" name="页脚占位符 4">
            <a:extLst>
              <a:ext uri="{FF2B5EF4-FFF2-40B4-BE49-F238E27FC236}">
                <a16:creationId xmlns:a16="http://schemas.microsoft.com/office/drawing/2014/main" id="{EFBFC2DF-B6ED-44E0-936C-6E214237F2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57A2164-AFDA-48F8-A7EC-76ACF6199F0A}"/>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993592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69458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78030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532221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86628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3073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2438400" cy="6858000"/>
          </a:xfrm>
          <a:prstGeom prst="rect">
            <a:avLst/>
          </a:prstGeom>
          <a:solidFill>
            <a:schemeClr val="bg1">
              <a:lumMod val="95000"/>
            </a:schemeClr>
          </a:solidFill>
        </p:spPr>
        <p:txBody>
          <a:bodyPr/>
          <a:lstStyle/>
          <a:p>
            <a:endParaRPr lang="en-US"/>
          </a:p>
        </p:txBody>
      </p:sp>
      <p:sp>
        <p:nvSpPr>
          <p:cNvPr id="3" name="Rectangle 2"/>
          <p:cNvSpPr/>
          <p:nvPr userDrawn="1"/>
        </p:nvSpPr>
        <p:spPr>
          <a:xfrm>
            <a:off x="7924800" y="0"/>
            <a:ext cx="1828800"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140804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953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内页">
    <p:bg>
      <p:bgPr>
        <a:solidFill>
          <a:srgbClr val="FAFAFA">
            <a:alpha val="92000"/>
          </a:srgbClr>
        </a:solidFill>
        <a:effectLst/>
      </p:bgPr>
    </p:bg>
    <p:spTree>
      <p:nvGrpSpPr>
        <p:cNvPr id="1" name=""/>
        <p:cNvGrpSpPr/>
        <p:nvPr/>
      </p:nvGrpSpPr>
      <p:grpSpPr>
        <a:xfrm>
          <a:off x="0" y="0"/>
          <a:ext cx="0" cy="0"/>
          <a:chOff x="0" y="0"/>
          <a:chExt cx="0" cy="0"/>
        </a:xfrm>
      </p:grpSpPr>
      <p:sp>
        <p:nvSpPr>
          <p:cNvPr id="2" name="矩形 1"/>
          <p:cNvSpPr/>
          <p:nvPr userDrawn="1"/>
        </p:nvSpPr>
        <p:spPr>
          <a:xfrm>
            <a:off x="0" y="160021"/>
            <a:ext cx="12192000" cy="6253135"/>
          </a:xfrm>
          <a:prstGeom prst="rect">
            <a:avLst/>
          </a:prstGeom>
          <a:solidFill>
            <a:schemeClr val="bg1"/>
          </a:solidFill>
          <a:ln>
            <a:noFill/>
          </a:ln>
          <a:effectLst>
            <a:outerShdw blurRad="393700" dist="177800" dir="5400000" algn="t"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8" name="灯片编号占位符 4"/>
          <p:cNvSpPr txBox="1">
            <a:spLocks/>
          </p:cNvSpPr>
          <p:nvPr userDrawn="1"/>
        </p:nvSpPr>
        <p:spPr>
          <a:xfrm>
            <a:off x="11635152" y="6478470"/>
            <a:ext cx="258083" cy="246221"/>
          </a:xfrm>
          <a:prstGeom prst="rect">
            <a:avLst/>
          </a:prstGeom>
          <a:noFill/>
        </p:spPr>
        <p:txBody>
          <a:bodyPr wrap="none" lIns="0" tIns="0" rIns="0" bIns="0" rtlCol="0" anchor="ctr">
            <a:spAutoFit/>
          </a:bodyPr>
          <a:lstStyle>
            <a:defPPr>
              <a:defRPr lang="zh-CN"/>
            </a:defPPr>
            <a:lvl1pPr marL="0" algn="r" defTabSz="914400" rtl="0" eaLnBrk="1" latinLnBrk="0" hangingPunct="1">
              <a:defRPr lang="en-US" altLang="zh-CN" sz="14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4C642-52FE-4436-9921-21EF1F32C57C}" type="slidenum">
              <a:rPr lang="zh-CN" altLang="en-US" sz="1600" smtClean="0">
                <a:solidFill>
                  <a:schemeClr val="accent3"/>
                </a:solidFill>
                <a:latin typeface="+mn-lt"/>
              </a:rPr>
              <a:pPr/>
              <a:t>‹#›</a:t>
            </a:fld>
            <a:endParaRPr lang="zh-CN" altLang="en-US" sz="1600">
              <a:solidFill>
                <a:schemeClr val="accent3"/>
              </a:solidFill>
              <a:latin typeface="+mn-lt"/>
            </a:endParaRPr>
          </a:p>
        </p:txBody>
      </p:sp>
      <p:sp>
        <p:nvSpPr>
          <p:cNvPr id="10" name="Line 28"/>
          <p:cNvSpPr>
            <a:spLocks noChangeShapeType="1"/>
          </p:cNvSpPr>
          <p:nvPr userDrawn="1"/>
        </p:nvSpPr>
        <p:spPr bwMode="auto">
          <a:xfrm flipH="1">
            <a:off x="11459303" y="6503525"/>
            <a:ext cx="115024" cy="196107"/>
          </a:xfrm>
          <a:prstGeom prst="line">
            <a:avLst/>
          </a:prstGeom>
          <a:noFill/>
          <a:ln w="635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2" name="文本框 11"/>
          <p:cNvSpPr txBox="1"/>
          <p:nvPr userDrawn="1"/>
        </p:nvSpPr>
        <p:spPr>
          <a:xfrm>
            <a:off x="341716" y="6516942"/>
            <a:ext cx="4634282" cy="169277"/>
          </a:xfrm>
          <a:prstGeom prst="rect">
            <a:avLst/>
          </a:prstGeom>
          <a:noFill/>
        </p:spPr>
        <p:txBody>
          <a:bodyPr vert="horz" wrap="none" lIns="0" tIns="0" rIns="0" bIns="0" rtlCol="0">
            <a:spAutoFit/>
          </a:bodyPr>
          <a:lstStyle/>
          <a:p>
            <a:r>
              <a:rPr lang="en-US" altLang="zh-CN" sz="1100" spc="300">
                <a:solidFill>
                  <a:schemeClr val="bg1">
                    <a:lumMod val="65000"/>
                  </a:schemeClr>
                </a:solidFill>
              </a:rPr>
              <a:t>SHANGHAI  OOOPIC  TECHNOLOGIES  CO.,LTD.</a:t>
            </a:r>
            <a:endParaRPr lang="zh-CN" altLang="en-US" sz="1100" spc="300">
              <a:solidFill>
                <a:schemeClr val="bg1">
                  <a:lumMod val="65000"/>
                </a:schemeClr>
              </a:solidFill>
            </a:endParaRPr>
          </a:p>
        </p:txBody>
      </p:sp>
      <p:sp>
        <p:nvSpPr>
          <p:cNvPr id="13" name="矩形 12"/>
          <p:cNvSpPr/>
          <p:nvPr userDrawn="1"/>
        </p:nvSpPr>
        <p:spPr>
          <a:xfrm>
            <a:off x="0" y="395947"/>
            <a:ext cx="103517" cy="51566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Tree>
    <p:extLst>
      <p:ext uri="{BB962C8B-B14F-4D97-AF65-F5344CB8AC3E}">
        <p14:creationId xmlns:p14="http://schemas.microsoft.com/office/powerpoint/2010/main" val="353135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7C1287-A6DF-4E9B-8DF3-349F5C6E366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A5E689D-6F5D-4D69-B74B-DC804E0578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2010BB83-EA9B-4CE3-9097-865FF3E631AB}"/>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5" name="页脚占位符 4">
            <a:extLst>
              <a:ext uri="{FF2B5EF4-FFF2-40B4-BE49-F238E27FC236}">
                <a16:creationId xmlns:a16="http://schemas.microsoft.com/office/drawing/2014/main" id="{58FDB219-3999-4124-84A7-9B160B2B9D5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C8EF751-3ABD-408E-8FB1-F4B813E5E77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434510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DE9021-65C0-4692-9BA9-063C496F68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EE294AF-19CC-4486-B81D-2761A5445CC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EC9BC20B-B40A-4174-A5D7-11B986BF9CB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07486078-B5F9-48B9-8111-C67396CCB90B}"/>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6" name="页脚占位符 5">
            <a:extLst>
              <a:ext uri="{FF2B5EF4-FFF2-40B4-BE49-F238E27FC236}">
                <a16:creationId xmlns:a16="http://schemas.microsoft.com/office/drawing/2014/main" id="{F115929B-182D-482D-88FD-7A393934D8E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5EDA1D0-438A-4AE6-84CF-04576DEB646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378267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24A35D-E289-42D5-ABB5-87E8E1DD28C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70E90EA-D154-4EDD-98DF-396ED50565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0F4247C-8F5D-4F94-9C12-EE756AE2F09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AB6D8CE9-1EC5-4771-A49A-883D5CD4BC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86734A85-F4EC-4DCC-BB99-F37D65C0E61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4338AF2-8BCB-4808-91D1-761D8078C694}"/>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8" name="页脚占位符 7">
            <a:extLst>
              <a:ext uri="{FF2B5EF4-FFF2-40B4-BE49-F238E27FC236}">
                <a16:creationId xmlns:a16="http://schemas.microsoft.com/office/drawing/2014/main" id="{B84F4B89-4558-4E0C-B062-FF6912B8434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044F728-C4F1-4EE7-9FA8-E30BF1C4572C}"/>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54109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A312C9-6B1F-4F75-94E1-4417624DA35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57DFB88-BB68-4FB4-AB08-C9A2CD7BD434}"/>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4" name="页脚占位符 3">
            <a:extLst>
              <a:ext uri="{FF2B5EF4-FFF2-40B4-BE49-F238E27FC236}">
                <a16:creationId xmlns:a16="http://schemas.microsoft.com/office/drawing/2014/main" id="{CA2BE76E-221A-467D-AD98-C55BDB68937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AA6AEF4-C7BE-488C-AE99-183E67AB05E9}"/>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945749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13D602E-0A6C-4BA8-AC27-2E6FC25971C9}"/>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3" name="页脚占位符 2">
            <a:extLst>
              <a:ext uri="{FF2B5EF4-FFF2-40B4-BE49-F238E27FC236}">
                <a16:creationId xmlns:a16="http://schemas.microsoft.com/office/drawing/2014/main" id="{346D0D44-8B06-487B-8F29-D772773C375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88F0B20-ABD9-4A71-ACCF-DDED4B337BC0}"/>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3009196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A59C9C-C099-4B7C-BD7A-E24D5C745DC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E25E813-07F1-469B-B76C-09D89717E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CEF8B21-5DFB-483D-8FA0-46E8712DB8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B4213BA-03E1-402F-801B-1B4890201D82}"/>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6" name="页脚占位符 5">
            <a:extLst>
              <a:ext uri="{FF2B5EF4-FFF2-40B4-BE49-F238E27FC236}">
                <a16:creationId xmlns:a16="http://schemas.microsoft.com/office/drawing/2014/main" id="{6426A43E-90D9-41A1-9B4D-BBE97ED700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0B921E-6752-4B6F-B8C9-0D13F6681ADD}"/>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1860195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377F90-D205-4A85-B1AC-E100B41627B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1C4E33F-BE30-4BBD-A935-6DB8B047B1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AE398AA-F6EC-45A3-A850-982C015236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33A74D9-89BD-4C72-B3B4-6006D92787BE}"/>
              </a:ext>
            </a:extLst>
          </p:cNvPr>
          <p:cNvSpPr>
            <a:spLocks noGrp="1"/>
          </p:cNvSpPr>
          <p:nvPr>
            <p:ph type="dt" sz="half" idx="10"/>
          </p:nvPr>
        </p:nvSpPr>
        <p:spPr/>
        <p:txBody>
          <a:bodyPr/>
          <a:lstStyle/>
          <a:p>
            <a:fld id="{5DCFBE4A-D005-4560-B45C-A46D48B65121}" type="datetimeFigureOut">
              <a:rPr lang="zh-CN" altLang="en-US" smtClean="0"/>
              <a:t>2021/12/25</a:t>
            </a:fld>
            <a:endParaRPr lang="zh-CN" altLang="en-US"/>
          </a:p>
        </p:txBody>
      </p:sp>
      <p:sp>
        <p:nvSpPr>
          <p:cNvPr id="6" name="页脚占位符 5">
            <a:extLst>
              <a:ext uri="{FF2B5EF4-FFF2-40B4-BE49-F238E27FC236}">
                <a16:creationId xmlns:a16="http://schemas.microsoft.com/office/drawing/2014/main" id="{4C8D4C58-A24B-49C7-B45C-421AD943C49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0E878A2-35C1-4633-8597-FE5386369F2F}"/>
              </a:ext>
            </a:extLst>
          </p:cNvPr>
          <p:cNvSpPr>
            <a:spLocks noGrp="1"/>
          </p:cNvSpPr>
          <p:nvPr>
            <p:ph type="sldNum" sz="quarter" idx="12"/>
          </p:nvPr>
        </p:nvSpPr>
        <p:spPr/>
        <p:txBody>
          <a:body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2392500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6FEBD63-BE9B-4A1A-95AF-9288667EE8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4C9AA13B-CD0B-493B-A772-7BA48A82E9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B87AF96-BCE1-4267-ABC5-4F167445EB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FBE4A-D005-4560-B45C-A46D48B65121}" type="datetimeFigureOut">
              <a:rPr lang="zh-CN" altLang="en-US" smtClean="0"/>
              <a:t>2021/12/25</a:t>
            </a:fld>
            <a:endParaRPr lang="zh-CN" altLang="en-US"/>
          </a:p>
        </p:txBody>
      </p:sp>
      <p:sp>
        <p:nvSpPr>
          <p:cNvPr id="5" name="页脚占位符 4">
            <a:extLst>
              <a:ext uri="{FF2B5EF4-FFF2-40B4-BE49-F238E27FC236}">
                <a16:creationId xmlns:a16="http://schemas.microsoft.com/office/drawing/2014/main" id="{6998E4EB-F741-4E6B-852A-F4B6A511B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4E998A9-7C73-48F0-A604-D97DD71193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FAC58-9C3C-4E35-A62A-D5F1AA47C569}" type="slidenum">
              <a:rPr lang="zh-CN" altLang="en-US" smtClean="0"/>
              <a:t>‹#›</a:t>
            </a:fld>
            <a:endParaRPr lang="zh-CN" altLang="en-US"/>
          </a:p>
        </p:txBody>
      </p:sp>
    </p:spTree>
    <p:extLst>
      <p:ext uri="{BB962C8B-B14F-4D97-AF65-F5344CB8AC3E}">
        <p14:creationId xmlns:p14="http://schemas.microsoft.com/office/powerpoint/2010/main" val="4058343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12/25/2021</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0586626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5877B6"/>
            </a:gs>
            <a:gs pos="0">
              <a:srgbClr val="465E96"/>
            </a:gs>
          </a:gsLst>
          <a:lin ang="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4" name="TextBox 21">
            <a:extLst>
              <a:ext uri="{FF2B5EF4-FFF2-40B4-BE49-F238E27FC236}">
                <a16:creationId xmlns:a16="http://schemas.microsoft.com/office/drawing/2014/main" id="{2AACAD38-307E-4B9C-B067-BDDD4FE3A4E6}"/>
              </a:ext>
            </a:extLst>
          </p:cNvPr>
          <p:cNvSpPr txBox="1"/>
          <p:nvPr/>
        </p:nvSpPr>
        <p:spPr>
          <a:xfrm>
            <a:off x="1450265" y="2012235"/>
            <a:ext cx="3336198" cy="120032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项 目 </a:t>
            </a:r>
            <a:r>
              <a:rPr kumimoji="0" lang="en-US" altLang="zh-CN"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5</a:t>
            </a:r>
            <a:endParaRPr kumimoji="0" lang="id-ID" sz="72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5" name="TextBox 21">
            <a:extLst>
              <a:ext uri="{FF2B5EF4-FFF2-40B4-BE49-F238E27FC236}">
                <a16:creationId xmlns:a16="http://schemas.microsoft.com/office/drawing/2014/main" id="{FCA8A889-F7F0-4C2F-9809-D0BE99891A69}"/>
              </a:ext>
            </a:extLst>
          </p:cNvPr>
          <p:cNvSpPr txBox="1"/>
          <p:nvPr/>
        </p:nvSpPr>
        <p:spPr>
          <a:xfrm>
            <a:off x="703718" y="3429000"/>
            <a:ext cx="524407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描述一个“类”</a:t>
            </a:r>
            <a:endParaRPr kumimoji="0" lang="id-ID" sz="48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90772870"/>
      </p:ext>
    </p:extLst>
  </p:cSld>
  <p:clrMapOvr>
    <a:masterClrMapping/>
  </p:clrMapOvr>
  <mc:AlternateContent xmlns:mc="http://schemas.openxmlformats.org/markup-compatibility/2006" xmlns:p14="http://schemas.microsoft.com/office/powerpoint/2010/main">
    <mc:Choice Requires="p14">
      <p:transition p14:dur="30" advClick="0" advTm="3000"/>
    </mc:Choice>
    <mc:Fallback xmlns="">
      <p:transition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584059" y="1166251"/>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 name="文本框 6">
            <a:extLst>
              <a:ext uri="{FF2B5EF4-FFF2-40B4-BE49-F238E27FC236}">
                <a16:creationId xmlns:a16="http://schemas.microsoft.com/office/drawing/2014/main" id="{49EC32CF-74AC-481C-A4F3-7D31E7ED87C2}"/>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
        <p:nvSpPr>
          <p:cNvPr id="8" name="TextBox 53">
            <a:extLst>
              <a:ext uri="{FF2B5EF4-FFF2-40B4-BE49-F238E27FC236}">
                <a16:creationId xmlns:a16="http://schemas.microsoft.com/office/drawing/2014/main" id="{8361A88F-3B3A-424C-942A-FA1F67B4B38D}"/>
              </a:ext>
            </a:extLst>
          </p:cNvPr>
          <p:cNvSpPr txBox="1"/>
          <p:nvPr/>
        </p:nvSpPr>
        <p:spPr>
          <a:xfrm>
            <a:off x="1296654" y="1372231"/>
            <a:ext cx="9890363" cy="5006179"/>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2. </a:t>
            </a:r>
            <a:r>
              <a:rPr lang="zh-CN" altLang="en-US" sz="2000" dirty="0">
                <a:solidFill>
                  <a:srgbClr val="8DA0C6"/>
                </a:solidFill>
                <a:latin typeface="微软雅黑" panose="020B0503020204020204" pitchFamily="34" charset="-122"/>
                <a:ea typeface="微软雅黑" panose="020B0503020204020204" pitchFamily="34" charset="-122"/>
              </a:rPr>
              <a:t>类的成员变量和方法</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类的成员变量是用来描述属性信息的，因此大部分成员变量是以名词的形式出现，如姓名、颜色、大小等。类的成员变量一般是简单的数据类型，也可以使对象、数组等复杂数据类型。</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endPar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lvl="0" algn="just" defTabSz="609585">
              <a:lnSpc>
                <a:spcPct val="150000"/>
              </a:lnSpc>
            </a:pP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成员变量的修饰符包括</a:t>
            </a:r>
            <a:r>
              <a:rPr lang="en-US" altLang="zh-CN" sz="2000" dirty="0">
                <a:solidFill>
                  <a:prstClr val="black"/>
                </a:solidFill>
                <a:latin typeface="楷体" panose="02010609060101010101" pitchFamily="49" charset="-122"/>
                <a:ea typeface="楷体" panose="02010609060101010101" pitchFamily="49" charset="-122"/>
              </a:rPr>
              <a:t>public</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private</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protected</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static</a:t>
            </a:r>
            <a:r>
              <a:rPr lang="zh-CN" altLang="en-US" sz="2000" dirty="0">
                <a:solidFill>
                  <a:prstClr val="black"/>
                </a:solidFill>
                <a:latin typeface="楷体" panose="02010609060101010101" pitchFamily="49" charset="-122"/>
                <a:ea typeface="楷体" panose="02010609060101010101" pitchFamily="49" charset="-122"/>
              </a:rPr>
              <a:t>和</a:t>
            </a:r>
            <a:r>
              <a:rPr lang="en-US" altLang="zh-CN" sz="2000" dirty="0">
                <a:solidFill>
                  <a:prstClr val="black"/>
                </a:solidFill>
                <a:latin typeface="楷体" panose="02010609060101010101" pitchFamily="49" charset="-122"/>
                <a:ea typeface="楷体" panose="02010609060101010101" pitchFamily="49" charset="-122"/>
              </a:rPr>
              <a:t>final</a:t>
            </a:r>
            <a:r>
              <a:rPr lang="zh-CN" altLang="en-US" sz="2000" dirty="0">
                <a:solidFill>
                  <a:prstClr val="black"/>
                </a:solidFill>
                <a:latin typeface="楷体" panose="02010609060101010101" pitchFamily="49" charset="-122"/>
                <a:ea typeface="楷体" panose="02010609060101010101" pitchFamily="49" charset="-122"/>
              </a:rPr>
              <a:t>，通过这些修饰符来保证成员变量的被访问范围以及创建的过程。</a:t>
            </a:r>
            <a:endPar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类的方法又被称为成员方法（函数），用来描述动作、行为和功能，因此大部分方法是以动词形式出现。方法包括方法名、方法返回值、方法参数三个要素，以及修饰符和一段用来完成某项动作或功能的方法体。</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pic>
        <p:nvPicPr>
          <p:cNvPr id="3" name="图片 2">
            <a:extLst>
              <a:ext uri="{FF2B5EF4-FFF2-40B4-BE49-F238E27FC236}">
                <a16:creationId xmlns:a16="http://schemas.microsoft.com/office/drawing/2014/main" id="{E4E04D00-0A8E-46B2-8727-4FB47BA206DC}"/>
              </a:ext>
            </a:extLst>
          </p:cNvPr>
          <p:cNvPicPr>
            <a:picLocks noChangeAspect="1"/>
          </p:cNvPicPr>
          <p:nvPr/>
        </p:nvPicPr>
        <p:blipFill>
          <a:blip r:embed="rId2"/>
          <a:stretch>
            <a:fillRect/>
          </a:stretch>
        </p:blipFill>
        <p:spPr>
          <a:xfrm>
            <a:off x="3123847" y="3333518"/>
            <a:ext cx="5627142" cy="541803"/>
          </a:xfrm>
          <a:prstGeom prst="rect">
            <a:avLst/>
          </a:prstGeom>
        </p:spPr>
      </p:pic>
    </p:spTree>
    <p:extLst>
      <p:ext uri="{BB962C8B-B14F-4D97-AF65-F5344CB8AC3E}">
        <p14:creationId xmlns:p14="http://schemas.microsoft.com/office/powerpoint/2010/main" val="326924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1.3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创建对象</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211813" y="2080073"/>
            <a:ext cx="9890363" cy="3621184"/>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1. </a:t>
            </a:r>
            <a:r>
              <a:rPr lang="zh-CN" altLang="en-US" sz="2000" dirty="0">
                <a:solidFill>
                  <a:srgbClr val="8DA0C6"/>
                </a:solidFill>
                <a:latin typeface="微软雅黑" panose="020B0503020204020204" pitchFamily="34" charset="-122"/>
                <a:ea typeface="微软雅黑" panose="020B0503020204020204" pitchFamily="34" charset="-122"/>
              </a:rPr>
              <a:t>创建对象的格式</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类是对象的模板，对象是由类实例化得到，这是创建对象的依据。格式为</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endPar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创建属于某类的对象，可以通过两个步骤来实现：</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）声明该类类型的一个变量，实际上它只是一个能够引用对象的简单变量。</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）利用</a:t>
            </a:r>
            <a:r>
              <a:rPr lang="en-US" altLang="zh-CN" sz="2000" dirty="0">
                <a:solidFill>
                  <a:prstClr val="black"/>
                </a:solidFill>
                <a:latin typeface="楷体" panose="02010609060101010101" pitchFamily="49" charset="-122"/>
                <a:ea typeface="楷体" panose="02010609060101010101" pitchFamily="49" charset="-122"/>
              </a:rPr>
              <a:t>new</a:t>
            </a:r>
            <a:r>
              <a:rPr lang="zh-CN" altLang="en-US" sz="2000" dirty="0">
                <a:solidFill>
                  <a:prstClr val="black"/>
                </a:solidFill>
                <a:latin typeface="楷体" panose="02010609060101010101" pitchFamily="49" charset="-122"/>
                <a:ea typeface="楷体" panose="02010609060101010101" pitchFamily="49" charset="-122"/>
              </a:rPr>
              <a:t>创建对象，并指派给先前所创建的变量。即在内存中划分一块区域存放创建出来的对象，并把该内存空间指向对象的引用。</a:t>
            </a:r>
          </a:p>
          <a:p>
            <a:pPr lvl="0" algn="just" defTabSz="609585">
              <a:lnSpc>
                <a:spcPct val="150000"/>
              </a:lnSpc>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62851" y="1920211"/>
            <a:ext cx="10496040" cy="3621184"/>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55416" y="1892493"/>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32235" y="5169256"/>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3" name="文本框 22">
            <a:extLst>
              <a:ext uri="{FF2B5EF4-FFF2-40B4-BE49-F238E27FC236}">
                <a16:creationId xmlns:a16="http://schemas.microsoft.com/office/drawing/2014/main" id="{BD957AF7-238C-42F5-AA6E-E338FA388441}"/>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pic>
        <p:nvPicPr>
          <p:cNvPr id="3" name="图片 2">
            <a:extLst>
              <a:ext uri="{FF2B5EF4-FFF2-40B4-BE49-F238E27FC236}">
                <a16:creationId xmlns:a16="http://schemas.microsoft.com/office/drawing/2014/main" id="{FF05DEEB-64D8-4DE5-88B1-0425BE9E5445}"/>
              </a:ext>
            </a:extLst>
          </p:cNvPr>
          <p:cNvPicPr>
            <a:picLocks noChangeAspect="1"/>
          </p:cNvPicPr>
          <p:nvPr/>
        </p:nvPicPr>
        <p:blipFill>
          <a:blip r:embed="rId2"/>
          <a:stretch>
            <a:fillRect/>
          </a:stretch>
        </p:blipFill>
        <p:spPr>
          <a:xfrm>
            <a:off x="2803257" y="3086626"/>
            <a:ext cx="6340389" cy="350550"/>
          </a:xfrm>
          <a:prstGeom prst="rect">
            <a:avLst/>
          </a:prstGeom>
        </p:spPr>
      </p:pic>
    </p:spTree>
    <p:extLst>
      <p:ext uri="{BB962C8B-B14F-4D97-AF65-F5344CB8AC3E}">
        <p14:creationId xmlns:p14="http://schemas.microsoft.com/office/powerpoint/2010/main" val="2121793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1" name="矩形 20">
            <a:extLst>
              <a:ext uri="{FF2B5EF4-FFF2-40B4-BE49-F238E27FC236}">
                <a16:creationId xmlns:a16="http://schemas.microsoft.com/office/drawing/2014/main" id="{C92B48E3-F8EF-4AE7-9246-3CFD0FE64A33}"/>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F5AB69F3-002D-4C5D-922A-8E26D407B48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文本框 17">
            <a:extLst>
              <a:ext uri="{FF2B5EF4-FFF2-40B4-BE49-F238E27FC236}">
                <a16:creationId xmlns:a16="http://schemas.microsoft.com/office/drawing/2014/main" id="{3B9FEF75-EC12-4F21-8EB5-14FF635A30DA}"/>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
        <p:nvSpPr>
          <p:cNvPr id="19" name="圆角矩形 5">
            <a:extLst>
              <a:ext uri="{FF2B5EF4-FFF2-40B4-BE49-F238E27FC236}">
                <a16:creationId xmlns:a16="http://schemas.microsoft.com/office/drawing/2014/main" id="{A479E311-550A-4A02-93F1-E742E3023DC9}"/>
              </a:ext>
            </a:extLst>
          </p:cNvPr>
          <p:cNvSpPr/>
          <p:nvPr/>
        </p:nvSpPr>
        <p:spPr>
          <a:xfrm>
            <a:off x="584059" y="1166251"/>
            <a:ext cx="11023882" cy="43578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TextBox 53">
            <a:extLst>
              <a:ext uri="{FF2B5EF4-FFF2-40B4-BE49-F238E27FC236}">
                <a16:creationId xmlns:a16="http://schemas.microsoft.com/office/drawing/2014/main" id="{FEE5C2B2-FC13-4BD4-B282-75B6D27BAACD}"/>
              </a:ext>
            </a:extLst>
          </p:cNvPr>
          <p:cNvSpPr txBox="1"/>
          <p:nvPr/>
        </p:nvSpPr>
        <p:spPr>
          <a:xfrm>
            <a:off x="1296654" y="1599812"/>
            <a:ext cx="9890363" cy="1774525"/>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2. </a:t>
            </a:r>
            <a:r>
              <a:rPr lang="zh-CN" altLang="en-US" sz="2000" dirty="0">
                <a:solidFill>
                  <a:srgbClr val="8DA0C6"/>
                </a:solidFill>
                <a:latin typeface="微软雅黑" panose="020B0503020204020204" pitchFamily="34" charset="-122"/>
                <a:ea typeface="微软雅黑" panose="020B0503020204020204" pitchFamily="34" charset="-122"/>
              </a:rPr>
              <a:t>对象的使用</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创建类的对象目的是为了能够使用在这个类中已经定义好的成员变量和成员方法。通过使用运算符“</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，对象可以实现对自己变量的访问及对自己方法的调用。</a:t>
            </a:r>
          </a:p>
          <a:p>
            <a:pPr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对象访问格式如下：   </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pic>
        <p:nvPicPr>
          <p:cNvPr id="3" name="图片 2">
            <a:extLst>
              <a:ext uri="{FF2B5EF4-FFF2-40B4-BE49-F238E27FC236}">
                <a16:creationId xmlns:a16="http://schemas.microsoft.com/office/drawing/2014/main" id="{EA8BEC6B-CAD7-401F-BD23-39D37D0CCB40}"/>
              </a:ext>
            </a:extLst>
          </p:cNvPr>
          <p:cNvPicPr>
            <a:picLocks noChangeAspect="1"/>
          </p:cNvPicPr>
          <p:nvPr/>
        </p:nvPicPr>
        <p:blipFill>
          <a:blip r:embed="rId2"/>
          <a:stretch>
            <a:fillRect/>
          </a:stretch>
        </p:blipFill>
        <p:spPr>
          <a:xfrm>
            <a:off x="3129927" y="4015528"/>
            <a:ext cx="5639289" cy="731583"/>
          </a:xfrm>
          <a:prstGeom prst="rect">
            <a:avLst/>
          </a:prstGeom>
        </p:spPr>
      </p:pic>
    </p:spTree>
    <p:extLst>
      <p:ext uri="{BB962C8B-B14F-4D97-AF65-F5344CB8AC3E}">
        <p14:creationId xmlns:p14="http://schemas.microsoft.com/office/powerpoint/2010/main" val="2111995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873275" y="1300456"/>
            <a:ext cx="10313474" cy="4544514"/>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下面列出了</a:t>
            </a:r>
            <a:r>
              <a:rPr lang="en-US" altLang="zh-CN" sz="2000" dirty="0">
                <a:solidFill>
                  <a:prstClr val="black"/>
                </a:solidFill>
                <a:latin typeface="楷体" panose="02010609060101010101" pitchFamily="49" charset="-122"/>
                <a:ea typeface="楷体" panose="02010609060101010101" pitchFamily="49" charset="-122"/>
              </a:rPr>
              <a:t>do-while</a:t>
            </a:r>
            <a:r>
              <a:rPr lang="zh-CN" altLang="en-US" sz="2000" dirty="0">
                <a:solidFill>
                  <a:prstClr val="black"/>
                </a:solidFill>
                <a:latin typeface="楷体" panose="02010609060101010101" pitchFamily="49" charset="-122"/>
                <a:ea typeface="楷体" panose="02010609060101010101" pitchFamily="49" charset="-122"/>
              </a:rPr>
              <a:t>循环执行的流程：</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）进入</a:t>
            </a:r>
            <a:r>
              <a:rPr lang="en-US" altLang="zh-CN" sz="2000" dirty="0">
                <a:solidFill>
                  <a:prstClr val="black"/>
                </a:solidFill>
                <a:latin typeface="楷体" panose="02010609060101010101" pitchFamily="49" charset="-122"/>
                <a:ea typeface="楷体" panose="02010609060101010101" pitchFamily="49" charset="-122"/>
              </a:rPr>
              <a:t>do-while</a:t>
            </a:r>
            <a:r>
              <a:rPr lang="zh-CN" altLang="en-US" sz="2000" dirty="0">
                <a:solidFill>
                  <a:prstClr val="black"/>
                </a:solidFill>
                <a:latin typeface="楷体" panose="02010609060101010101" pitchFamily="49" charset="-122"/>
                <a:ea typeface="楷体" panose="02010609060101010101" pitchFamily="49" charset="-122"/>
              </a:rPr>
              <a:t>循环前，要先为循环控制变量（或表达式）赋起始值。</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）直接执行循环主体，循环主体执行完毕，才开始根据判断条件的内容决定是否继续执行循环：条件判断值为真（</a:t>
            </a:r>
            <a:r>
              <a:rPr lang="en-US" altLang="zh-CN" sz="2000" dirty="0">
                <a:solidFill>
                  <a:prstClr val="black"/>
                </a:solidFill>
                <a:latin typeface="楷体" panose="02010609060101010101" pitchFamily="49" charset="-122"/>
                <a:ea typeface="楷体" panose="02010609060101010101" pitchFamily="49" charset="-122"/>
              </a:rPr>
              <a:t>true</a:t>
            </a:r>
            <a:r>
              <a:rPr lang="zh-CN" altLang="en-US" sz="2000" dirty="0">
                <a:solidFill>
                  <a:prstClr val="black"/>
                </a:solidFill>
                <a:latin typeface="楷体" panose="02010609060101010101" pitchFamily="49" charset="-122"/>
                <a:ea typeface="楷体" panose="02010609060101010101" pitchFamily="49" charset="-122"/>
              </a:rPr>
              <a:t>）时，继续执行循环主体；条件判断值为假（</a:t>
            </a:r>
            <a:r>
              <a:rPr lang="en-US" altLang="zh-CN" sz="2000" dirty="0">
                <a:solidFill>
                  <a:prstClr val="black"/>
                </a:solidFill>
                <a:latin typeface="楷体" panose="02010609060101010101" pitchFamily="49" charset="-122"/>
                <a:ea typeface="楷体" panose="02010609060101010101" pitchFamily="49" charset="-122"/>
              </a:rPr>
              <a:t>false</a:t>
            </a:r>
            <a:r>
              <a:rPr lang="zh-CN" altLang="en-US" sz="2000" dirty="0">
                <a:solidFill>
                  <a:prstClr val="black"/>
                </a:solidFill>
                <a:latin typeface="楷体" panose="02010609060101010101" pitchFamily="49" charset="-122"/>
                <a:ea typeface="楷体" panose="02010609060101010101" pitchFamily="49" charset="-122"/>
              </a:rPr>
              <a:t>）时，则跳出循环，执行其他语句。</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）执行完循环主体内的语句后，重新为循环控制变量（或表达式）赋值（增加或减少），由于</a:t>
            </a:r>
            <a:r>
              <a:rPr lang="en-US" altLang="zh-CN" sz="2000" dirty="0">
                <a:solidFill>
                  <a:prstClr val="black"/>
                </a:solidFill>
                <a:latin typeface="楷体" panose="02010609060101010101" pitchFamily="49" charset="-122"/>
                <a:ea typeface="楷体" panose="02010609060101010101" pitchFamily="49" charset="-122"/>
              </a:rPr>
              <a:t>do-while</a:t>
            </a:r>
            <a:r>
              <a:rPr lang="zh-CN" altLang="en-US" sz="2000" dirty="0">
                <a:solidFill>
                  <a:prstClr val="black"/>
                </a:solidFill>
                <a:latin typeface="楷体" panose="02010609060101010101" pitchFamily="49" charset="-122"/>
                <a:ea typeface="楷体" panose="02010609060101010101" pitchFamily="49" charset="-122"/>
              </a:rPr>
              <a:t>循环和</a:t>
            </a:r>
            <a:r>
              <a:rPr lang="en-US" altLang="zh-CN" sz="2000" dirty="0">
                <a:solidFill>
                  <a:prstClr val="black"/>
                </a:solidFill>
                <a:latin typeface="楷体" panose="02010609060101010101" pitchFamily="49" charset="-122"/>
                <a:ea typeface="楷体" panose="02010609060101010101" pitchFamily="49" charset="-122"/>
              </a:rPr>
              <a:t>while</a:t>
            </a:r>
            <a:r>
              <a:rPr lang="zh-CN" altLang="en-US" sz="2000" dirty="0">
                <a:solidFill>
                  <a:prstClr val="black"/>
                </a:solidFill>
                <a:latin typeface="楷体" panose="02010609060101010101" pitchFamily="49" charset="-122"/>
                <a:ea typeface="楷体" panose="02010609060101010101" pitchFamily="49" charset="-122"/>
              </a:rPr>
              <a:t>循环一样，不会自动更改循环控制变量（或表达式）的内容，所以在</a:t>
            </a:r>
            <a:r>
              <a:rPr lang="en-US" altLang="zh-CN" sz="2000" dirty="0">
                <a:solidFill>
                  <a:prstClr val="black"/>
                </a:solidFill>
                <a:latin typeface="楷体" panose="02010609060101010101" pitchFamily="49" charset="-122"/>
                <a:ea typeface="楷体" panose="02010609060101010101" pitchFamily="49" charset="-122"/>
              </a:rPr>
              <a:t>do-while</a:t>
            </a:r>
            <a:r>
              <a:rPr lang="zh-CN" altLang="en-US" sz="2000" dirty="0">
                <a:solidFill>
                  <a:prstClr val="black"/>
                </a:solidFill>
                <a:latin typeface="楷体" panose="02010609060101010101" pitchFamily="49" charset="-122"/>
                <a:ea typeface="楷体" panose="02010609060101010101" pitchFamily="49" charset="-122"/>
              </a:rPr>
              <a:t>循环中赋值循环控制变量的工作要由自己来做，再回到步骤</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重新判断是否继续执行循环。</a:t>
            </a:r>
          </a:p>
          <a:p>
            <a:pPr lvl="0" algn="just" defTabSz="609585">
              <a:lnSpc>
                <a:spcPct val="150000"/>
              </a:lnSpc>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22" name="圆角矩形 5">
            <a:extLst>
              <a:ext uri="{FF2B5EF4-FFF2-40B4-BE49-F238E27FC236}">
                <a16:creationId xmlns:a16="http://schemas.microsoft.com/office/drawing/2014/main" id="{79B86FFC-F632-483E-B6A6-0D28ADD761D4}"/>
              </a:ext>
            </a:extLst>
          </p:cNvPr>
          <p:cNvSpPr/>
          <p:nvPr/>
        </p:nvSpPr>
        <p:spPr>
          <a:xfrm>
            <a:off x="518071" y="1022538"/>
            <a:ext cx="11023882" cy="481292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1" name="矩形 20">
            <a:extLst>
              <a:ext uri="{FF2B5EF4-FFF2-40B4-BE49-F238E27FC236}">
                <a16:creationId xmlns:a16="http://schemas.microsoft.com/office/drawing/2014/main" id="{C92B48E3-F8EF-4AE7-9246-3CFD0FE64A33}"/>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F5AB69F3-002D-4C5D-922A-8E26D407B48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9913EB90-8F5C-46E8-A187-7719427F369F}"/>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Tree>
    <p:extLst>
      <p:ext uri="{BB962C8B-B14F-4D97-AF65-F5344CB8AC3E}">
        <p14:creationId xmlns:p14="http://schemas.microsoft.com/office/powerpoint/2010/main" val="31717586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307163"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1.4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实践操作：描述“人类”信息程序设计</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4" name="矩形 13">
            <a:extLst>
              <a:ext uri="{FF2B5EF4-FFF2-40B4-BE49-F238E27FC236}">
                <a16:creationId xmlns:a16="http://schemas.microsoft.com/office/drawing/2014/main" id="{0302A465-58D7-42F2-BAC8-43984BDA1A01}"/>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5" name="矩形 14">
            <a:extLst>
              <a:ext uri="{FF2B5EF4-FFF2-40B4-BE49-F238E27FC236}">
                <a16:creationId xmlns:a16="http://schemas.microsoft.com/office/drawing/2014/main" id="{F1559B9A-314E-480C-9FFD-B9DE3E2ADD6D}"/>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TextBox 53">
            <a:extLst>
              <a:ext uri="{FF2B5EF4-FFF2-40B4-BE49-F238E27FC236}">
                <a16:creationId xmlns:a16="http://schemas.microsoft.com/office/drawing/2014/main" id="{2CE2F1E7-4918-430E-AF45-AE8C8C727D34}"/>
              </a:ext>
            </a:extLst>
          </p:cNvPr>
          <p:cNvSpPr txBox="1"/>
          <p:nvPr/>
        </p:nvSpPr>
        <p:spPr>
          <a:xfrm>
            <a:off x="863599" y="3029893"/>
            <a:ext cx="5688030" cy="2236190"/>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）打开</a:t>
            </a:r>
            <a:r>
              <a:rPr lang="en-US" altLang="zh-CN" sz="2000" dirty="0">
                <a:solidFill>
                  <a:prstClr val="black"/>
                </a:solidFill>
                <a:latin typeface="楷体" panose="02010609060101010101" pitchFamily="49" charset="-122"/>
                <a:ea typeface="楷体" panose="02010609060101010101" pitchFamily="49" charset="-122"/>
              </a:rPr>
              <a:t>Eclipse</a:t>
            </a:r>
            <a:r>
              <a:rPr lang="zh-CN" altLang="en-US" sz="2000" dirty="0">
                <a:solidFill>
                  <a:prstClr val="black"/>
                </a:solidFill>
                <a:latin typeface="楷体" panose="02010609060101010101" pitchFamily="49" charset="-122"/>
                <a:ea typeface="楷体" panose="02010609060101010101" pitchFamily="49" charset="-122"/>
              </a:rPr>
              <a:t>，创建</a:t>
            </a:r>
            <a:r>
              <a:rPr lang="en-US" altLang="zh-CN" sz="2000" dirty="0">
                <a:solidFill>
                  <a:prstClr val="black"/>
                </a:solidFill>
                <a:latin typeface="楷体" panose="02010609060101010101" pitchFamily="49" charset="-122"/>
                <a:ea typeface="楷体" panose="02010609060101010101" pitchFamily="49" charset="-122"/>
              </a:rPr>
              <a:t>Person</a:t>
            </a:r>
            <a:r>
              <a:rPr lang="zh-CN" altLang="en-US" sz="2000" dirty="0">
                <a:solidFill>
                  <a:prstClr val="black"/>
                </a:solidFill>
                <a:latin typeface="楷体" panose="02010609060101010101" pitchFamily="49" charset="-122"/>
                <a:ea typeface="楷体" panose="02010609060101010101" pitchFamily="49" charset="-122"/>
              </a:rPr>
              <a:t>类；</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）在类大括号内进行属性定义；</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3</a:t>
            </a:r>
            <a:r>
              <a:rPr lang="zh-CN" altLang="en-US" sz="2000" dirty="0">
                <a:solidFill>
                  <a:prstClr val="black"/>
                </a:solidFill>
                <a:latin typeface="楷体" panose="02010609060101010101" pitchFamily="49" charset="-122"/>
                <a:ea typeface="楷体" panose="02010609060101010101" pitchFamily="49" charset="-122"/>
              </a:rPr>
              <a:t>）利用创建的</a:t>
            </a:r>
            <a:r>
              <a:rPr lang="en-US" altLang="zh-CN" sz="2000" dirty="0">
                <a:solidFill>
                  <a:prstClr val="black"/>
                </a:solidFill>
                <a:latin typeface="楷体" panose="02010609060101010101" pitchFamily="49" charset="-122"/>
                <a:ea typeface="楷体" panose="02010609060101010101" pitchFamily="49" charset="-122"/>
              </a:rPr>
              <a:t>Person</a:t>
            </a:r>
            <a:r>
              <a:rPr lang="zh-CN" altLang="en-US" sz="2000" dirty="0">
                <a:solidFill>
                  <a:prstClr val="black"/>
                </a:solidFill>
                <a:latin typeface="楷体" panose="02010609060101010101" pitchFamily="49" charset="-122"/>
                <a:ea typeface="楷体" panose="02010609060101010101" pitchFamily="49" charset="-122"/>
              </a:rPr>
              <a:t>对象，使用“对象名</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属性名”形式进行赋值，并输出对象的各个属性值。</a:t>
            </a:r>
          </a:p>
          <a:p>
            <a:pPr marL="0" marR="0" lvl="0" indent="0" algn="just" defTabSz="609585" rtl="0" eaLnBrk="1" fontAlgn="auto" latinLnBrk="0" hangingPunct="1">
              <a:lnSpc>
                <a:spcPct val="15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9" name="矩形: 对角圆角 18">
            <a:extLst>
              <a:ext uri="{FF2B5EF4-FFF2-40B4-BE49-F238E27FC236}">
                <a16:creationId xmlns:a16="http://schemas.microsoft.com/office/drawing/2014/main" id="{44E138CE-06D6-41F9-B257-01F4E0AF5DDB}"/>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实施思路</a:t>
            </a:r>
          </a:p>
        </p:txBody>
      </p:sp>
      <p:pic>
        <p:nvPicPr>
          <p:cNvPr id="20" name="图片 19">
            <a:extLst>
              <a:ext uri="{FF2B5EF4-FFF2-40B4-BE49-F238E27FC236}">
                <a16:creationId xmlns:a16="http://schemas.microsoft.com/office/drawing/2014/main" id="{F2AB7412-F4A7-4FB6-926F-2D26F8DF11D7}"/>
              </a:ext>
            </a:extLst>
          </p:cNvPr>
          <p:cNvPicPr>
            <a:picLocks noChangeAspect="1"/>
          </p:cNvPicPr>
          <p:nvPr/>
        </p:nvPicPr>
        <p:blipFill>
          <a:blip r:embed="rId2"/>
          <a:stretch>
            <a:fillRect/>
          </a:stretch>
        </p:blipFill>
        <p:spPr>
          <a:xfrm>
            <a:off x="6920207" y="2779764"/>
            <a:ext cx="5271793" cy="2799308"/>
          </a:xfrm>
          <a:prstGeom prst="rect">
            <a:avLst/>
          </a:prstGeom>
        </p:spPr>
      </p:pic>
      <p:sp>
        <p:nvSpPr>
          <p:cNvPr id="16" name="文本框 15">
            <a:extLst>
              <a:ext uri="{FF2B5EF4-FFF2-40B4-BE49-F238E27FC236}">
                <a16:creationId xmlns:a16="http://schemas.microsoft.com/office/drawing/2014/main" id="{8BF8D067-ECBF-488E-8ED6-FC2D01B0C78D}"/>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Tree>
    <p:extLst>
      <p:ext uri="{BB962C8B-B14F-4D97-AF65-F5344CB8AC3E}">
        <p14:creationId xmlns:p14="http://schemas.microsoft.com/office/powerpoint/2010/main" val="3240623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209814" y="895284"/>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程序代码</a:t>
            </a:r>
          </a:p>
        </p:txBody>
      </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pic>
        <p:nvPicPr>
          <p:cNvPr id="4" name="图片 3">
            <a:extLst>
              <a:ext uri="{FF2B5EF4-FFF2-40B4-BE49-F238E27FC236}">
                <a16:creationId xmlns:a16="http://schemas.microsoft.com/office/drawing/2014/main" id="{DB0ABA56-660D-447D-922F-3B02811B6E5D}"/>
              </a:ext>
            </a:extLst>
          </p:cNvPr>
          <p:cNvPicPr>
            <a:picLocks noChangeAspect="1"/>
          </p:cNvPicPr>
          <p:nvPr/>
        </p:nvPicPr>
        <p:blipFill>
          <a:blip r:embed="rId2"/>
          <a:stretch>
            <a:fillRect/>
          </a:stretch>
        </p:blipFill>
        <p:spPr>
          <a:xfrm>
            <a:off x="1964983" y="2349201"/>
            <a:ext cx="8016935" cy="1912786"/>
          </a:xfrm>
          <a:prstGeom prst="rect">
            <a:avLst/>
          </a:prstGeom>
        </p:spPr>
      </p:pic>
      <p:sp>
        <p:nvSpPr>
          <p:cNvPr id="19" name="文本框 18">
            <a:extLst>
              <a:ext uri="{FF2B5EF4-FFF2-40B4-BE49-F238E27FC236}">
                <a16:creationId xmlns:a16="http://schemas.microsoft.com/office/drawing/2014/main" id="{B92344AE-1386-4933-AF40-0748B5677FEE}"/>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Tree>
    <p:extLst>
      <p:ext uri="{BB962C8B-B14F-4D97-AF65-F5344CB8AC3E}">
        <p14:creationId xmlns:p14="http://schemas.microsoft.com/office/powerpoint/2010/main" val="12612167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pic>
        <p:nvPicPr>
          <p:cNvPr id="3" name="图片 2">
            <a:extLst>
              <a:ext uri="{FF2B5EF4-FFF2-40B4-BE49-F238E27FC236}">
                <a16:creationId xmlns:a16="http://schemas.microsoft.com/office/drawing/2014/main" id="{3E5E591E-86AA-4D24-B8A9-0278B6C96B97}"/>
              </a:ext>
            </a:extLst>
          </p:cNvPr>
          <p:cNvPicPr>
            <a:picLocks noChangeAspect="1"/>
          </p:cNvPicPr>
          <p:nvPr/>
        </p:nvPicPr>
        <p:blipFill>
          <a:blip r:embed="rId2"/>
          <a:stretch>
            <a:fillRect/>
          </a:stretch>
        </p:blipFill>
        <p:spPr>
          <a:xfrm>
            <a:off x="2003705" y="1127560"/>
            <a:ext cx="8184589" cy="4602879"/>
          </a:xfrm>
          <a:prstGeom prst="rect">
            <a:avLst/>
          </a:prstGeom>
        </p:spPr>
      </p:pic>
      <p:sp>
        <p:nvSpPr>
          <p:cNvPr id="14" name="文本框 13">
            <a:extLst>
              <a:ext uri="{FF2B5EF4-FFF2-40B4-BE49-F238E27FC236}">
                <a16:creationId xmlns:a16="http://schemas.microsoft.com/office/drawing/2014/main" id="{888E786A-8A61-436A-810F-6D28F8A0259F}"/>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Tree>
    <p:extLst>
      <p:ext uri="{BB962C8B-B14F-4D97-AF65-F5344CB8AC3E}">
        <p14:creationId xmlns:p14="http://schemas.microsoft.com/office/powerpoint/2010/main" val="24692748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巩固训练：编写一个手机类</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17584" y="2561758"/>
            <a:ext cx="10253179" cy="1312860"/>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）掌握类的定义；</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）掌握创建类对象的方法；</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）掌握使用对象的步骤。</a:t>
            </a: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实训目的</a:t>
            </a:r>
          </a:p>
        </p:txBody>
      </p:sp>
      <p:sp>
        <p:nvSpPr>
          <p:cNvPr id="17" name="矩形: 对角圆角 16">
            <a:extLst>
              <a:ext uri="{FF2B5EF4-FFF2-40B4-BE49-F238E27FC236}">
                <a16:creationId xmlns:a16="http://schemas.microsoft.com/office/drawing/2014/main" id="{83FE14B6-0FFA-485A-9AFF-ACDDF8C913B1}"/>
              </a:ext>
            </a:extLst>
          </p:cNvPr>
          <p:cNvSpPr/>
          <p:nvPr/>
        </p:nvSpPr>
        <p:spPr>
          <a:xfrm>
            <a:off x="863600" y="4087175"/>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969410" y="4941691"/>
            <a:ext cx="10253179" cy="851195"/>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编写一个手机类，其中属性包括手机品牌、手机型号；方法包括显示手机信息，并编写测试类进行对象创建。</a:t>
            </a:r>
          </a:p>
        </p:txBody>
      </p:sp>
      <p:sp>
        <p:nvSpPr>
          <p:cNvPr id="20" name="矩形 19">
            <a:extLst>
              <a:ext uri="{FF2B5EF4-FFF2-40B4-BE49-F238E27FC236}">
                <a16:creationId xmlns:a16="http://schemas.microsoft.com/office/drawing/2014/main" id="{A3160009-150A-4F77-9B8B-B083B31B5316}"/>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90EC91A1-9105-4990-A952-63F16BB2AA05}"/>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1072B467-D52A-4393-B9BA-36F9B00AE7DB}"/>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Tree>
    <p:extLst>
      <p:ext uri="{BB962C8B-B14F-4D97-AF65-F5344CB8AC3E}">
        <p14:creationId xmlns:p14="http://schemas.microsoft.com/office/powerpoint/2010/main" val="34649682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4795102" y="2967335"/>
            <a:ext cx="5107538" cy="913007"/>
          </a:xfrm>
          <a:prstGeom prst="rect">
            <a:avLst/>
          </a:prstGeom>
          <a:noFill/>
        </p:spPr>
        <p:txBody>
          <a:bodyPr wrap="square" rtlCol="0">
            <a:spAutoFit/>
          </a:bodyPr>
          <a:lstStyle/>
          <a:p>
            <a:pPr lvl="0" defTabSz="609585">
              <a:defRPr/>
            </a:pP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借书卡程序实现</a:t>
            </a:r>
            <a:endParaRPr kumimoji="0" lang="zh-CN" altLang="en-US" sz="5333"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 name="TextBox 21">
            <a:extLst>
              <a:ext uri="{FF2B5EF4-FFF2-40B4-BE49-F238E27FC236}">
                <a16:creationId xmlns:a16="http://schemas.microsoft.com/office/drawing/2014/main" id="{03A8D603-32C6-412D-8F30-56FABCB9C515}"/>
              </a:ext>
            </a:extLst>
          </p:cNvPr>
          <p:cNvSpPr txBox="1"/>
          <p:nvPr/>
        </p:nvSpPr>
        <p:spPr>
          <a:xfrm>
            <a:off x="2449615" y="2967335"/>
            <a:ext cx="2100391" cy="923330"/>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r>
              <a:rPr kumimoji="0" lang="en-US" altLang="zh-CN"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a:t>
            </a:r>
            <a:endParaRPr kumimoji="0" lang="id-ID"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043041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92733" y="2311567"/>
            <a:ext cx="9606533" cy="1774525"/>
          </a:xfrm>
          <a:prstGeom prst="rect">
            <a:avLst/>
          </a:prstGeom>
          <a:noFill/>
        </p:spPr>
        <p:txBody>
          <a:bodyPr wrap="square" lIns="0" tIns="0" rIns="0" bIns="0" rtlCol="0">
            <a:spAutoFit/>
          </a:bodyPr>
          <a:lstStyle/>
          <a:p>
            <a:pPr lvl="0" algn="just" defTabSz="609585">
              <a:lnSpc>
                <a:spcPct val="150000"/>
              </a:lnSpc>
              <a:spcAft>
                <a:spcPts val="1600"/>
              </a:spcAft>
            </a:pPr>
            <a:r>
              <a:rPr lang="zh-CN" altLang="en-US" sz="2000" dirty="0">
                <a:solidFill>
                  <a:prstClr val="black"/>
                </a:solidFill>
                <a:latin typeface="楷体" panose="02010609060101010101" pitchFamily="49" charset="-122"/>
                <a:ea typeface="楷体" panose="02010609060101010101" pitchFamily="49" charset="-122"/>
              </a:rPr>
              <a:t>    借书卡是学生日常生活重要组成部分。每张借书卡信息包含账号、持卡人姓名、身份证号码、地址、已借书数、可借书数、本次借书数、本次还书数。方法有借书、还书和查询。要求根据持卡人不同操作，显示不同信息。当借书操作后，显示本次借书数及已借书数；当还书操作时，显示本次还书数和已借书数。其运行结果如下：</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pic>
        <p:nvPicPr>
          <p:cNvPr id="1026" name="图片 91">
            <a:extLst>
              <a:ext uri="{FF2B5EF4-FFF2-40B4-BE49-F238E27FC236}">
                <a16:creationId xmlns:a16="http://schemas.microsoft.com/office/drawing/2014/main" id="{56D2754B-0522-452B-A1AE-36B76CBCB1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6817" y="4409698"/>
            <a:ext cx="6796350" cy="157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43839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9">
            <a:extLst>
              <a:ext uri="{FF2B5EF4-FFF2-40B4-BE49-F238E27FC236}">
                <a16:creationId xmlns:a16="http://schemas.microsoft.com/office/drawing/2014/main" id="{8E3DDE5B-9BA2-4169-888B-5935C652AA41}"/>
              </a:ext>
            </a:extLst>
          </p:cNvPr>
          <p:cNvSpPr>
            <a:spLocks/>
          </p:cNvSpPr>
          <p:nvPr/>
        </p:nvSpPr>
        <p:spPr bwMode="auto">
          <a:xfrm>
            <a:off x="4622800" y="0"/>
            <a:ext cx="7569200" cy="6866467"/>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gradFill>
            <a:gsLst>
              <a:gs pos="0">
                <a:srgbClr val="5877B6"/>
              </a:gs>
              <a:gs pos="100000">
                <a:srgbClr val="465E96"/>
              </a:gs>
            </a:gsLst>
            <a:lin ang="5400000" scaled="0"/>
          </a:gradFill>
          <a:ln>
            <a:noFill/>
          </a:ln>
        </p:spPr>
        <p:txBody>
          <a:bodyPr vert="horz" wrap="square" lIns="121920" tIns="60960" rIns="121920" bIns="60960" numCol="1" anchor="t" anchorCtr="0" compatLnSpc="1">
            <a:prstTxWarp prst="textNoShape">
              <a:avLst/>
            </a:prstTxWarp>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4" name="图形 3">
            <a:extLst>
              <a:ext uri="{FF2B5EF4-FFF2-40B4-BE49-F238E27FC236}">
                <a16:creationId xmlns:a16="http://schemas.microsoft.com/office/drawing/2014/main" id="{85283BB4-C5B8-427A-B45B-980B3988B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34050" y="1250950"/>
            <a:ext cx="4889500" cy="4356100"/>
          </a:xfrm>
          <a:prstGeom prst="rect">
            <a:avLst/>
          </a:prstGeom>
        </p:spPr>
      </p:pic>
      <p:sp>
        <p:nvSpPr>
          <p:cNvPr id="13" name="TextBox 21">
            <a:extLst>
              <a:ext uri="{FF2B5EF4-FFF2-40B4-BE49-F238E27FC236}">
                <a16:creationId xmlns:a16="http://schemas.microsoft.com/office/drawing/2014/main" id="{41966009-D92C-44B3-992A-B960E31525C2}"/>
              </a:ext>
            </a:extLst>
          </p:cNvPr>
          <p:cNvSpPr txBox="1"/>
          <p:nvPr/>
        </p:nvSpPr>
        <p:spPr>
          <a:xfrm>
            <a:off x="1074733" y="2326655"/>
            <a:ext cx="251897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目   录</a:t>
            </a:r>
            <a:endParaRPr kumimoji="0" lang="en-US" altLang="zh-CN" sz="4800" b="1" i="0" u="none" strike="noStrike" kern="1200" cap="none" spc="0" normalizeH="0" baseline="0" noProof="0" dirty="0">
              <a:ln>
                <a:noFill/>
              </a:ln>
              <a:gradFill>
                <a:gsLst>
                  <a:gs pos="100000">
                    <a:srgbClr val="5877B6"/>
                  </a:gs>
                  <a:gs pos="0">
                    <a:srgbClr val="465E96"/>
                  </a:gs>
                </a:gsLst>
                <a:lin ang="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2" name="椭圆 11">
            <a:extLst>
              <a:ext uri="{FF2B5EF4-FFF2-40B4-BE49-F238E27FC236}">
                <a16:creationId xmlns:a16="http://schemas.microsoft.com/office/drawing/2014/main" id="{8FC4A3FD-BB84-4F2C-86E6-9331BE3B11C7}"/>
              </a:ext>
            </a:extLst>
          </p:cNvPr>
          <p:cNvSpPr/>
          <p:nvPr/>
        </p:nvSpPr>
        <p:spPr>
          <a:xfrm>
            <a:off x="572986" y="4064860"/>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5" name="TextBox 51">
            <a:extLst>
              <a:ext uri="{FF2B5EF4-FFF2-40B4-BE49-F238E27FC236}">
                <a16:creationId xmlns:a16="http://schemas.microsoft.com/office/drawing/2014/main" id="{95529E35-8F10-4362-817B-40911B41714E}"/>
              </a:ext>
            </a:extLst>
          </p:cNvPr>
          <p:cNvSpPr txBox="1"/>
          <p:nvPr/>
        </p:nvSpPr>
        <p:spPr>
          <a:xfrm>
            <a:off x="1059773" y="3993202"/>
            <a:ext cx="5617088"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任务</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1</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创建有关人的类</a:t>
            </a:r>
            <a:endParaRPr kumimoji="0" lang="en-US" sz="1467" b="1" i="0" u="none" strike="noStrike" kern="1200" cap="none" spc="0" normalizeH="0" baseline="0" noProof="0" dirty="0">
              <a:ln>
                <a:noFill/>
              </a:ln>
              <a:solidFill>
                <a:srgbClr val="D92751"/>
              </a:solidFill>
              <a:effectLst/>
              <a:uLnTx/>
              <a:uFillTx/>
              <a:latin typeface="微软雅黑" panose="020B0503020204020204" pitchFamily="34" charset="-122"/>
              <a:ea typeface="微软雅黑" panose="020B0503020204020204" pitchFamily="34" charset="-122"/>
              <a:cs typeface="+mn-cs"/>
            </a:endParaRPr>
          </a:p>
        </p:txBody>
      </p:sp>
      <p:sp>
        <p:nvSpPr>
          <p:cNvPr id="7" name="椭圆 6">
            <a:extLst>
              <a:ext uri="{FF2B5EF4-FFF2-40B4-BE49-F238E27FC236}">
                <a16:creationId xmlns:a16="http://schemas.microsoft.com/office/drawing/2014/main" id="{BE15D6CA-94C6-4D6A-973C-45375DE9CC37}"/>
              </a:ext>
            </a:extLst>
          </p:cNvPr>
          <p:cNvSpPr/>
          <p:nvPr/>
        </p:nvSpPr>
        <p:spPr>
          <a:xfrm>
            <a:off x="572986" y="4724972"/>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8" name="TextBox 51">
            <a:extLst>
              <a:ext uri="{FF2B5EF4-FFF2-40B4-BE49-F238E27FC236}">
                <a16:creationId xmlns:a16="http://schemas.microsoft.com/office/drawing/2014/main" id="{F1998361-40C4-488E-AC12-E4895BA5409A}"/>
              </a:ext>
            </a:extLst>
          </p:cNvPr>
          <p:cNvSpPr txBox="1"/>
          <p:nvPr/>
        </p:nvSpPr>
        <p:spPr>
          <a:xfrm>
            <a:off x="1059773" y="4653314"/>
            <a:ext cx="5617088"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任务</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2</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lang="zh-CN" altLang="en-US" sz="2400" b="1" noProof="0"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借书卡程序实现</a:t>
            </a:r>
            <a:endParaRPr kumimoji="0" lang="en-US" sz="1467" b="1" i="0" u="none" strike="noStrike" kern="1200" cap="none" spc="0" normalizeH="0" baseline="0" noProof="0" dirty="0">
              <a:ln>
                <a:noFill/>
              </a:ln>
              <a:solidFill>
                <a:srgbClr val="D92751"/>
              </a:solidFill>
              <a:effectLst/>
              <a:uLnTx/>
              <a:uFillTx/>
              <a:latin typeface="微软雅黑" panose="020B0503020204020204" pitchFamily="34" charset="-122"/>
              <a:ea typeface="微软雅黑" panose="020B0503020204020204" pitchFamily="34" charset="-122"/>
              <a:cs typeface="+mn-cs"/>
            </a:endParaRPr>
          </a:p>
        </p:txBody>
      </p:sp>
      <p:sp>
        <p:nvSpPr>
          <p:cNvPr id="9" name="椭圆 8">
            <a:extLst>
              <a:ext uri="{FF2B5EF4-FFF2-40B4-BE49-F238E27FC236}">
                <a16:creationId xmlns:a16="http://schemas.microsoft.com/office/drawing/2014/main" id="{B44A801C-2988-491F-94FD-E4D1F6E29806}"/>
              </a:ext>
            </a:extLst>
          </p:cNvPr>
          <p:cNvSpPr/>
          <p:nvPr/>
        </p:nvSpPr>
        <p:spPr>
          <a:xfrm>
            <a:off x="587946" y="5385086"/>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10" name="TextBox 51">
            <a:extLst>
              <a:ext uri="{FF2B5EF4-FFF2-40B4-BE49-F238E27FC236}">
                <a16:creationId xmlns:a16="http://schemas.microsoft.com/office/drawing/2014/main" id="{BD8A3B0B-8E50-4534-8ED6-BF0A96499ED3}"/>
              </a:ext>
            </a:extLst>
          </p:cNvPr>
          <p:cNvSpPr txBox="1"/>
          <p:nvPr/>
        </p:nvSpPr>
        <p:spPr>
          <a:xfrm>
            <a:off x="1074733" y="5313428"/>
            <a:ext cx="5617088"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任务</a:t>
            </a:r>
            <a:r>
              <a:rPr kumimoji="0" lang="en-US" altLang="zh-CN"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3</a:t>
            </a:r>
            <a:r>
              <a:rPr kumimoji="0" lang="zh-CN" altLang="en-US" sz="2400" b="1" i="0" u="none" strike="noStrike" kern="1200" cap="none" spc="0" normalizeH="0" baseline="0" noProof="0" dirty="0">
                <a:ln>
                  <a:noFill/>
                </a:ln>
                <a:gradFill>
                  <a:gsLst>
                    <a:gs pos="100000">
                      <a:srgbClr val="465E96"/>
                    </a:gs>
                    <a:gs pos="0">
                      <a:srgbClr val="5877B6">
                        <a:lumMod val="80000"/>
                        <a:lumOff val="20000"/>
                      </a:srgbClr>
                    </a:gs>
                  </a:gsLst>
                  <a:lin ang="5400000" scaled="0"/>
                </a:gradFill>
                <a:effectLst/>
                <a:uLnTx/>
                <a:uFillTx/>
                <a:latin typeface="微软雅黑" panose="020B0503020204020204" pitchFamily="34" charset="-122"/>
                <a:ea typeface="微软雅黑" panose="020B0503020204020204" pitchFamily="34" charset="-122"/>
                <a:cs typeface="+mn-cs"/>
              </a:rPr>
              <a:t>    </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Java</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程序中类的组织</a:t>
            </a:r>
            <a:endParaRPr kumimoji="0" lang="en-US" sz="1467" b="1" i="0" u="none" strike="noStrike" kern="1200" cap="none" spc="0" normalizeH="0" baseline="0" noProof="0" dirty="0">
              <a:ln>
                <a:noFill/>
              </a:ln>
              <a:solidFill>
                <a:srgbClr val="D92751"/>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541505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anim calcmode="lin" valueType="num">
                                      <p:cBhvr>
                                        <p:cTn id="38" dur="500" fill="hold"/>
                                        <p:tgtEl>
                                          <p:spTgt spid="8"/>
                                        </p:tgtEl>
                                        <p:attrNameLst>
                                          <p:attrName>ppt_x</p:attrName>
                                        </p:attrNameLst>
                                      </p:cBhvr>
                                      <p:tavLst>
                                        <p:tav tm="0">
                                          <p:val>
                                            <p:strVal val="#ppt_x"/>
                                          </p:val>
                                        </p:tav>
                                        <p:tav tm="100000">
                                          <p:val>
                                            <p:strVal val="#ppt_x"/>
                                          </p:val>
                                        </p:tav>
                                      </p:tavLst>
                                    </p:anim>
                                    <p:anim calcmode="lin" valueType="num">
                                      <p:cBhvr>
                                        <p:cTn id="39" dur="5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anim calcmode="lin" valueType="num">
                                      <p:cBhvr>
                                        <p:cTn id="43" dur="500" fill="hold"/>
                                        <p:tgtEl>
                                          <p:spTgt spid="9"/>
                                        </p:tgtEl>
                                        <p:attrNameLst>
                                          <p:attrName>ppt_x</p:attrName>
                                        </p:attrNameLst>
                                      </p:cBhvr>
                                      <p:tavLst>
                                        <p:tav tm="0">
                                          <p:val>
                                            <p:strVal val="#ppt_x"/>
                                          </p:val>
                                        </p:tav>
                                        <p:tav tm="100000">
                                          <p:val>
                                            <p:strVal val="#ppt_x"/>
                                          </p:val>
                                        </p:tav>
                                      </p:tavLst>
                                    </p:anim>
                                    <p:anim calcmode="lin" valueType="num">
                                      <p:cBhvr>
                                        <p:cTn id="44" dur="5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anim calcmode="lin" valueType="num">
                                      <p:cBhvr>
                                        <p:cTn id="48" dur="500" fill="hold"/>
                                        <p:tgtEl>
                                          <p:spTgt spid="10"/>
                                        </p:tgtEl>
                                        <p:attrNameLst>
                                          <p:attrName>ppt_x</p:attrName>
                                        </p:attrNameLst>
                                      </p:cBhvr>
                                      <p:tavLst>
                                        <p:tav tm="0">
                                          <p:val>
                                            <p:strVal val="#ppt_x"/>
                                          </p:val>
                                        </p:tav>
                                        <p:tav tm="100000">
                                          <p:val>
                                            <p:strVal val="#ppt_x"/>
                                          </p:val>
                                        </p:tav>
                                      </p:tavLst>
                                    </p:anim>
                                    <p:anim calcmode="lin" valueType="num">
                                      <p:cBhvr>
                                        <p:cTn id="4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animBg="1"/>
      <p:bldP spid="15" grpId="0"/>
      <p:bldP spid="7" grpId="0" animBg="1"/>
      <p:bldP spid="8" grpId="0"/>
      <p:bldP spid="9"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2.1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类的方法</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204378" y="2138507"/>
            <a:ext cx="9890363" cy="1312860"/>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1. </a:t>
            </a:r>
            <a:r>
              <a:rPr lang="zh-CN" altLang="en-US" sz="2000" dirty="0">
                <a:solidFill>
                  <a:srgbClr val="8DA0C6"/>
                </a:solidFill>
                <a:latin typeface="微软雅黑" panose="020B0503020204020204" pitchFamily="34" charset="-122"/>
                <a:ea typeface="微软雅黑" panose="020B0503020204020204" pitchFamily="34" charset="-122"/>
              </a:rPr>
              <a:t>定义类的方法</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类中的方法又称之为成员方法或成员函数，用来描述类所具有的功能和操作，是一段完成某种功能或操作的代码段。方法定义的格式：</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62851" y="1920211"/>
            <a:ext cx="10496040" cy="3321092"/>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55416" y="1892493"/>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32235" y="4896882"/>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3" name="文本框 22">
            <a:extLst>
              <a:ext uri="{FF2B5EF4-FFF2-40B4-BE49-F238E27FC236}">
                <a16:creationId xmlns:a16="http://schemas.microsoft.com/office/drawing/2014/main" id="{BD957AF7-238C-42F5-AA6E-E338FA388441}"/>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pic>
        <p:nvPicPr>
          <p:cNvPr id="3" name="图片 2">
            <a:extLst>
              <a:ext uri="{FF2B5EF4-FFF2-40B4-BE49-F238E27FC236}">
                <a16:creationId xmlns:a16="http://schemas.microsoft.com/office/drawing/2014/main" id="{426E16D5-BDFC-482C-949A-AE47E97DA1D7}"/>
              </a:ext>
            </a:extLst>
          </p:cNvPr>
          <p:cNvPicPr>
            <a:picLocks noChangeAspect="1"/>
          </p:cNvPicPr>
          <p:nvPr/>
        </p:nvPicPr>
        <p:blipFill>
          <a:blip r:embed="rId2"/>
          <a:stretch>
            <a:fillRect/>
          </a:stretch>
        </p:blipFill>
        <p:spPr>
          <a:xfrm>
            <a:off x="2746719" y="3921280"/>
            <a:ext cx="6698560" cy="426757"/>
          </a:xfrm>
          <a:prstGeom prst="rect">
            <a:avLst/>
          </a:prstGeom>
        </p:spPr>
      </p:pic>
    </p:spTree>
    <p:extLst>
      <p:ext uri="{BB962C8B-B14F-4D97-AF65-F5344CB8AC3E}">
        <p14:creationId xmlns:p14="http://schemas.microsoft.com/office/powerpoint/2010/main" val="7874080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文本框 22">
            <a:extLst>
              <a:ext uri="{FF2B5EF4-FFF2-40B4-BE49-F238E27FC236}">
                <a16:creationId xmlns:a16="http://schemas.microsoft.com/office/drawing/2014/main" id="{BD957AF7-238C-42F5-AA6E-E338FA388441}"/>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
        <p:nvSpPr>
          <p:cNvPr id="19" name="Rectangle 47">
            <a:extLst>
              <a:ext uri="{FF2B5EF4-FFF2-40B4-BE49-F238E27FC236}">
                <a16:creationId xmlns:a16="http://schemas.microsoft.com/office/drawing/2014/main" id="{48DB12F7-E6F3-46A7-8FFE-BC905720ED4F}"/>
              </a:ext>
            </a:extLst>
          </p:cNvPr>
          <p:cNvSpPr/>
          <p:nvPr/>
        </p:nvSpPr>
        <p:spPr>
          <a:xfrm flipH="1">
            <a:off x="4289196" y="1448904"/>
            <a:ext cx="7568677" cy="4636847"/>
          </a:xfrm>
          <a:prstGeom prst="rect">
            <a:avLst/>
          </a:prstGeom>
        </p:spPr>
        <p:txBody>
          <a:bodyPr wrap="square">
            <a:spAutoFit/>
          </a:bodyPr>
          <a:lstStyle/>
          <a:p>
            <a:pPr>
              <a:lnSpc>
                <a:spcPct val="150000"/>
              </a:lnSpc>
            </a:pP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   1</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）返回值类型。表示方法返回值的类型。如果方法不返回任何值，它必须声明为 </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void(</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空</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。对于不返回</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void</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类型的方法必须使用</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return</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语句。方法返回值类型必须与</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return</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语句后面的表达式数据类型一样。</a:t>
            </a:r>
            <a:endPar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endParaRPr>
          </a:p>
          <a:p>
            <a:pPr>
              <a:lnSpc>
                <a:spcPct val="150000"/>
              </a:lnSpc>
            </a:pP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   2</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）方法名称。可以是任何</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Java</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合法标识符，一般要求方法名字要有意义，并且首字母小写。</a:t>
            </a:r>
          </a:p>
          <a:p>
            <a:pPr>
              <a:lnSpc>
                <a:spcPct val="150000"/>
              </a:lnSpc>
            </a:pP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   </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3</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）参数列表。参数是方法接收调用者信息的唯一途径，</a:t>
            </a:r>
            <a:r>
              <a:rPr lang="en-US" altLang="zh-CN"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Java</a:t>
            </a:r>
            <a:r>
              <a:rPr lang="zh-CN" altLang="en-US" sz="2000" dirty="0">
                <a:solidFill>
                  <a:schemeClr val="bg1">
                    <a:lumMod val="50000"/>
                  </a:schemeClr>
                </a:solidFill>
                <a:latin typeface="楷体" panose="02010609060101010101" pitchFamily="49" charset="-122"/>
                <a:ea typeface="楷体" panose="02010609060101010101" pitchFamily="49" charset="-122"/>
                <a:cs typeface="Segoe UI Light" panose="020B0502040204020203" pitchFamily="34" charset="0"/>
              </a:rPr>
              <a:t>允许将参数值传递到方法中。多个参数用逗号分开，每一个参数都要包含数据类型和参数名。方法中的参数一般称为形式参数（简称形参），而由调用者传入的参数称之为实际参数（简称实参）。</a:t>
            </a:r>
          </a:p>
        </p:txBody>
      </p:sp>
      <p:sp>
        <p:nvSpPr>
          <p:cNvPr id="22" name="TextBox 21">
            <a:extLst>
              <a:ext uri="{FF2B5EF4-FFF2-40B4-BE49-F238E27FC236}">
                <a16:creationId xmlns:a16="http://schemas.microsoft.com/office/drawing/2014/main" id="{B7AC2B0C-15C5-4D4B-9607-51D44A33BAFF}"/>
              </a:ext>
            </a:extLst>
          </p:cNvPr>
          <p:cNvSpPr txBox="1"/>
          <p:nvPr/>
        </p:nvSpPr>
        <p:spPr>
          <a:xfrm>
            <a:off x="4909170" y="1048794"/>
            <a:ext cx="2471028" cy="400110"/>
          </a:xfrm>
          <a:prstGeom prst="rect">
            <a:avLst/>
          </a:prstGeom>
          <a:noFill/>
        </p:spPr>
        <p:txBody>
          <a:bodyPr wrap="square" rtlCol="0">
            <a:spAutoFit/>
          </a:bodyPr>
          <a:lstStyle/>
          <a:p>
            <a:pPr algn="ctr"/>
            <a:r>
              <a:rPr lang="zh-CN" altLang="en-US" sz="2000" dirty="0">
                <a:solidFill>
                  <a:schemeClr val="bg1">
                    <a:lumMod val="50000"/>
                  </a:schemeClr>
                </a:solidFill>
                <a:latin typeface="方正粗黑宋简体" panose="02000000000000000000" pitchFamily="2" charset="-122"/>
                <a:ea typeface="方正粗黑宋简体" panose="02000000000000000000" pitchFamily="2" charset="-122"/>
                <a:cs typeface="+mn-ea"/>
                <a:sym typeface="+mn-lt"/>
              </a:rPr>
              <a:t>注解：</a:t>
            </a:r>
            <a:endParaRPr lang="en-US" altLang="zh-CN" sz="2000" b="1" dirty="0">
              <a:solidFill>
                <a:schemeClr val="accent1"/>
              </a:solidFill>
              <a:latin typeface="方正粗黑宋简体" panose="02000000000000000000" pitchFamily="2" charset="-122"/>
              <a:ea typeface="方正粗黑宋简体" panose="02000000000000000000" pitchFamily="2" charset="-122"/>
            </a:endParaRPr>
          </a:p>
        </p:txBody>
      </p:sp>
      <p:pic>
        <p:nvPicPr>
          <p:cNvPr id="24" name="图片 23">
            <a:extLst>
              <a:ext uri="{FF2B5EF4-FFF2-40B4-BE49-F238E27FC236}">
                <a16:creationId xmlns:a16="http://schemas.microsoft.com/office/drawing/2014/main" id="{00CBF1E4-385F-4C84-8652-3EFB583CE6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9259" y="2471405"/>
            <a:ext cx="4624915" cy="3184080"/>
          </a:xfrm>
          <a:prstGeom prst="rect">
            <a:avLst/>
          </a:prstGeom>
        </p:spPr>
      </p:pic>
    </p:spTree>
    <p:extLst>
      <p:ext uri="{BB962C8B-B14F-4D97-AF65-F5344CB8AC3E}">
        <p14:creationId xmlns:p14="http://schemas.microsoft.com/office/powerpoint/2010/main" val="4648728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584059" y="1166251"/>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 name="文本框 6">
            <a:extLst>
              <a:ext uri="{FF2B5EF4-FFF2-40B4-BE49-F238E27FC236}">
                <a16:creationId xmlns:a16="http://schemas.microsoft.com/office/drawing/2014/main" id="{49EC32CF-74AC-481C-A4F3-7D31E7ED87C2}"/>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
        <p:nvSpPr>
          <p:cNvPr id="8" name="TextBox 53">
            <a:extLst>
              <a:ext uri="{FF2B5EF4-FFF2-40B4-BE49-F238E27FC236}">
                <a16:creationId xmlns:a16="http://schemas.microsoft.com/office/drawing/2014/main" id="{8361A88F-3B3A-424C-942A-FA1F67B4B38D}"/>
              </a:ext>
            </a:extLst>
          </p:cNvPr>
          <p:cNvSpPr txBox="1"/>
          <p:nvPr/>
        </p:nvSpPr>
        <p:spPr>
          <a:xfrm>
            <a:off x="1296653" y="1553645"/>
            <a:ext cx="10015511" cy="3621184"/>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2.  </a:t>
            </a:r>
            <a:r>
              <a:rPr lang="zh-CN" altLang="en-US" sz="2000" dirty="0">
                <a:solidFill>
                  <a:srgbClr val="8DA0C6"/>
                </a:solidFill>
                <a:latin typeface="微软雅黑" panose="020B0503020204020204" pitchFamily="34" charset="-122"/>
                <a:ea typeface="微软雅黑" panose="020B0503020204020204" pitchFamily="34" charset="-122"/>
              </a:rPr>
              <a:t>使用类的方法</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方法定义的目的是让其他类进行调用使之发挥方法执行的功能。方法的使用的一般前是必须先创建对象，然后使用“</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操作符实现对其方法的调用，方法中的局部变量被分配内存空间，方法执行完毕，局部变量即刻释放内存。使用方法的格式如下：</a:t>
            </a:r>
            <a:endPar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lvl="0" algn="just" defTabSz="609585">
              <a:lnSpc>
                <a:spcPct val="150000"/>
              </a:lnSpc>
            </a:pP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如果两个方法在同一类中，可以直接使用该方法名字进行调用。使用</a:t>
            </a:r>
            <a:r>
              <a:rPr lang="en-US" altLang="zh-CN" sz="2000" dirty="0">
                <a:solidFill>
                  <a:prstClr val="black"/>
                </a:solidFill>
                <a:latin typeface="楷体" panose="02010609060101010101" pitchFamily="49" charset="-122"/>
                <a:ea typeface="楷体" panose="02010609060101010101" pitchFamily="49" charset="-122"/>
              </a:rPr>
              <a:t>static</a:t>
            </a:r>
            <a:r>
              <a:rPr lang="zh-CN" altLang="en-US" sz="2000" dirty="0">
                <a:solidFill>
                  <a:prstClr val="black"/>
                </a:solidFill>
                <a:latin typeface="楷体" panose="02010609060101010101" pitchFamily="49" charset="-122"/>
                <a:ea typeface="楷体" panose="02010609060101010101" pitchFamily="49" charset="-122"/>
              </a:rPr>
              <a:t>修饰的静态方法有点特殊，静态方法的调用无需定义对象，可以通过类名直接使用。格式如下：</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pic>
        <p:nvPicPr>
          <p:cNvPr id="4" name="图片 3">
            <a:extLst>
              <a:ext uri="{FF2B5EF4-FFF2-40B4-BE49-F238E27FC236}">
                <a16:creationId xmlns:a16="http://schemas.microsoft.com/office/drawing/2014/main" id="{0CBDD0DA-AB81-4F8E-80B9-0EC92884E791}"/>
              </a:ext>
            </a:extLst>
          </p:cNvPr>
          <p:cNvPicPr>
            <a:picLocks noChangeAspect="1"/>
          </p:cNvPicPr>
          <p:nvPr/>
        </p:nvPicPr>
        <p:blipFill>
          <a:blip r:embed="rId2"/>
          <a:stretch>
            <a:fillRect/>
          </a:stretch>
        </p:blipFill>
        <p:spPr>
          <a:xfrm>
            <a:off x="3115161" y="3426642"/>
            <a:ext cx="6378493" cy="426757"/>
          </a:xfrm>
          <a:prstGeom prst="rect">
            <a:avLst/>
          </a:prstGeom>
        </p:spPr>
      </p:pic>
      <p:pic>
        <p:nvPicPr>
          <p:cNvPr id="6" name="图片 5">
            <a:extLst>
              <a:ext uri="{FF2B5EF4-FFF2-40B4-BE49-F238E27FC236}">
                <a16:creationId xmlns:a16="http://schemas.microsoft.com/office/drawing/2014/main" id="{C070DAAE-94AB-4687-98F2-C1937AED033A}"/>
              </a:ext>
            </a:extLst>
          </p:cNvPr>
          <p:cNvPicPr>
            <a:picLocks noChangeAspect="1"/>
          </p:cNvPicPr>
          <p:nvPr/>
        </p:nvPicPr>
        <p:blipFill>
          <a:blip r:embed="rId3"/>
          <a:stretch>
            <a:fillRect/>
          </a:stretch>
        </p:blipFill>
        <p:spPr>
          <a:xfrm>
            <a:off x="2867489" y="5090976"/>
            <a:ext cx="6873836" cy="426757"/>
          </a:xfrm>
          <a:prstGeom prst="rect">
            <a:avLst/>
          </a:prstGeom>
        </p:spPr>
      </p:pic>
    </p:spTree>
    <p:extLst>
      <p:ext uri="{BB962C8B-B14F-4D97-AF65-F5344CB8AC3E}">
        <p14:creationId xmlns:p14="http://schemas.microsoft.com/office/powerpoint/2010/main" val="39177575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2.2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构造方法</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211813" y="2080073"/>
            <a:ext cx="9890363" cy="4082849"/>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创建类的对象时，使用</a:t>
            </a:r>
            <a:r>
              <a:rPr lang="en-US" altLang="zh-CN" sz="2000" dirty="0">
                <a:solidFill>
                  <a:prstClr val="black"/>
                </a:solidFill>
                <a:latin typeface="楷体" panose="02010609060101010101" pitchFamily="49" charset="-122"/>
                <a:ea typeface="楷体" panose="02010609060101010101" pitchFamily="49" charset="-122"/>
              </a:rPr>
              <a:t>new</a:t>
            </a:r>
            <a:r>
              <a:rPr lang="zh-CN" altLang="en-US" sz="2000" dirty="0">
                <a:solidFill>
                  <a:prstClr val="black"/>
                </a:solidFill>
                <a:latin typeface="楷体" panose="02010609060101010101" pitchFamily="49" charset="-122"/>
                <a:ea typeface="楷体" panose="02010609060101010101" pitchFamily="49" charset="-122"/>
              </a:rPr>
              <a:t>关键字和一个与类名相同的方法来完成，这个方法是在实例化过程中被调用的，称为构造方法。构造方法区别于普通的方法，有几个明显的特点：</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）它的名称必须与它所在的类的名称完全相同。</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）不返回任何数据类型，也不需要使用</a:t>
            </a:r>
            <a:r>
              <a:rPr lang="en-US" altLang="zh-CN" sz="2000" dirty="0">
                <a:solidFill>
                  <a:prstClr val="black"/>
                </a:solidFill>
                <a:latin typeface="楷体" panose="02010609060101010101" pitchFamily="49" charset="-122"/>
                <a:ea typeface="楷体" panose="02010609060101010101" pitchFamily="49" charset="-122"/>
              </a:rPr>
              <a:t>void</a:t>
            </a:r>
            <a:r>
              <a:rPr lang="zh-CN" altLang="en-US" sz="2000" dirty="0">
                <a:solidFill>
                  <a:prstClr val="black"/>
                </a:solidFill>
                <a:latin typeface="楷体" panose="02010609060101010101" pitchFamily="49" charset="-122"/>
                <a:ea typeface="楷体" panose="02010609060101010101" pitchFamily="49" charset="-122"/>
              </a:rPr>
              <a:t>声明。</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）它的作用是创建对象并初始化成员变量。</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4</a:t>
            </a:r>
            <a:r>
              <a:rPr lang="zh-CN" altLang="en-US" sz="2000" dirty="0">
                <a:solidFill>
                  <a:prstClr val="black"/>
                </a:solidFill>
                <a:latin typeface="楷体" panose="02010609060101010101" pitchFamily="49" charset="-122"/>
                <a:ea typeface="楷体" panose="02010609060101010101" pitchFamily="49" charset="-122"/>
              </a:rPr>
              <a:t>）在创建对象时，系统会自动调用类的构造方法。</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5</a:t>
            </a:r>
            <a:r>
              <a:rPr lang="zh-CN" altLang="en-US" sz="2000" dirty="0">
                <a:solidFill>
                  <a:prstClr val="black"/>
                </a:solidFill>
                <a:latin typeface="楷体" panose="02010609060101010101" pitchFamily="49" charset="-122"/>
                <a:ea typeface="楷体" panose="02010609060101010101" pitchFamily="49" charset="-122"/>
              </a:rPr>
              <a:t>）构造方法一般都用 </a:t>
            </a:r>
            <a:r>
              <a:rPr lang="en-US" altLang="zh-CN" sz="2000" dirty="0">
                <a:solidFill>
                  <a:prstClr val="black"/>
                </a:solidFill>
                <a:latin typeface="楷体" panose="02010609060101010101" pitchFamily="49" charset="-122"/>
                <a:ea typeface="楷体" panose="02010609060101010101" pitchFamily="49" charset="-122"/>
              </a:rPr>
              <a:t>public</a:t>
            </a:r>
            <a:r>
              <a:rPr lang="zh-CN" altLang="en-US" sz="2000" dirty="0">
                <a:solidFill>
                  <a:prstClr val="black"/>
                </a:solidFill>
                <a:latin typeface="楷体" panose="02010609060101010101" pitchFamily="49" charset="-122"/>
                <a:ea typeface="楷体" panose="02010609060101010101" pitchFamily="49" charset="-122"/>
              </a:rPr>
              <a:t>来声明，这样才能在程序任意位置创建对象。</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6</a:t>
            </a:r>
            <a:r>
              <a:rPr lang="zh-CN" altLang="en-US" sz="2000" dirty="0">
                <a:solidFill>
                  <a:prstClr val="black"/>
                </a:solidFill>
                <a:latin typeface="楷体" panose="02010609060101010101" pitchFamily="49" charset="-122"/>
                <a:ea typeface="楷体" panose="02010609060101010101" pitchFamily="49" charset="-122"/>
              </a:rPr>
              <a:t>）每个类至少有一个构造方法。如果不写构造方法，</a:t>
            </a:r>
            <a:r>
              <a:rPr lang="en-US" altLang="zh-CN" sz="2000" dirty="0">
                <a:solidFill>
                  <a:prstClr val="black"/>
                </a:solidFill>
                <a:latin typeface="楷体" panose="02010609060101010101" pitchFamily="49" charset="-122"/>
                <a:ea typeface="楷体" panose="02010609060101010101" pitchFamily="49" charset="-122"/>
              </a:rPr>
              <a:t>Java </a:t>
            </a:r>
            <a:r>
              <a:rPr lang="zh-CN" altLang="en-US" sz="2000" dirty="0">
                <a:solidFill>
                  <a:prstClr val="black"/>
                </a:solidFill>
                <a:latin typeface="楷体" panose="02010609060101010101" pitchFamily="49" charset="-122"/>
                <a:ea typeface="楷体" panose="02010609060101010101" pitchFamily="49" charset="-122"/>
              </a:rPr>
              <a:t>将提供一个默认的不带参的方法体为空的构造方法。</a:t>
            </a: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62851" y="1920210"/>
            <a:ext cx="10496040" cy="4433455"/>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55416" y="1892493"/>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24800" y="5981526"/>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3" name="文本框 22">
            <a:extLst>
              <a:ext uri="{FF2B5EF4-FFF2-40B4-BE49-F238E27FC236}">
                <a16:creationId xmlns:a16="http://schemas.microsoft.com/office/drawing/2014/main" id="{BD957AF7-238C-42F5-AA6E-E338FA388441}"/>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Tree>
    <p:extLst>
      <p:ext uri="{BB962C8B-B14F-4D97-AF65-F5344CB8AC3E}">
        <p14:creationId xmlns:p14="http://schemas.microsoft.com/office/powerpoint/2010/main" val="12760502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21" name="矩形 20">
            <a:extLst>
              <a:ext uri="{FF2B5EF4-FFF2-40B4-BE49-F238E27FC236}">
                <a16:creationId xmlns:a16="http://schemas.microsoft.com/office/drawing/2014/main" id="{C92B48E3-F8EF-4AE7-9246-3CFD0FE64A33}"/>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矩形 22">
            <a:extLst>
              <a:ext uri="{FF2B5EF4-FFF2-40B4-BE49-F238E27FC236}">
                <a16:creationId xmlns:a16="http://schemas.microsoft.com/office/drawing/2014/main" id="{F5AB69F3-002D-4C5D-922A-8E26D407B48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文本框 17">
            <a:extLst>
              <a:ext uri="{FF2B5EF4-FFF2-40B4-BE49-F238E27FC236}">
                <a16:creationId xmlns:a16="http://schemas.microsoft.com/office/drawing/2014/main" id="{3B9FEF75-EC12-4F21-8EB5-14FF635A30DA}"/>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
        <p:nvSpPr>
          <p:cNvPr id="19" name="圆角矩形 5">
            <a:extLst>
              <a:ext uri="{FF2B5EF4-FFF2-40B4-BE49-F238E27FC236}">
                <a16:creationId xmlns:a16="http://schemas.microsoft.com/office/drawing/2014/main" id="{A479E311-550A-4A02-93F1-E742E3023DC9}"/>
              </a:ext>
            </a:extLst>
          </p:cNvPr>
          <p:cNvSpPr/>
          <p:nvPr/>
        </p:nvSpPr>
        <p:spPr>
          <a:xfrm>
            <a:off x="584059" y="1166251"/>
            <a:ext cx="11023882" cy="43578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pic>
        <p:nvPicPr>
          <p:cNvPr id="4" name="图片 3">
            <a:extLst>
              <a:ext uri="{FF2B5EF4-FFF2-40B4-BE49-F238E27FC236}">
                <a16:creationId xmlns:a16="http://schemas.microsoft.com/office/drawing/2014/main" id="{D82237B7-7176-49D5-9A0C-F97BD4741C0F}"/>
              </a:ext>
            </a:extLst>
          </p:cNvPr>
          <p:cNvPicPr>
            <a:picLocks noChangeAspect="1"/>
          </p:cNvPicPr>
          <p:nvPr/>
        </p:nvPicPr>
        <p:blipFill>
          <a:blip r:embed="rId2"/>
          <a:stretch>
            <a:fillRect/>
          </a:stretch>
        </p:blipFill>
        <p:spPr>
          <a:xfrm>
            <a:off x="1213908" y="1846496"/>
            <a:ext cx="9764184" cy="2366793"/>
          </a:xfrm>
          <a:prstGeom prst="rect">
            <a:avLst/>
          </a:prstGeom>
        </p:spPr>
      </p:pic>
    </p:spTree>
    <p:extLst>
      <p:ext uri="{BB962C8B-B14F-4D97-AF65-F5344CB8AC3E}">
        <p14:creationId xmlns:p14="http://schemas.microsoft.com/office/powerpoint/2010/main" val="805642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791093"/>
            <a:ext cx="11023882" cy="4532208"/>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1" name="TextBox 21">
            <a:extLst>
              <a:ext uri="{FF2B5EF4-FFF2-40B4-BE49-F238E27FC236}">
                <a16:creationId xmlns:a16="http://schemas.microsoft.com/office/drawing/2014/main" id="{4C0E48B7-28D7-4E3D-8640-5C8C5019F46E}"/>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2.3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方法重载</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9" name="文本框 18">
            <a:extLst>
              <a:ext uri="{FF2B5EF4-FFF2-40B4-BE49-F238E27FC236}">
                <a16:creationId xmlns:a16="http://schemas.microsoft.com/office/drawing/2014/main" id="{5F85B4AD-07B0-4921-82D0-DF2B2F7B622A}"/>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pic>
        <p:nvPicPr>
          <p:cNvPr id="3" name="图片 2">
            <a:extLst>
              <a:ext uri="{FF2B5EF4-FFF2-40B4-BE49-F238E27FC236}">
                <a16:creationId xmlns:a16="http://schemas.microsoft.com/office/drawing/2014/main" id="{27C87B87-697F-499E-8DA5-60F373E51099}"/>
              </a:ext>
            </a:extLst>
          </p:cNvPr>
          <p:cNvPicPr>
            <a:picLocks noChangeAspect="1"/>
          </p:cNvPicPr>
          <p:nvPr/>
        </p:nvPicPr>
        <p:blipFill>
          <a:blip r:embed="rId2"/>
          <a:stretch>
            <a:fillRect/>
          </a:stretch>
        </p:blipFill>
        <p:spPr>
          <a:xfrm>
            <a:off x="1470258" y="2142435"/>
            <a:ext cx="9251482" cy="3993226"/>
          </a:xfrm>
          <a:prstGeom prst="rect">
            <a:avLst/>
          </a:prstGeom>
        </p:spPr>
      </p:pic>
    </p:spTree>
    <p:extLst>
      <p:ext uri="{BB962C8B-B14F-4D97-AF65-F5344CB8AC3E}">
        <p14:creationId xmlns:p14="http://schemas.microsoft.com/office/powerpoint/2010/main" val="32167389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791093"/>
            <a:ext cx="11023882" cy="4532208"/>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1" name="TextBox 21">
            <a:extLst>
              <a:ext uri="{FF2B5EF4-FFF2-40B4-BE49-F238E27FC236}">
                <a16:creationId xmlns:a16="http://schemas.microsoft.com/office/drawing/2014/main" id="{4C0E48B7-28D7-4E3D-8640-5C8C5019F46E}"/>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2.4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变量的作用域</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9" name="文本框 18">
            <a:extLst>
              <a:ext uri="{FF2B5EF4-FFF2-40B4-BE49-F238E27FC236}">
                <a16:creationId xmlns:a16="http://schemas.microsoft.com/office/drawing/2014/main" id="{5F85B4AD-07B0-4921-82D0-DF2B2F7B622A}"/>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
        <p:nvSpPr>
          <p:cNvPr id="20" name="TextBox 53">
            <a:extLst>
              <a:ext uri="{FF2B5EF4-FFF2-40B4-BE49-F238E27FC236}">
                <a16:creationId xmlns:a16="http://schemas.microsoft.com/office/drawing/2014/main" id="{93C3CDDF-5758-4868-BF2E-BA14E6BC33FC}"/>
              </a:ext>
            </a:extLst>
          </p:cNvPr>
          <p:cNvSpPr txBox="1"/>
          <p:nvPr/>
        </p:nvSpPr>
        <p:spPr>
          <a:xfrm>
            <a:off x="1204378" y="2224528"/>
            <a:ext cx="9890363" cy="3159519"/>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变量声明的位置决定变量作用域。</a:t>
            </a:r>
            <a:r>
              <a:rPr lang="en-US" altLang="zh-CN" sz="2000" dirty="0">
                <a:solidFill>
                  <a:prstClr val="black"/>
                </a:solidFill>
                <a:latin typeface="楷体" panose="02010609060101010101" pitchFamily="49" charset="-122"/>
                <a:ea typeface="楷体" panose="02010609060101010101" pitchFamily="49" charset="-122"/>
              </a:rPr>
              <a:t>Java </a:t>
            </a:r>
            <a:r>
              <a:rPr lang="zh-CN" altLang="en-US" sz="2000" dirty="0">
                <a:solidFill>
                  <a:prstClr val="black"/>
                </a:solidFill>
                <a:latin typeface="楷体" panose="02010609060101010101" pitchFamily="49" charset="-122"/>
                <a:ea typeface="楷体" panose="02010609060101010101" pitchFamily="49" charset="-122"/>
              </a:rPr>
              <a:t>变量的范围有四个级别：类级、对象实例级、方法级、块级。</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）类级变量又称全局级变量，在对象产生之前就已经存在，即用</a:t>
            </a:r>
            <a:r>
              <a:rPr lang="en-US" altLang="zh-CN" sz="2000" dirty="0">
                <a:solidFill>
                  <a:prstClr val="black"/>
                </a:solidFill>
                <a:latin typeface="楷体" panose="02010609060101010101" pitchFamily="49" charset="-122"/>
                <a:ea typeface="楷体" panose="02010609060101010101" pitchFamily="49" charset="-122"/>
              </a:rPr>
              <a:t>static</a:t>
            </a:r>
            <a:r>
              <a:rPr lang="zh-CN" altLang="en-US" sz="2000" dirty="0">
                <a:solidFill>
                  <a:prstClr val="black"/>
                </a:solidFill>
                <a:latin typeface="楷体" panose="02010609060101010101" pitchFamily="49" charset="-122"/>
                <a:ea typeface="楷体" panose="02010609060101010101" pitchFamily="49" charset="-122"/>
              </a:rPr>
              <a:t>修饰的属性。</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）对象实例级，就是属性变量。</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）方法级：就是在方法内部定义的变量，就是局部变量。</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4</a:t>
            </a:r>
            <a:r>
              <a:rPr lang="zh-CN" altLang="en-US" sz="2000" dirty="0">
                <a:solidFill>
                  <a:prstClr val="black"/>
                </a:solidFill>
                <a:latin typeface="楷体" panose="02010609060101010101" pitchFamily="49" charset="-122"/>
                <a:ea typeface="楷体" panose="02010609060101010101" pitchFamily="49" charset="-122"/>
              </a:rPr>
              <a:t>）块级：就是定义在一个块内部的变量，变量的生存周期就是这个块，出了这个块</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就消失了，比如</a:t>
            </a:r>
            <a:r>
              <a:rPr lang="en-US" altLang="zh-CN" sz="2000" dirty="0">
                <a:solidFill>
                  <a:prstClr val="black"/>
                </a:solidFill>
                <a:latin typeface="楷体" panose="02010609060101010101" pitchFamily="49" charset="-122"/>
                <a:ea typeface="楷体" panose="02010609060101010101" pitchFamily="49" charset="-122"/>
              </a:rPr>
              <a:t>if</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for</a:t>
            </a:r>
            <a:r>
              <a:rPr lang="zh-CN" altLang="en-US" sz="2000" dirty="0">
                <a:solidFill>
                  <a:prstClr val="black"/>
                </a:solidFill>
                <a:latin typeface="楷体" panose="02010609060101010101" pitchFamily="49" charset="-122"/>
                <a:ea typeface="楷体" panose="02010609060101010101" pitchFamily="49" charset="-122"/>
              </a:rPr>
              <a:t>语句的块。</a:t>
            </a:r>
          </a:p>
        </p:txBody>
      </p:sp>
    </p:spTree>
    <p:extLst>
      <p:ext uri="{BB962C8B-B14F-4D97-AF65-F5344CB8AC3E}">
        <p14:creationId xmlns:p14="http://schemas.microsoft.com/office/powerpoint/2010/main" val="1246271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923069"/>
            <a:ext cx="11023882" cy="4532208"/>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1" name="TextBox 21">
            <a:extLst>
              <a:ext uri="{FF2B5EF4-FFF2-40B4-BE49-F238E27FC236}">
                <a16:creationId xmlns:a16="http://schemas.microsoft.com/office/drawing/2014/main" id="{4C0E48B7-28D7-4E3D-8640-5C8C5019F46E}"/>
              </a:ext>
            </a:extLst>
          </p:cNvPr>
          <p:cNvSpPr txBox="1"/>
          <p:nvPr/>
        </p:nvSpPr>
        <p:spPr>
          <a:xfrm>
            <a:off x="988822" y="1072129"/>
            <a:ext cx="5628794"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2.5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定义包和导入包的关键字</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9" name="文本框 18">
            <a:extLst>
              <a:ext uri="{FF2B5EF4-FFF2-40B4-BE49-F238E27FC236}">
                <a16:creationId xmlns:a16="http://schemas.microsoft.com/office/drawing/2014/main" id="{5F85B4AD-07B0-4921-82D0-DF2B2F7B622A}"/>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
        <p:nvSpPr>
          <p:cNvPr id="22" name="TextBox 53">
            <a:extLst>
              <a:ext uri="{FF2B5EF4-FFF2-40B4-BE49-F238E27FC236}">
                <a16:creationId xmlns:a16="http://schemas.microsoft.com/office/drawing/2014/main" id="{16ECBD10-3614-4947-BFFB-C128D820D533}"/>
              </a:ext>
            </a:extLst>
          </p:cNvPr>
          <p:cNvSpPr txBox="1"/>
          <p:nvPr/>
        </p:nvSpPr>
        <p:spPr>
          <a:xfrm>
            <a:off x="1249519" y="2164687"/>
            <a:ext cx="10015511" cy="3159519"/>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1.  </a:t>
            </a:r>
            <a:r>
              <a:rPr lang="zh-CN" altLang="en-US" sz="2000" dirty="0">
                <a:solidFill>
                  <a:srgbClr val="8DA0C6"/>
                </a:solidFill>
                <a:latin typeface="微软雅黑" panose="020B0503020204020204" pitchFamily="34" charset="-122"/>
                <a:ea typeface="微软雅黑" panose="020B0503020204020204" pitchFamily="34" charset="-122"/>
              </a:rPr>
              <a:t>定义包</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通过关键字</a:t>
            </a:r>
            <a:r>
              <a:rPr lang="en-US" altLang="zh-CN" sz="2000" dirty="0">
                <a:solidFill>
                  <a:prstClr val="black"/>
                </a:solidFill>
                <a:latin typeface="楷体" panose="02010609060101010101" pitchFamily="49" charset="-122"/>
                <a:ea typeface="楷体" panose="02010609060101010101" pitchFamily="49" charset="-122"/>
              </a:rPr>
              <a:t>package</a:t>
            </a:r>
            <a:r>
              <a:rPr lang="zh-CN" altLang="en-US" sz="2000" dirty="0">
                <a:solidFill>
                  <a:prstClr val="black"/>
                </a:solidFill>
                <a:latin typeface="楷体" panose="02010609060101010101" pitchFamily="49" charset="-122"/>
                <a:ea typeface="楷体" panose="02010609060101010101" pitchFamily="49" charset="-122"/>
              </a:rPr>
              <a:t>来定义包。</a:t>
            </a:r>
            <a:r>
              <a:rPr lang="en-US" altLang="zh-CN" sz="2000" dirty="0">
                <a:solidFill>
                  <a:prstClr val="black"/>
                </a:solidFill>
                <a:latin typeface="楷体" panose="02010609060101010101" pitchFamily="49" charset="-122"/>
                <a:ea typeface="楷体" panose="02010609060101010101" pitchFamily="49" charset="-122"/>
              </a:rPr>
              <a:t>package </a:t>
            </a:r>
            <a:r>
              <a:rPr lang="zh-CN" altLang="en-US" sz="2000" dirty="0">
                <a:solidFill>
                  <a:prstClr val="black"/>
                </a:solidFill>
                <a:latin typeface="楷体" panose="02010609060101010101" pitchFamily="49" charset="-122"/>
                <a:ea typeface="楷体" panose="02010609060101010101" pitchFamily="49" charset="-122"/>
              </a:rPr>
              <a:t>语句作为</a:t>
            </a:r>
            <a:r>
              <a:rPr lang="en-US" altLang="zh-CN" sz="2000" dirty="0">
                <a:solidFill>
                  <a:prstClr val="black"/>
                </a:solidFill>
                <a:latin typeface="楷体" panose="02010609060101010101" pitchFamily="49" charset="-122"/>
                <a:ea typeface="楷体" panose="02010609060101010101" pitchFamily="49" charset="-122"/>
              </a:rPr>
              <a:t>Java </a:t>
            </a:r>
            <a:r>
              <a:rPr lang="zh-CN" altLang="en-US" sz="2000" dirty="0">
                <a:solidFill>
                  <a:prstClr val="black"/>
                </a:solidFill>
                <a:latin typeface="楷体" panose="02010609060101010101" pitchFamily="49" charset="-122"/>
                <a:ea typeface="楷体" panose="02010609060101010101" pitchFamily="49" charset="-122"/>
              </a:rPr>
              <a:t>源文件的第一条语句，指明该源文件定义的类所在的包。格式如下：</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endParaRPr lang="en-US" altLang="zh-CN" sz="2000" dirty="0">
              <a:solidFill>
                <a:prstClr val="black"/>
              </a:solidFill>
              <a:latin typeface="楷体" panose="02010609060101010101" pitchFamily="49" charset="-122"/>
              <a:ea typeface="楷体" panose="02010609060101010101" pitchFamily="49" charset="-122"/>
            </a:endParaRP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2.  </a:t>
            </a:r>
            <a:r>
              <a:rPr lang="zh-CN" altLang="en-US" sz="2000" dirty="0">
                <a:solidFill>
                  <a:srgbClr val="8DA0C6"/>
                </a:solidFill>
                <a:latin typeface="微软雅黑" panose="020B0503020204020204" pitchFamily="34" charset="-122"/>
                <a:ea typeface="微软雅黑" panose="020B0503020204020204" pitchFamily="34" charset="-122"/>
              </a:rPr>
              <a:t>使用包</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如果几个类分别属于不同的包，为了能够使用某一个包的成员，需要在 </a:t>
            </a:r>
            <a:r>
              <a:rPr lang="en-US" altLang="zh-CN" sz="2000" dirty="0">
                <a:solidFill>
                  <a:prstClr val="black"/>
                </a:solidFill>
                <a:latin typeface="楷体" panose="02010609060101010101" pitchFamily="49" charset="-122"/>
                <a:ea typeface="楷体" panose="02010609060101010101" pitchFamily="49" charset="-122"/>
              </a:rPr>
              <a:t>Java </a:t>
            </a:r>
            <a:r>
              <a:rPr lang="zh-CN" altLang="en-US" sz="2000" dirty="0">
                <a:solidFill>
                  <a:prstClr val="black"/>
                </a:solidFill>
                <a:latin typeface="楷体" panose="02010609060101010101" pitchFamily="49" charset="-122"/>
                <a:ea typeface="楷体" panose="02010609060101010101" pitchFamily="49" charset="-122"/>
              </a:rPr>
              <a:t>程序中使用</a:t>
            </a:r>
            <a:r>
              <a:rPr lang="en-US" altLang="zh-CN" sz="2000" dirty="0">
                <a:solidFill>
                  <a:prstClr val="black"/>
                </a:solidFill>
                <a:latin typeface="楷体" panose="02010609060101010101" pitchFamily="49" charset="-122"/>
                <a:ea typeface="楷体" panose="02010609060101010101" pitchFamily="49" charset="-122"/>
              </a:rPr>
              <a:t>import</a:t>
            </a:r>
            <a:r>
              <a:rPr lang="zh-CN" altLang="en-US" sz="2000" dirty="0">
                <a:solidFill>
                  <a:prstClr val="black"/>
                </a:solidFill>
                <a:latin typeface="楷体" panose="02010609060101010101" pitchFamily="49" charset="-122"/>
                <a:ea typeface="楷体" panose="02010609060101010101" pitchFamily="49" charset="-122"/>
              </a:rPr>
              <a:t>关键字语导入该包。格式如下：</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pic>
        <p:nvPicPr>
          <p:cNvPr id="3" name="图片 2">
            <a:extLst>
              <a:ext uri="{FF2B5EF4-FFF2-40B4-BE49-F238E27FC236}">
                <a16:creationId xmlns:a16="http://schemas.microsoft.com/office/drawing/2014/main" id="{FFD275FE-BF25-4874-8825-84999AC35B92}"/>
              </a:ext>
            </a:extLst>
          </p:cNvPr>
          <p:cNvPicPr>
            <a:picLocks noChangeAspect="1"/>
          </p:cNvPicPr>
          <p:nvPr/>
        </p:nvPicPr>
        <p:blipFill>
          <a:blip r:embed="rId2"/>
          <a:stretch>
            <a:fillRect/>
          </a:stretch>
        </p:blipFill>
        <p:spPr>
          <a:xfrm>
            <a:off x="4023180" y="3599941"/>
            <a:ext cx="4145639" cy="441998"/>
          </a:xfrm>
          <a:prstGeom prst="rect">
            <a:avLst/>
          </a:prstGeom>
        </p:spPr>
      </p:pic>
      <p:pic>
        <p:nvPicPr>
          <p:cNvPr id="5" name="图片 4">
            <a:extLst>
              <a:ext uri="{FF2B5EF4-FFF2-40B4-BE49-F238E27FC236}">
                <a16:creationId xmlns:a16="http://schemas.microsoft.com/office/drawing/2014/main" id="{38CE46C2-D706-4EF0-BE85-BDF1FA7ADCEC}"/>
              </a:ext>
            </a:extLst>
          </p:cNvPr>
          <p:cNvPicPr>
            <a:picLocks noChangeAspect="1"/>
          </p:cNvPicPr>
          <p:nvPr/>
        </p:nvPicPr>
        <p:blipFill>
          <a:blip r:embed="rId3"/>
          <a:stretch>
            <a:fillRect/>
          </a:stretch>
        </p:blipFill>
        <p:spPr>
          <a:xfrm>
            <a:off x="3409689" y="5602713"/>
            <a:ext cx="5471634" cy="441998"/>
          </a:xfrm>
          <a:prstGeom prst="rect">
            <a:avLst/>
          </a:prstGeom>
        </p:spPr>
      </p:pic>
    </p:spTree>
    <p:extLst>
      <p:ext uri="{BB962C8B-B14F-4D97-AF65-F5344CB8AC3E}">
        <p14:creationId xmlns:p14="http://schemas.microsoft.com/office/powerpoint/2010/main" val="2065315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307163"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2.6</a:t>
            </a: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实践操作：图书借阅卡程序</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设计</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4" name="矩形 13">
            <a:extLst>
              <a:ext uri="{FF2B5EF4-FFF2-40B4-BE49-F238E27FC236}">
                <a16:creationId xmlns:a16="http://schemas.microsoft.com/office/drawing/2014/main" id="{0302A465-58D7-42F2-BAC8-43984BDA1A01}"/>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5" name="矩形 14">
            <a:extLst>
              <a:ext uri="{FF2B5EF4-FFF2-40B4-BE49-F238E27FC236}">
                <a16:creationId xmlns:a16="http://schemas.microsoft.com/office/drawing/2014/main" id="{F1559B9A-314E-480C-9FFD-B9DE3E2ADD6D}"/>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TextBox 53">
            <a:extLst>
              <a:ext uri="{FF2B5EF4-FFF2-40B4-BE49-F238E27FC236}">
                <a16:creationId xmlns:a16="http://schemas.microsoft.com/office/drawing/2014/main" id="{2CE2F1E7-4918-430E-AF45-AE8C8C727D34}"/>
              </a:ext>
            </a:extLst>
          </p:cNvPr>
          <p:cNvSpPr txBox="1"/>
          <p:nvPr/>
        </p:nvSpPr>
        <p:spPr>
          <a:xfrm>
            <a:off x="1712012" y="2721340"/>
            <a:ext cx="9128814" cy="3621184"/>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）打开</a:t>
            </a:r>
            <a:r>
              <a:rPr lang="en-US" altLang="zh-CN" sz="2000" dirty="0">
                <a:solidFill>
                  <a:prstClr val="black"/>
                </a:solidFill>
                <a:latin typeface="楷体" panose="02010609060101010101" pitchFamily="49" charset="-122"/>
                <a:ea typeface="楷体" panose="02010609060101010101" pitchFamily="49" charset="-122"/>
              </a:rPr>
              <a:t>Eclipse</a:t>
            </a:r>
            <a:r>
              <a:rPr lang="zh-CN" altLang="en-US" sz="2000" dirty="0">
                <a:solidFill>
                  <a:prstClr val="black"/>
                </a:solidFill>
                <a:latin typeface="楷体" panose="02010609060101010101" pitchFamily="49" charset="-122"/>
                <a:ea typeface="楷体" panose="02010609060101010101" pitchFamily="49" charset="-122"/>
              </a:rPr>
              <a:t>，创建</a:t>
            </a:r>
            <a:r>
              <a:rPr lang="en-US" altLang="zh-CN" sz="2000" dirty="0" err="1">
                <a:solidFill>
                  <a:prstClr val="black"/>
                </a:solidFill>
                <a:latin typeface="楷体" panose="02010609060101010101" pitchFamily="49" charset="-122"/>
                <a:ea typeface="楷体" panose="02010609060101010101" pitchFamily="49" charset="-122"/>
              </a:rPr>
              <a:t>BookCard</a:t>
            </a:r>
            <a:r>
              <a:rPr lang="zh-CN" altLang="en-US" sz="2000" dirty="0">
                <a:solidFill>
                  <a:prstClr val="black"/>
                </a:solidFill>
                <a:latin typeface="楷体" panose="02010609060101010101" pitchFamily="49" charset="-122"/>
                <a:ea typeface="楷体" panose="02010609060101010101" pitchFamily="49" charset="-122"/>
              </a:rPr>
              <a:t>类；</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）在类大括号内进行属性定义；</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）在类的大括号内定义</a:t>
            </a:r>
            <a:r>
              <a:rPr lang="en-US" altLang="zh-CN" sz="2000" dirty="0">
                <a:solidFill>
                  <a:prstClr val="black"/>
                </a:solidFill>
                <a:latin typeface="楷体" panose="02010609060101010101" pitchFamily="49" charset="-122"/>
                <a:ea typeface="楷体" panose="02010609060101010101" pitchFamily="49" charset="-122"/>
              </a:rPr>
              <a:t>3</a:t>
            </a:r>
            <a:r>
              <a:rPr lang="zh-CN" altLang="en-US" sz="2000" dirty="0">
                <a:solidFill>
                  <a:prstClr val="black"/>
                </a:solidFill>
                <a:latin typeface="楷体" panose="02010609060101010101" pitchFamily="49" charset="-122"/>
                <a:ea typeface="楷体" panose="02010609060101010101" pitchFamily="49" charset="-122"/>
              </a:rPr>
              <a:t>个方法，表示借书、还书和查询；</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4</a:t>
            </a:r>
            <a:r>
              <a:rPr lang="zh-CN" altLang="en-US" sz="2000" dirty="0">
                <a:solidFill>
                  <a:prstClr val="black"/>
                </a:solidFill>
                <a:latin typeface="楷体" panose="02010609060101010101" pitchFamily="49" charset="-122"/>
                <a:ea typeface="楷体" panose="02010609060101010101" pitchFamily="49" charset="-122"/>
              </a:rPr>
              <a:t>）在</a:t>
            </a:r>
            <a:r>
              <a:rPr lang="en-US" altLang="zh-CN" sz="2000" dirty="0" err="1">
                <a:solidFill>
                  <a:prstClr val="black"/>
                </a:solidFill>
                <a:latin typeface="楷体" panose="02010609060101010101" pitchFamily="49" charset="-122"/>
                <a:ea typeface="楷体" panose="02010609060101010101" pitchFamily="49" charset="-122"/>
              </a:rPr>
              <a:t>BookCard</a:t>
            </a:r>
            <a:r>
              <a:rPr lang="zh-CN" altLang="en-US" sz="2000" dirty="0">
                <a:solidFill>
                  <a:prstClr val="black"/>
                </a:solidFill>
                <a:latin typeface="楷体" panose="02010609060101010101" pitchFamily="49" charset="-122"/>
                <a:ea typeface="楷体" panose="02010609060101010101" pitchFamily="49" charset="-122"/>
              </a:rPr>
              <a:t>类的</a:t>
            </a:r>
            <a:r>
              <a:rPr lang="en-US" altLang="zh-CN" sz="2000" dirty="0">
                <a:solidFill>
                  <a:prstClr val="black"/>
                </a:solidFill>
                <a:latin typeface="楷体" panose="02010609060101010101" pitchFamily="49" charset="-122"/>
                <a:ea typeface="楷体" panose="02010609060101010101" pitchFamily="49" charset="-122"/>
              </a:rPr>
              <a:t>main</a:t>
            </a:r>
            <a:r>
              <a:rPr lang="zh-CN" altLang="en-US" sz="2000" dirty="0">
                <a:solidFill>
                  <a:prstClr val="black"/>
                </a:solidFill>
                <a:latin typeface="楷体" panose="02010609060101010101" pitchFamily="49" charset="-122"/>
                <a:ea typeface="楷体" panose="02010609060101010101" pitchFamily="49" charset="-122"/>
              </a:rPr>
              <a:t>方法中，创建一个</a:t>
            </a:r>
            <a:r>
              <a:rPr lang="en-US" altLang="zh-CN" sz="2000" dirty="0" err="1">
                <a:solidFill>
                  <a:prstClr val="black"/>
                </a:solidFill>
                <a:latin typeface="楷体" panose="02010609060101010101" pitchFamily="49" charset="-122"/>
                <a:ea typeface="楷体" panose="02010609060101010101" pitchFamily="49" charset="-122"/>
              </a:rPr>
              <a:t>BookCard</a:t>
            </a:r>
            <a:r>
              <a:rPr lang="zh-CN" altLang="en-US" sz="2000" dirty="0">
                <a:solidFill>
                  <a:prstClr val="black"/>
                </a:solidFill>
                <a:latin typeface="楷体" panose="02010609060101010101" pitchFamily="49" charset="-122"/>
                <a:ea typeface="楷体" panose="02010609060101010101" pitchFamily="49" charset="-122"/>
              </a:rPr>
              <a:t>类的对象；</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5</a:t>
            </a:r>
            <a:r>
              <a:rPr lang="zh-CN" altLang="en-US" sz="2000" dirty="0">
                <a:solidFill>
                  <a:prstClr val="black"/>
                </a:solidFill>
                <a:latin typeface="楷体" panose="02010609060101010101" pitchFamily="49" charset="-122"/>
                <a:ea typeface="楷体" panose="02010609060101010101" pitchFamily="49" charset="-122"/>
              </a:rPr>
              <a:t>）利用创建的</a:t>
            </a:r>
            <a:r>
              <a:rPr lang="en-US" altLang="zh-CN" sz="2000" dirty="0" err="1">
                <a:solidFill>
                  <a:prstClr val="black"/>
                </a:solidFill>
                <a:latin typeface="楷体" panose="02010609060101010101" pitchFamily="49" charset="-122"/>
                <a:ea typeface="楷体" panose="02010609060101010101" pitchFamily="49" charset="-122"/>
              </a:rPr>
              <a:t>BookCard</a:t>
            </a:r>
            <a:r>
              <a:rPr lang="zh-CN" altLang="en-US" sz="2000" dirty="0">
                <a:solidFill>
                  <a:prstClr val="black"/>
                </a:solidFill>
                <a:latin typeface="楷体" panose="02010609060101010101" pitchFamily="49" charset="-122"/>
                <a:ea typeface="楷体" panose="02010609060101010101" pitchFamily="49" charset="-122"/>
              </a:rPr>
              <a:t>对象，用对象名</a:t>
            </a:r>
            <a:r>
              <a:rPr lang="en-US" altLang="zh-CN" sz="2000" dirty="0">
                <a:solidFill>
                  <a:prstClr val="black"/>
                </a:solidFill>
                <a:latin typeface="楷体" panose="02010609060101010101" pitchFamily="49" charset="-122"/>
                <a:ea typeface="楷体" panose="02010609060101010101" pitchFamily="49" charset="-122"/>
              </a:rPr>
              <a:t>.</a:t>
            </a:r>
            <a:r>
              <a:rPr lang="zh-CN" altLang="en-US" sz="2000" dirty="0">
                <a:solidFill>
                  <a:prstClr val="black"/>
                </a:solidFill>
                <a:latin typeface="楷体" panose="02010609060101010101" pitchFamily="49" charset="-122"/>
                <a:ea typeface="楷体" panose="02010609060101010101" pitchFamily="49" charset="-122"/>
              </a:rPr>
              <a:t>方法的形式调用方法，完成具体的功能；</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6</a:t>
            </a:r>
            <a:r>
              <a:rPr lang="zh-CN" altLang="en-US" sz="2000" dirty="0">
                <a:solidFill>
                  <a:prstClr val="black"/>
                </a:solidFill>
                <a:latin typeface="楷体" panose="02010609060101010101" pitchFamily="49" charset="-122"/>
                <a:ea typeface="楷体" panose="02010609060101010101" pitchFamily="49" charset="-122"/>
              </a:rPr>
              <a:t>）运行程序。</a:t>
            </a:r>
          </a:p>
          <a:p>
            <a:pPr marL="0" marR="0" lvl="0" indent="0" algn="just" defTabSz="609585" rtl="0" eaLnBrk="1" fontAlgn="auto" latinLnBrk="0" hangingPunct="1">
              <a:lnSpc>
                <a:spcPct val="15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9" name="矩形: 对角圆角 18">
            <a:extLst>
              <a:ext uri="{FF2B5EF4-FFF2-40B4-BE49-F238E27FC236}">
                <a16:creationId xmlns:a16="http://schemas.microsoft.com/office/drawing/2014/main" id="{44E138CE-06D6-41F9-B257-01F4E0AF5DDB}"/>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实施思路</a:t>
            </a:r>
          </a:p>
        </p:txBody>
      </p:sp>
      <p:sp>
        <p:nvSpPr>
          <p:cNvPr id="17" name="文本框 16">
            <a:extLst>
              <a:ext uri="{FF2B5EF4-FFF2-40B4-BE49-F238E27FC236}">
                <a16:creationId xmlns:a16="http://schemas.microsoft.com/office/drawing/2014/main" id="{318858AB-42F5-477B-A1FD-C7F9D82B52E7}"/>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Tree>
    <p:extLst>
      <p:ext uri="{BB962C8B-B14F-4D97-AF65-F5344CB8AC3E}">
        <p14:creationId xmlns:p14="http://schemas.microsoft.com/office/powerpoint/2010/main" val="16404691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209814" y="895284"/>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程序代码</a:t>
            </a:r>
          </a:p>
        </p:txBody>
      </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C08C318C-0F16-410F-B78F-58EC65FCC7E1}"/>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pic>
        <p:nvPicPr>
          <p:cNvPr id="3" name="图片 2">
            <a:extLst>
              <a:ext uri="{FF2B5EF4-FFF2-40B4-BE49-F238E27FC236}">
                <a16:creationId xmlns:a16="http://schemas.microsoft.com/office/drawing/2014/main" id="{4E088362-B436-4D18-8A1C-B46A22DF8E89}"/>
              </a:ext>
            </a:extLst>
          </p:cNvPr>
          <p:cNvPicPr>
            <a:picLocks noChangeAspect="1"/>
          </p:cNvPicPr>
          <p:nvPr/>
        </p:nvPicPr>
        <p:blipFill>
          <a:blip r:embed="rId2"/>
          <a:stretch>
            <a:fillRect/>
          </a:stretch>
        </p:blipFill>
        <p:spPr>
          <a:xfrm>
            <a:off x="1595034" y="1534743"/>
            <a:ext cx="9548687" cy="4976291"/>
          </a:xfrm>
          <a:prstGeom prst="rect">
            <a:avLst/>
          </a:prstGeom>
        </p:spPr>
      </p:pic>
    </p:spTree>
    <p:extLst>
      <p:ext uri="{BB962C8B-B14F-4D97-AF65-F5344CB8AC3E}">
        <p14:creationId xmlns:p14="http://schemas.microsoft.com/office/powerpoint/2010/main" val="3047073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4795102" y="2967335"/>
            <a:ext cx="5107538" cy="913007"/>
          </a:xfrm>
          <a:prstGeom prst="rect">
            <a:avLst/>
          </a:prstGeom>
          <a:noFill/>
        </p:spPr>
        <p:txBody>
          <a:bodyPr wrap="square" rtlCol="0">
            <a:spAutoFit/>
          </a:bodyPr>
          <a:lstStyle/>
          <a:p>
            <a:pPr lvl="0" defTabSz="609585">
              <a:defRPr/>
            </a:pP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创建有关人的类</a:t>
            </a:r>
            <a:endParaRPr kumimoji="0" lang="zh-CN" altLang="en-US" sz="5333"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 name="TextBox 21">
            <a:extLst>
              <a:ext uri="{FF2B5EF4-FFF2-40B4-BE49-F238E27FC236}">
                <a16:creationId xmlns:a16="http://schemas.microsoft.com/office/drawing/2014/main" id="{03A8D603-32C6-412D-8F30-56FABCB9C515}"/>
              </a:ext>
            </a:extLst>
          </p:cNvPr>
          <p:cNvSpPr txBox="1"/>
          <p:nvPr/>
        </p:nvSpPr>
        <p:spPr>
          <a:xfrm>
            <a:off x="2449615" y="2967335"/>
            <a:ext cx="2100391" cy="923330"/>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r>
              <a:rPr kumimoji="0" lang="en-US" altLang="zh-CN"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a:t>
            </a:r>
            <a:endParaRPr kumimoji="0" lang="id-ID"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252672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文本框 11">
            <a:extLst>
              <a:ext uri="{FF2B5EF4-FFF2-40B4-BE49-F238E27FC236}">
                <a16:creationId xmlns:a16="http://schemas.microsoft.com/office/drawing/2014/main" id="{923D4D5C-BEA7-43F2-AC8C-CB2E3336FD6C}"/>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pic>
        <p:nvPicPr>
          <p:cNvPr id="4" name="图片 3">
            <a:extLst>
              <a:ext uri="{FF2B5EF4-FFF2-40B4-BE49-F238E27FC236}">
                <a16:creationId xmlns:a16="http://schemas.microsoft.com/office/drawing/2014/main" id="{479DAE65-85B5-4103-8027-CAB82D83586B}"/>
              </a:ext>
            </a:extLst>
          </p:cNvPr>
          <p:cNvPicPr>
            <a:picLocks noChangeAspect="1"/>
          </p:cNvPicPr>
          <p:nvPr/>
        </p:nvPicPr>
        <p:blipFill>
          <a:blip r:embed="rId2"/>
          <a:stretch>
            <a:fillRect/>
          </a:stretch>
        </p:blipFill>
        <p:spPr>
          <a:xfrm>
            <a:off x="1786516" y="1240791"/>
            <a:ext cx="8618967" cy="4663844"/>
          </a:xfrm>
          <a:prstGeom prst="rect">
            <a:avLst/>
          </a:prstGeom>
        </p:spPr>
      </p:pic>
    </p:spTree>
    <p:extLst>
      <p:ext uri="{BB962C8B-B14F-4D97-AF65-F5344CB8AC3E}">
        <p14:creationId xmlns:p14="http://schemas.microsoft.com/office/powerpoint/2010/main" val="10614241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巩固训练：电表显示程序</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17584" y="2561758"/>
            <a:ext cx="10253179" cy="1774525"/>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）掌握类的方法定义和使用；</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）掌握定义包和导入包；</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）掌握变量作用域；</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4</a:t>
            </a:r>
            <a:r>
              <a:rPr lang="zh-CN" altLang="en-US" sz="2000" dirty="0">
                <a:solidFill>
                  <a:prstClr val="black"/>
                </a:solidFill>
                <a:latin typeface="楷体" panose="02010609060101010101" pitchFamily="49" charset="-122"/>
                <a:ea typeface="楷体" panose="02010609060101010101" pitchFamily="49" charset="-122"/>
              </a:rPr>
              <a:t>）掌握注释使用方法。</a:t>
            </a: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实训目的</a:t>
            </a:r>
          </a:p>
        </p:txBody>
      </p:sp>
      <p:sp>
        <p:nvSpPr>
          <p:cNvPr id="17" name="矩形: 对角圆角 16">
            <a:extLst>
              <a:ext uri="{FF2B5EF4-FFF2-40B4-BE49-F238E27FC236}">
                <a16:creationId xmlns:a16="http://schemas.microsoft.com/office/drawing/2014/main" id="{83FE14B6-0FFA-485A-9AFF-ACDDF8C913B1}"/>
              </a:ext>
            </a:extLst>
          </p:cNvPr>
          <p:cNvSpPr/>
          <p:nvPr/>
        </p:nvSpPr>
        <p:spPr>
          <a:xfrm>
            <a:off x="988823" y="4548840"/>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969410" y="5159899"/>
            <a:ext cx="10253179" cy="1312860"/>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编写一个程序，实现设置上月电表读数、设置本月电表读数、显示上月电表读数、显示本月电表读数、计算本月用电数、显示本月用电数、计算本月用电费用、显示本月用电费用的功能。</a:t>
            </a:r>
          </a:p>
        </p:txBody>
      </p:sp>
      <p:sp>
        <p:nvSpPr>
          <p:cNvPr id="20" name="矩形 19">
            <a:extLst>
              <a:ext uri="{FF2B5EF4-FFF2-40B4-BE49-F238E27FC236}">
                <a16:creationId xmlns:a16="http://schemas.microsoft.com/office/drawing/2014/main" id="{A3160009-150A-4F77-9B8B-B083B31B5316}"/>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90EC91A1-9105-4990-A952-63F16BB2AA05}"/>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2" name="文本框 21">
            <a:extLst>
              <a:ext uri="{FF2B5EF4-FFF2-40B4-BE49-F238E27FC236}">
                <a16:creationId xmlns:a16="http://schemas.microsoft.com/office/drawing/2014/main" id="{5F3900B1-FE8F-42D9-8499-B62242863B1B}"/>
              </a:ext>
            </a:extLst>
          </p:cNvPr>
          <p:cNvSpPr txBox="1"/>
          <p:nvPr/>
        </p:nvSpPr>
        <p:spPr>
          <a:xfrm>
            <a:off x="988823" y="146224"/>
            <a:ext cx="2872581" cy="492443"/>
          </a:xfrm>
          <a:prstGeom prst="rect">
            <a:avLst/>
          </a:prstGeom>
        </p:spPr>
        <p:txBody>
          <a:bodyPr wrap="squar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借书卡程序实现</a:t>
            </a:r>
          </a:p>
        </p:txBody>
      </p:sp>
    </p:spTree>
    <p:extLst>
      <p:ext uri="{BB962C8B-B14F-4D97-AF65-F5344CB8AC3E}">
        <p14:creationId xmlns:p14="http://schemas.microsoft.com/office/powerpoint/2010/main" val="42494555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Open Sans"/>
              <a:ea typeface="+mn-ea"/>
              <a:cs typeface="+mn-c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4276628" y="2931287"/>
            <a:ext cx="6479356" cy="913007"/>
          </a:xfrm>
          <a:prstGeom prst="rect">
            <a:avLst/>
          </a:prstGeom>
          <a:noFill/>
        </p:spPr>
        <p:txBody>
          <a:bodyPr wrap="square" rtlCol="0">
            <a:spAutoFit/>
          </a:bodyPr>
          <a:lstStyle/>
          <a:p>
            <a:pPr lvl="0" defTabSz="609585">
              <a:defRPr/>
            </a:pPr>
            <a:r>
              <a:rPr lang="en-US" altLang="zh-CN"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程序中类的组织</a:t>
            </a:r>
          </a:p>
        </p:txBody>
      </p:sp>
      <p:sp>
        <p:nvSpPr>
          <p:cNvPr id="7" name="TextBox 21">
            <a:extLst>
              <a:ext uri="{FF2B5EF4-FFF2-40B4-BE49-F238E27FC236}">
                <a16:creationId xmlns:a16="http://schemas.microsoft.com/office/drawing/2014/main" id="{03A8D603-32C6-412D-8F30-56FABCB9C515}"/>
              </a:ext>
            </a:extLst>
          </p:cNvPr>
          <p:cNvSpPr txBox="1"/>
          <p:nvPr/>
        </p:nvSpPr>
        <p:spPr>
          <a:xfrm>
            <a:off x="1591776" y="2926126"/>
            <a:ext cx="2100391" cy="923330"/>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任务</a:t>
            </a:r>
            <a:r>
              <a:rPr kumimoji="0" lang="en-US" altLang="zh-CN"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3</a:t>
            </a:r>
            <a:endParaRPr kumimoji="0" lang="id-ID" sz="5400"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8580245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292733" y="2311567"/>
            <a:ext cx="9736628" cy="1518044"/>
          </a:xfrm>
          <a:prstGeom prst="rect">
            <a:avLst/>
          </a:prstGeom>
          <a:noFill/>
        </p:spPr>
        <p:txBody>
          <a:bodyPr wrap="square" lIns="0" tIns="0" rIns="0" bIns="0" rtlCol="0">
            <a:spAutoFit/>
          </a:bodyPr>
          <a:lstStyle/>
          <a:p>
            <a:pPr lvl="0" algn="just" defTabSz="609585">
              <a:lnSpc>
                <a:spcPct val="150000"/>
              </a:lnSpc>
              <a:spcAft>
                <a:spcPts val="1600"/>
              </a:spcAft>
            </a:pPr>
            <a:r>
              <a:rPr lang="zh-CN" altLang="en-US" sz="2000" dirty="0">
                <a:solidFill>
                  <a:prstClr val="black"/>
                </a:solidFill>
                <a:latin typeface="楷体" panose="02010609060101010101" pitchFamily="49" charset="-122"/>
                <a:ea typeface="楷体" panose="02010609060101010101" pitchFamily="49" charset="-122"/>
              </a:rPr>
              <a:t>    在现实中，人的年龄和体重都不能小于</a:t>
            </a:r>
            <a:r>
              <a:rPr lang="en-US" altLang="zh-CN" sz="2000" dirty="0">
                <a:solidFill>
                  <a:prstClr val="black"/>
                </a:solidFill>
                <a:latin typeface="楷体" panose="02010609060101010101" pitchFamily="49" charset="-122"/>
                <a:ea typeface="楷体" panose="02010609060101010101" pitchFamily="49" charset="-122"/>
              </a:rPr>
              <a:t>0</a:t>
            </a:r>
            <a:r>
              <a:rPr lang="zh-CN" altLang="en-US" sz="2000" dirty="0">
                <a:solidFill>
                  <a:prstClr val="black"/>
                </a:solidFill>
                <a:latin typeface="楷体" panose="02010609060101010101" pitchFamily="49" charset="-122"/>
                <a:ea typeface="楷体" panose="02010609060101010101" pitchFamily="49" charset="-122"/>
              </a:rPr>
              <a:t>；更恐怖的是如果忘记给名字赋值就会成为无名氏。要求使用封装完成对属性的控制，当年龄输出错误时提示出错。运行结果：</a:t>
            </a:r>
          </a:p>
          <a:p>
            <a:pPr lvl="0" algn="just" defTabSz="609585">
              <a:lnSpc>
                <a:spcPct val="150000"/>
              </a:lnSpc>
              <a:spcAft>
                <a:spcPts val="1600"/>
              </a:spcAft>
            </a:pP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pic>
        <p:nvPicPr>
          <p:cNvPr id="3" name="图片 2">
            <a:extLst>
              <a:ext uri="{FF2B5EF4-FFF2-40B4-BE49-F238E27FC236}">
                <a16:creationId xmlns:a16="http://schemas.microsoft.com/office/drawing/2014/main" id="{84C7E89A-4FD8-4903-ABC3-AEC1C0599816}"/>
              </a:ext>
            </a:extLst>
          </p:cNvPr>
          <p:cNvPicPr>
            <a:picLocks noChangeAspect="1"/>
          </p:cNvPicPr>
          <p:nvPr/>
        </p:nvPicPr>
        <p:blipFill>
          <a:blip r:embed="rId2"/>
          <a:stretch>
            <a:fillRect/>
          </a:stretch>
        </p:blipFill>
        <p:spPr>
          <a:xfrm>
            <a:off x="2388873" y="3520832"/>
            <a:ext cx="7599724" cy="1747382"/>
          </a:xfrm>
          <a:prstGeom prst="rect">
            <a:avLst/>
          </a:prstGeom>
        </p:spPr>
      </p:pic>
    </p:spTree>
    <p:extLst>
      <p:ext uri="{BB962C8B-B14F-4D97-AF65-F5344CB8AC3E}">
        <p14:creationId xmlns:p14="http://schemas.microsoft.com/office/powerpoint/2010/main" val="34247967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3.1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封装</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204378" y="2138507"/>
            <a:ext cx="9890363" cy="2697854"/>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1. </a:t>
            </a:r>
            <a:r>
              <a:rPr lang="zh-CN" altLang="en-US" sz="2000" dirty="0">
                <a:solidFill>
                  <a:srgbClr val="8DA0C6"/>
                </a:solidFill>
                <a:latin typeface="微软雅黑" panose="020B0503020204020204" pitchFamily="34" charset="-122"/>
                <a:ea typeface="微软雅黑" panose="020B0503020204020204" pitchFamily="34" charset="-122"/>
              </a:rPr>
              <a:t>封装的概念</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封装是</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面向对象的一种特性，也是一种信息隐蔽技术。它有两个含义：一是指把对象的属性和行为看成一个密不可分的整体，将这两者“封装”在一个不可分割的独立单位（即对象）中。另一层含义指“信息隐蔽”，把不需要让外界知道的信息隐藏起来，有些对象的属性及行为允许外界用户知道或使用，但不允许更改，而另一些属性或行为，则不允许外界知晓；或只允许使用对象的功能，尽可能隐蔽对象的功能实现细节。 </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62851" y="1920211"/>
            <a:ext cx="10496040" cy="3321092"/>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55416" y="1892493"/>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32235" y="4896882"/>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19" name="文本框 18">
            <a:extLst>
              <a:ext uri="{FF2B5EF4-FFF2-40B4-BE49-F238E27FC236}">
                <a16:creationId xmlns:a16="http://schemas.microsoft.com/office/drawing/2014/main" id="{90B9C86F-2DFE-45D2-9E09-A97DCB986944}"/>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spTree>
    <p:extLst>
      <p:ext uri="{BB962C8B-B14F-4D97-AF65-F5344CB8AC3E}">
        <p14:creationId xmlns:p14="http://schemas.microsoft.com/office/powerpoint/2010/main" val="37806193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9" name="文本框 18">
            <a:extLst>
              <a:ext uri="{FF2B5EF4-FFF2-40B4-BE49-F238E27FC236}">
                <a16:creationId xmlns:a16="http://schemas.microsoft.com/office/drawing/2014/main" id="{90B9C86F-2DFE-45D2-9E09-A97DCB986944}"/>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sp>
        <p:nvSpPr>
          <p:cNvPr id="22" name="圆角矩形 5">
            <a:extLst>
              <a:ext uri="{FF2B5EF4-FFF2-40B4-BE49-F238E27FC236}">
                <a16:creationId xmlns:a16="http://schemas.microsoft.com/office/drawing/2014/main" id="{B5829C6F-6510-434D-B637-99EB71880A7D}"/>
              </a:ext>
            </a:extLst>
          </p:cNvPr>
          <p:cNvSpPr/>
          <p:nvPr/>
        </p:nvSpPr>
        <p:spPr>
          <a:xfrm>
            <a:off x="584059" y="1166251"/>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3" name="TextBox 53">
            <a:extLst>
              <a:ext uri="{FF2B5EF4-FFF2-40B4-BE49-F238E27FC236}">
                <a16:creationId xmlns:a16="http://schemas.microsoft.com/office/drawing/2014/main" id="{EA5B0DFE-1F8C-4189-9846-9D0890668173}"/>
              </a:ext>
            </a:extLst>
          </p:cNvPr>
          <p:cNvSpPr txBox="1"/>
          <p:nvPr/>
        </p:nvSpPr>
        <p:spPr>
          <a:xfrm>
            <a:off x="1079230" y="1606730"/>
            <a:ext cx="10015511" cy="1774525"/>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2.  </a:t>
            </a:r>
            <a:r>
              <a:rPr lang="zh-CN" altLang="en-US" sz="2000" dirty="0">
                <a:solidFill>
                  <a:srgbClr val="8DA0C6"/>
                </a:solidFill>
                <a:latin typeface="微软雅黑" panose="020B0503020204020204" pitchFamily="34" charset="-122"/>
                <a:ea typeface="微软雅黑" panose="020B0503020204020204" pitchFamily="34" charset="-122"/>
              </a:rPr>
              <a:t>封装的实现方法</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封装只是为了对类中的属性更好进行控制，因此要实现封装需要属性私有化，这样可以保证属性不会被其他类改动。然后使用公有方法把私有的属性暴露出去，在方法中对属性进行有效读写控制，也把这些方法称为访问器。封装的实现需要提供三项内容：</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pic>
        <p:nvPicPr>
          <p:cNvPr id="3" name="图片 2">
            <a:extLst>
              <a:ext uri="{FF2B5EF4-FFF2-40B4-BE49-F238E27FC236}">
                <a16:creationId xmlns:a16="http://schemas.microsoft.com/office/drawing/2014/main" id="{BB1ED8E8-35D7-431F-B6EE-5DF3DE7D769E}"/>
              </a:ext>
            </a:extLst>
          </p:cNvPr>
          <p:cNvPicPr>
            <a:picLocks noChangeAspect="1"/>
          </p:cNvPicPr>
          <p:nvPr/>
        </p:nvPicPr>
        <p:blipFill>
          <a:blip r:embed="rId2"/>
          <a:stretch>
            <a:fillRect/>
          </a:stretch>
        </p:blipFill>
        <p:spPr>
          <a:xfrm>
            <a:off x="1567933" y="3511490"/>
            <a:ext cx="9038103" cy="2796782"/>
          </a:xfrm>
          <a:prstGeom prst="rect">
            <a:avLst/>
          </a:prstGeom>
        </p:spPr>
      </p:pic>
    </p:spTree>
    <p:extLst>
      <p:ext uri="{BB962C8B-B14F-4D97-AF65-F5344CB8AC3E}">
        <p14:creationId xmlns:p14="http://schemas.microsoft.com/office/powerpoint/2010/main" val="16953152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anim calcmode="lin" valueType="num">
                                      <p:cBhvr>
                                        <p:cTn id="18" dur="500" fill="hold"/>
                                        <p:tgtEl>
                                          <p:spTgt spid="23"/>
                                        </p:tgtEl>
                                        <p:attrNameLst>
                                          <p:attrName>ppt_x</p:attrName>
                                        </p:attrNameLst>
                                      </p:cBhvr>
                                      <p:tavLst>
                                        <p:tav tm="0">
                                          <p:val>
                                            <p:strVal val="#ppt_x"/>
                                          </p:val>
                                        </p:tav>
                                        <p:tav tm="100000">
                                          <p:val>
                                            <p:strVal val="#ppt_x"/>
                                          </p:val>
                                        </p:tav>
                                      </p:tavLst>
                                    </p:anim>
                                    <p:anim calcmode="lin" valueType="num">
                                      <p:cBhvr>
                                        <p:cTn id="19"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文本框 13">
            <a:extLst>
              <a:ext uri="{FF2B5EF4-FFF2-40B4-BE49-F238E27FC236}">
                <a16:creationId xmlns:a16="http://schemas.microsoft.com/office/drawing/2014/main" id="{33863BA2-3FF1-4280-9890-FC3DBE997E07}"/>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sp>
        <p:nvSpPr>
          <p:cNvPr id="15" name="圆角矩形 5">
            <a:extLst>
              <a:ext uri="{FF2B5EF4-FFF2-40B4-BE49-F238E27FC236}">
                <a16:creationId xmlns:a16="http://schemas.microsoft.com/office/drawing/2014/main" id="{D04B21B6-12BE-4E2A-B7FE-DB1981D5AF47}"/>
              </a:ext>
            </a:extLst>
          </p:cNvPr>
          <p:cNvSpPr/>
          <p:nvPr/>
        </p:nvSpPr>
        <p:spPr>
          <a:xfrm>
            <a:off x="633565" y="1923069"/>
            <a:ext cx="11023882" cy="4532208"/>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TextBox 21">
            <a:extLst>
              <a:ext uri="{FF2B5EF4-FFF2-40B4-BE49-F238E27FC236}">
                <a16:creationId xmlns:a16="http://schemas.microsoft.com/office/drawing/2014/main" id="{58959852-C560-4423-A014-FF408DB10FEF}"/>
              </a:ext>
            </a:extLst>
          </p:cNvPr>
          <p:cNvSpPr txBox="1"/>
          <p:nvPr/>
        </p:nvSpPr>
        <p:spPr>
          <a:xfrm>
            <a:off x="988822" y="1072129"/>
            <a:ext cx="5628794"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3.2  Java</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的修饰符</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20" name="TextBox 53">
            <a:extLst>
              <a:ext uri="{FF2B5EF4-FFF2-40B4-BE49-F238E27FC236}">
                <a16:creationId xmlns:a16="http://schemas.microsoft.com/office/drawing/2014/main" id="{07DC645E-2058-462F-B931-CA26DE42915D}"/>
              </a:ext>
            </a:extLst>
          </p:cNvPr>
          <p:cNvSpPr txBox="1"/>
          <p:nvPr/>
        </p:nvSpPr>
        <p:spPr>
          <a:xfrm>
            <a:off x="1137751" y="2351594"/>
            <a:ext cx="10080146" cy="3621184"/>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1</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public</a:t>
            </a:r>
            <a:r>
              <a:rPr lang="zh-CN" altLang="en-US" sz="2000" dirty="0">
                <a:solidFill>
                  <a:prstClr val="black"/>
                </a:solidFill>
                <a:latin typeface="楷体" panose="02010609060101010101" pitchFamily="49" charset="-122"/>
                <a:ea typeface="楷体" panose="02010609060101010101" pitchFamily="49" charset="-122"/>
              </a:rPr>
              <a:t>修饰符</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public</a:t>
            </a:r>
            <a:r>
              <a:rPr lang="zh-CN" altLang="en-US" sz="2000" dirty="0">
                <a:solidFill>
                  <a:prstClr val="black"/>
                </a:solidFill>
                <a:latin typeface="楷体" panose="02010609060101010101" pitchFamily="49" charset="-122"/>
                <a:ea typeface="楷体" panose="02010609060101010101" pitchFamily="49" charset="-122"/>
              </a:rPr>
              <a:t>修饰符表示公有，可以修饰类、属性和方法。如果使用了</a:t>
            </a:r>
            <a:r>
              <a:rPr lang="en-US" altLang="zh-CN" sz="2000" dirty="0">
                <a:solidFill>
                  <a:prstClr val="black"/>
                </a:solidFill>
                <a:latin typeface="楷体" panose="02010609060101010101" pitchFamily="49" charset="-122"/>
                <a:ea typeface="楷体" panose="02010609060101010101" pitchFamily="49" charset="-122"/>
              </a:rPr>
              <a:t>public</a:t>
            </a:r>
            <a:r>
              <a:rPr lang="zh-CN" altLang="en-US" sz="2000" dirty="0">
                <a:solidFill>
                  <a:prstClr val="black"/>
                </a:solidFill>
                <a:latin typeface="楷体" panose="02010609060101010101" pitchFamily="49" charset="-122"/>
                <a:ea typeface="楷体" panose="02010609060101010101" pitchFamily="49" charset="-122"/>
              </a:rPr>
              <a:t>访问控制符，则它可以被包内其他类、对象以及包外的类和对象方法使用。</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2</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private </a:t>
            </a:r>
            <a:r>
              <a:rPr lang="zh-CN" altLang="en-US" sz="2000" dirty="0">
                <a:solidFill>
                  <a:prstClr val="black"/>
                </a:solidFill>
                <a:latin typeface="楷体" panose="02010609060101010101" pitchFamily="49" charset="-122"/>
                <a:ea typeface="楷体" panose="02010609060101010101" pitchFamily="49" charset="-122"/>
              </a:rPr>
              <a:t>修饰符</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private</a:t>
            </a:r>
            <a:r>
              <a:rPr lang="zh-CN" altLang="en-US" sz="2000" dirty="0">
                <a:solidFill>
                  <a:prstClr val="black"/>
                </a:solidFill>
                <a:latin typeface="楷体" panose="02010609060101010101" pitchFamily="49" charset="-122"/>
                <a:ea typeface="楷体" panose="02010609060101010101" pitchFamily="49" charset="-122"/>
              </a:rPr>
              <a:t>修饰符只能修饰成员变量和成员方法。若使用</a:t>
            </a:r>
            <a:r>
              <a:rPr lang="en-US" altLang="zh-CN" sz="2000" dirty="0">
                <a:solidFill>
                  <a:prstClr val="black"/>
                </a:solidFill>
                <a:latin typeface="楷体" panose="02010609060101010101" pitchFamily="49" charset="-122"/>
                <a:ea typeface="楷体" panose="02010609060101010101" pitchFamily="49" charset="-122"/>
              </a:rPr>
              <a:t>private</a:t>
            </a:r>
            <a:r>
              <a:rPr lang="zh-CN" altLang="en-US" sz="2000" dirty="0">
                <a:solidFill>
                  <a:prstClr val="black"/>
                </a:solidFill>
                <a:latin typeface="楷体" panose="02010609060101010101" pitchFamily="49" charset="-122"/>
                <a:ea typeface="楷体" panose="02010609060101010101" pitchFamily="49" charset="-122"/>
              </a:rPr>
              <a:t>声明的变量和方法则只能由它所在类本身使用，其他的类和对象无权使用该变量和方法。封装中就是利用了这一点特性让属性私有化。如果一个类的构造方法声明为</a:t>
            </a:r>
            <a:r>
              <a:rPr lang="en-US" altLang="zh-CN" sz="2000" dirty="0">
                <a:solidFill>
                  <a:prstClr val="black"/>
                </a:solidFill>
                <a:latin typeface="楷体" panose="02010609060101010101" pitchFamily="49" charset="-122"/>
                <a:ea typeface="楷体" panose="02010609060101010101" pitchFamily="49" charset="-122"/>
              </a:rPr>
              <a:t>private,</a:t>
            </a:r>
            <a:r>
              <a:rPr lang="zh-CN" altLang="en-US" sz="2000" dirty="0">
                <a:solidFill>
                  <a:prstClr val="black"/>
                </a:solidFill>
                <a:latin typeface="楷体" panose="02010609060101010101" pitchFamily="49" charset="-122"/>
                <a:ea typeface="楷体" panose="02010609060101010101" pitchFamily="49" charset="-122"/>
              </a:rPr>
              <a:t>则其他类不能生成该类的一个实例。</a:t>
            </a:r>
            <a:endParaRPr lang="en-US" altLang="zh-CN" sz="2000" dirty="0">
              <a:solidFill>
                <a:prstClr val="black"/>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5571213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anim calcmode="lin" valueType="num">
                                      <p:cBhvr>
                                        <p:cTn id="18" dur="500" fill="hold"/>
                                        <p:tgtEl>
                                          <p:spTgt spid="20"/>
                                        </p:tgtEl>
                                        <p:attrNameLst>
                                          <p:attrName>ppt_x</p:attrName>
                                        </p:attrNameLst>
                                      </p:cBhvr>
                                      <p:tavLst>
                                        <p:tav tm="0">
                                          <p:val>
                                            <p:strVal val="#ppt_x"/>
                                          </p:val>
                                        </p:tav>
                                        <p:tav tm="100000">
                                          <p:val>
                                            <p:strVal val="#ppt_x"/>
                                          </p:val>
                                        </p:tav>
                                      </p:tavLst>
                                    </p:anim>
                                    <p:anim calcmode="lin" valueType="num">
                                      <p:cBhvr>
                                        <p:cTn id="1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文本框 13">
            <a:extLst>
              <a:ext uri="{FF2B5EF4-FFF2-40B4-BE49-F238E27FC236}">
                <a16:creationId xmlns:a16="http://schemas.microsoft.com/office/drawing/2014/main" id="{33863BA2-3FF1-4280-9890-FC3DBE997E07}"/>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sp>
        <p:nvSpPr>
          <p:cNvPr id="15" name="圆角矩形 5">
            <a:extLst>
              <a:ext uri="{FF2B5EF4-FFF2-40B4-BE49-F238E27FC236}">
                <a16:creationId xmlns:a16="http://schemas.microsoft.com/office/drawing/2014/main" id="{D04B21B6-12BE-4E2A-B7FE-DB1981D5AF47}"/>
              </a:ext>
            </a:extLst>
          </p:cNvPr>
          <p:cNvSpPr/>
          <p:nvPr/>
        </p:nvSpPr>
        <p:spPr>
          <a:xfrm>
            <a:off x="633565" y="1923069"/>
            <a:ext cx="11023882" cy="4532208"/>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TextBox 21">
            <a:extLst>
              <a:ext uri="{FF2B5EF4-FFF2-40B4-BE49-F238E27FC236}">
                <a16:creationId xmlns:a16="http://schemas.microsoft.com/office/drawing/2014/main" id="{58959852-C560-4423-A014-FF408DB10FEF}"/>
              </a:ext>
            </a:extLst>
          </p:cNvPr>
          <p:cNvSpPr txBox="1"/>
          <p:nvPr/>
        </p:nvSpPr>
        <p:spPr>
          <a:xfrm>
            <a:off x="988822" y="1072129"/>
            <a:ext cx="5628794"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3.2  Java</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的修饰符</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20" name="TextBox 53">
            <a:extLst>
              <a:ext uri="{FF2B5EF4-FFF2-40B4-BE49-F238E27FC236}">
                <a16:creationId xmlns:a16="http://schemas.microsoft.com/office/drawing/2014/main" id="{07DC645E-2058-462F-B931-CA26DE42915D}"/>
              </a:ext>
            </a:extLst>
          </p:cNvPr>
          <p:cNvSpPr txBox="1"/>
          <p:nvPr/>
        </p:nvSpPr>
        <p:spPr>
          <a:xfrm>
            <a:off x="1249519" y="2164687"/>
            <a:ext cx="10015511" cy="4082849"/>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3</a:t>
            </a:r>
            <a:r>
              <a:rPr lang="zh-CN" altLang="en-US" sz="2000" dirty="0">
                <a:solidFill>
                  <a:prstClr val="black"/>
                </a:solidFill>
                <a:latin typeface="楷体" panose="02010609060101010101" pitchFamily="49" charset="-122"/>
                <a:ea typeface="楷体" panose="02010609060101010101" pitchFamily="49" charset="-122"/>
              </a:rPr>
              <a:t>）</a:t>
            </a:r>
            <a:r>
              <a:rPr lang="en-US" altLang="zh-CN" sz="2000" dirty="0">
                <a:solidFill>
                  <a:prstClr val="black"/>
                </a:solidFill>
                <a:latin typeface="楷体" panose="02010609060101010101" pitchFamily="49" charset="-122"/>
                <a:ea typeface="楷体" panose="02010609060101010101" pitchFamily="49" charset="-122"/>
              </a:rPr>
              <a:t>protected</a:t>
            </a:r>
            <a:r>
              <a:rPr lang="zh-CN" altLang="en-US" sz="2000" dirty="0">
                <a:solidFill>
                  <a:prstClr val="black"/>
                </a:solidFill>
                <a:latin typeface="楷体" panose="02010609060101010101" pitchFamily="49" charset="-122"/>
                <a:ea typeface="楷体" panose="02010609060101010101" pitchFamily="49" charset="-122"/>
              </a:rPr>
              <a:t>修饰符</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protected</a:t>
            </a:r>
            <a:r>
              <a:rPr lang="zh-CN" altLang="en-US" sz="2000" dirty="0">
                <a:solidFill>
                  <a:prstClr val="black"/>
                </a:solidFill>
                <a:latin typeface="楷体" panose="02010609060101010101" pitchFamily="49" charset="-122"/>
                <a:ea typeface="楷体" panose="02010609060101010101" pitchFamily="49" charset="-122"/>
              </a:rPr>
              <a:t>修饰符表示受保护，只能用来修饰成员变量和成员方法，不能修饰类。受保护的变量和方法的访问权限被限制在类本身、包内的所有类和定义它的类派生出的子类（可以在同一个包中，也可以在不同包）范围内。</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a:t>
            </a:r>
            <a:r>
              <a:rPr lang="en-US" altLang="zh-CN" sz="2000" dirty="0">
                <a:solidFill>
                  <a:prstClr val="black"/>
                </a:solidFill>
                <a:latin typeface="楷体" panose="02010609060101010101" pitchFamily="49" charset="-122"/>
                <a:ea typeface="楷体" panose="02010609060101010101" pitchFamily="49" charset="-122"/>
              </a:rPr>
              <a:t>4</a:t>
            </a:r>
            <a:r>
              <a:rPr lang="zh-CN" altLang="en-US" sz="2000" dirty="0">
                <a:solidFill>
                  <a:prstClr val="black"/>
                </a:solidFill>
                <a:latin typeface="楷体" panose="02010609060101010101" pitchFamily="49" charset="-122"/>
                <a:ea typeface="楷体" panose="02010609060101010101" pitchFamily="49" charset="-122"/>
              </a:rPr>
              <a:t>）默认（</a:t>
            </a:r>
            <a:r>
              <a:rPr lang="en-US" altLang="zh-CN" sz="2000" dirty="0">
                <a:solidFill>
                  <a:prstClr val="black"/>
                </a:solidFill>
                <a:latin typeface="楷体" panose="02010609060101010101" pitchFamily="49" charset="-122"/>
                <a:ea typeface="楷体" panose="02010609060101010101" pitchFamily="49" charset="-122"/>
              </a:rPr>
              <a:t>friendly</a:t>
            </a:r>
            <a:r>
              <a:rPr lang="zh-CN" altLang="en-US" sz="2000" dirty="0">
                <a:solidFill>
                  <a:prstClr val="black"/>
                </a:solidFill>
                <a:latin typeface="楷体" panose="02010609060101010101" pitchFamily="49" charset="-122"/>
                <a:ea typeface="楷体" panose="02010609060101010101" pitchFamily="49" charset="-122"/>
              </a:rPr>
              <a:t>）修饰符</a:t>
            </a: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如果一个类、方法或变量名前没有使用任何访问控制符，就称这个成员所拥有的是默认的访问控制符。默认的访问控制成员可以被这个包中的其他类访问，即称为包访问特性。</a:t>
            </a:r>
            <a:r>
              <a:rPr lang="en-US" altLang="zh-CN" sz="2000" dirty="0">
                <a:solidFill>
                  <a:prstClr val="black"/>
                </a:solidFill>
                <a:latin typeface="楷体" panose="02010609060101010101" pitchFamily="49" charset="-122"/>
                <a:ea typeface="楷体" panose="02010609060101010101" pitchFamily="49" charset="-122"/>
              </a:rPr>
              <a:t>friendly</a:t>
            </a:r>
            <a:r>
              <a:rPr lang="zh-CN" altLang="en-US" sz="2000" dirty="0">
                <a:solidFill>
                  <a:prstClr val="black"/>
                </a:solidFill>
                <a:latin typeface="楷体" panose="02010609060101010101" pitchFamily="49" charset="-122"/>
                <a:ea typeface="楷体" panose="02010609060101010101" pitchFamily="49" charset="-122"/>
              </a:rPr>
              <a:t>并不是</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的关键字，只是对默认修饰符的一种字符形式上的定义，一般不会出现在程序中。</a:t>
            </a:r>
            <a:endParaRPr lang="en-US" altLang="zh-CN" sz="2000" dirty="0">
              <a:solidFill>
                <a:prstClr val="black"/>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8633876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anim calcmode="lin" valueType="num">
                                      <p:cBhvr>
                                        <p:cTn id="18" dur="500" fill="hold"/>
                                        <p:tgtEl>
                                          <p:spTgt spid="20"/>
                                        </p:tgtEl>
                                        <p:attrNameLst>
                                          <p:attrName>ppt_x</p:attrName>
                                        </p:attrNameLst>
                                      </p:cBhvr>
                                      <p:tavLst>
                                        <p:tav tm="0">
                                          <p:val>
                                            <p:strVal val="#ppt_x"/>
                                          </p:val>
                                        </p:tav>
                                        <p:tav tm="100000">
                                          <p:val>
                                            <p:strVal val="#ppt_x"/>
                                          </p:val>
                                        </p:tav>
                                      </p:tavLst>
                                    </p:anim>
                                    <p:anim calcmode="lin" valueType="num">
                                      <p:cBhvr>
                                        <p:cTn id="1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307163"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3.3</a:t>
            </a: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实践操作：</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使用包来进行</a:t>
            </a: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程序中类的组织</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14" name="矩形 13">
            <a:extLst>
              <a:ext uri="{FF2B5EF4-FFF2-40B4-BE49-F238E27FC236}">
                <a16:creationId xmlns:a16="http://schemas.microsoft.com/office/drawing/2014/main" id="{0302A465-58D7-42F2-BAC8-43984BDA1A01}"/>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5" name="矩形 14">
            <a:extLst>
              <a:ext uri="{FF2B5EF4-FFF2-40B4-BE49-F238E27FC236}">
                <a16:creationId xmlns:a16="http://schemas.microsoft.com/office/drawing/2014/main" id="{F1559B9A-314E-480C-9FFD-B9DE3E2ADD6D}"/>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TextBox 53">
            <a:extLst>
              <a:ext uri="{FF2B5EF4-FFF2-40B4-BE49-F238E27FC236}">
                <a16:creationId xmlns:a16="http://schemas.microsoft.com/office/drawing/2014/main" id="{2CE2F1E7-4918-430E-AF45-AE8C8C727D34}"/>
              </a:ext>
            </a:extLst>
          </p:cNvPr>
          <p:cNvSpPr txBox="1"/>
          <p:nvPr/>
        </p:nvSpPr>
        <p:spPr>
          <a:xfrm>
            <a:off x="1730866" y="2938156"/>
            <a:ext cx="9128814" cy="2236190"/>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）打开</a:t>
            </a:r>
            <a:r>
              <a:rPr lang="en-US" altLang="zh-CN" sz="2000" dirty="0">
                <a:solidFill>
                  <a:prstClr val="black"/>
                </a:solidFill>
                <a:latin typeface="楷体" panose="02010609060101010101" pitchFamily="49" charset="-122"/>
                <a:ea typeface="楷体" panose="02010609060101010101" pitchFamily="49" charset="-122"/>
              </a:rPr>
              <a:t>Eclipse</a:t>
            </a:r>
            <a:r>
              <a:rPr lang="zh-CN" altLang="en-US" sz="2000" dirty="0">
                <a:solidFill>
                  <a:prstClr val="black"/>
                </a:solidFill>
                <a:latin typeface="楷体" panose="02010609060101010101" pitchFamily="49" charset="-122"/>
                <a:ea typeface="楷体" panose="02010609060101010101" pitchFamily="49" charset="-122"/>
              </a:rPr>
              <a:t>，创建一个包，在包内定义一个类；</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）在类的大括号内定义属性，在所有属性定义前都加</a:t>
            </a:r>
            <a:r>
              <a:rPr lang="en-US" altLang="zh-CN" sz="2000" dirty="0">
                <a:solidFill>
                  <a:prstClr val="black"/>
                </a:solidFill>
                <a:latin typeface="楷体" panose="02010609060101010101" pitchFamily="49" charset="-122"/>
                <a:ea typeface="楷体" panose="02010609060101010101" pitchFamily="49" charset="-122"/>
              </a:rPr>
              <a:t>private</a:t>
            </a:r>
            <a:r>
              <a:rPr lang="zh-CN" altLang="en-US" sz="2000" dirty="0">
                <a:solidFill>
                  <a:prstClr val="black"/>
                </a:solidFill>
                <a:latin typeface="楷体" panose="02010609060101010101" pitchFamily="49" charset="-122"/>
                <a:ea typeface="楷体" panose="02010609060101010101" pitchFamily="49" charset="-122"/>
              </a:rPr>
              <a:t>关键字；</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）在类的大括号内输入</a:t>
            </a:r>
            <a:r>
              <a:rPr lang="en-US" altLang="zh-CN" sz="2000" dirty="0">
                <a:solidFill>
                  <a:prstClr val="black"/>
                </a:solidFill>
                <a:latin typeface="楷体" panose="02010609060101010101" pitchFamily="49" charset="-122"/>
                <a:ea typeface="楷体" panose="02010609060101010101" pitchFamily="49" charset="-122"/>
              </a:rPr>
              <a:t>private</a:t>
            </a:r>
            <a:r>
              <a:rPr lang="zh-CN" altLang="en-US" sz="2000" dirty="0">
                <a:solidFill>
                  <a:prstClr val="black"/>
                </a:solidFill>
                <a:latin typeface="楷体" panose="02010609060101010101" pitchFamily="49" charset="-122"/>
                <a:ea typeface="楷体" panose="02010609060101010101" pitchFamily="49" charset="-122"/>
              </a:rPr>
              <a:t>属性的</a:t>
            </a:r>
            <a:r>
              <a:rPr lang="en-US" altLang="zh-CN" sz="2000" dirty="0">
                <a:solidFill>
                  <a:prstClr val="black"/>
                </a:solidFill>
                <a:latin typeface="楷体" panose="02010609060101010101" pitchFamily="49" charset="-122"/>
                <a:ea typeface="楷体" panose="02010609060101010101" pitchFamily="49" charset="-122"/>
              </a:rPr>
              <a:t>getter()</a:t>
            </a:r>
            <a:r>
              <a:rPr lang="zh-CN" altLang="en-US" sz="2000" dirty="0">
                <a:solidFill>
                  <a:prstClr val="black"/>
                </a:solidFill>
                <a:latin typeface="楷体" panose="02010609060101010101" pitchFamily="49" charset="-122"/>
                <a:ea typeface="楷体" panose="02010609060101010101" pitchFamily="49" charset="-122"/>
              </a:rPr>
              <a:t>和</a:t>
            </a:r>
            <a:r>
              <a:rPr lang="en-US" altLang="zh-CN" sz="2000" dirty="0">
                <a:solidFill>
                  <a:prstClr val="black"/>
                </a:solidFill>
                <a:latin typeface="楷体" panose="02010609060101010101" pitchFamily="49" charset="-122"/>
                <a:ea typeface="楷体" panose="02010609060101010101" pitchFamily="49" charset="-122"/>
              </a:rPr>
              <a:t>setter()</a:t>
            </a:r>
            <a:r>
              <a:rPr lang="zh-CN" altLang="en-US" sz="2000" dirty="0">
                <a:solidFill>
                  <a:prstClr val="black"/>
                </a:solidFill>
                <a:latin typeface="楷体" panose="02010609060101010101" pitchFamily="49" charset="-122"/>
                <a:ea typeface="楷体" panose="02010609060101010101" pitchFamily="49" charset="-122"/>
              </a:rPr>
              <a:t>方法的定义；</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4</a:t>
            </a:r>
            <a:r>
              <a:rPr lang="zh-CN" altLang="en-US" sz="2000" dirty="0">
                <a:solidFill>
                  <a:prstClr val="black"/>
                </a:solidFill>
                <a:latin typeface="楷体" panose="02010609060101010101" pitchFamily="49" charset="-122"/>
                <a:ea typeface="楷体" panose="02010609060101010101" pitchFamily="49" charset="-122"/>
              </a:rPr>
              <a:t>）在类的大括号内定义相应的功能方法；</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5</a:t>
            </a:r>
            <a:r>
              <a:rPr lang="zh-CN" altLang="en-US" sz="2000" dirty="0">
                <a:solidFill>
                  <a:prstClr val="black"/>
                </a:solidFill>
                <a:latin typeface="楷体" panose="02010609060101010101" pitchFamily="49" charset="-122"/>
                <a:ea typeface="楷体" panose="02010609060101010101" pitchFamily="49" charset="-122"/>
              </a:rPr>
              <a:t>）定义测试类，运行程序。</a:t>
            </a:r>
          </a:p>
        </p:txBody>
      </p:sp>
      <p:sp>
        <p:nvSpPr>
          <p:cNvPr id="19" name="矩形: 对角圆角 18">
            <a:extLst>
              <a:ext uri="{FF2B5EF4-FFF2-40B4-BE49-F238E27FC236}">
                <a16:creationId xmlns:a16="http://schemas.microsoft.com/office/drawing/2014/main" id="{44E138CE-06D6-41F9-B257-01F4E0AF5DDB}"/>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实施思路</a:t>
            </a:r>
          </a:p>
        </p:txBody>
      </p:sp>
      <p:sp>
        <p:nvSpPr>
          <p:cNvPr id="16" name="文本框 15">
            <a:extLst>
              <a:ext uri="{FF2B5EF4-FFF2-40B4-BE49-F238E27FC236}">
                <a16:creationId xmlns:a16="http://schemas.microsoft.com/office/drawing/2014/main" id="{7C808119-B8D8-4447-B88B-19DF9CD74264}"/>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spTree>
    <p:extLst>
      <p:ext uri="{BB962C8B-B14F-4D97-AF65-F5344CB8AC3E}">
        <p14:creationId xmlns:p14="http://schemas.microsoft.com/office/powerpoint/2010/main" val="1716482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209814" y="895284"/>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程序代码</a:t>
            </a:r>
          </a:p>
        </p:txBody>
      </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4" name="文本框 13">
            <a:extLst>
              <a:ext uri="{FF2B5EF4-FFF2-40B4-BE49-F238E27FC236}">
                <a16:creationId xmlns:a16="http://schemas.microsoft.com/office/drawing/2014/main" id="{FE1423E9-27FB-49EF-8219-51521992BDC4}"/>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pic>
        <p:nvPicPr>
          <p:cNvPr id="4" name="图片 3">
            <a:extLst>
              <a:ext uri="{FF2B5EF4-FFF2-40B4-BE49-F238E27FC236}">
                <a16:creationId xmlns:a16="http://schemas.microsoft.com/office/drawing/2014/main" id="{C341E029-2476-4B02-9C6B-5AF1F2AEB8E5}"/>
              </a:ext>
            </a:extLst>
          </p:cNvPr>
          <p:cNvPicPr>
            <a:picLocks noChangeAspect="1"/>
          </p:cNvPicPr>
          <p:nvPr/>
        </p:nvPicPr>
        <p:blipFill>
          <a:blip r:embed="rId2"/>
          <a:stretch>
            <a:fillRect/>
          </a:stretch>
        </p:blipFill>
        <p:spPr>
          <a:xfrm>
            <a:off x="2256318" y="1644344"/>
            <a:ext cx="8047417" cy="4861981"/>
          </a:xfrm>
          <a:prstGeom prst="rect">
            <a:avLst/>
          </a:prstGeom>
        </p:spPr>
      </p:pic>
    </p:spTree>
    <p:extLst>
      <p:ext uri="{BB962C8B-B14F-4D97-AF65-F5344CB8AC3E}">
        <p14:creationId xmlns:p14="http://schemas.microsoft.com/office/powerpoint/2010/main" val="938206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176198" y="2376918"/>
            <a:ext cx="9606533" cy="1312860"/>
          </a:xfrm>
          <a:prstGeom prst="rect">
            <a:avLst/>
          </a:prstGeom>
          <a:noFill/>
        </p:spPr>
        <p:txBody>
          <a:bodyPr wrap="square" lIns="0" tIns="0" rIns="0" bIns="0" rtlCol="0">
            <a:spAutoFit/>
          </a:bodyPr>
          <a:lstStyle/>
          <a:p>
            <a:pPr lvl="0" algn="just" defTabSz="609585">
              <a:lnSpc>
                <a:spcPct val="150000"/>
              </a:lnSpc>
              <a:spcAft>
                <a:spcPts val="1600"/>
              </a:spcAft>
            </a:pPr>
            <a:r>
              <a:rPr lang="zh-CN" altLang="en-US" sz="2000" dirty="0">
                <a:solidFill>
                  <a:prstClr val="black"/>
                </a:solidFill>
                <a:latin typeface="楷体" panose="02010609060101010101" pitchFamily="49" charset="-122"/>
                <a:ea typeface="楷体" panose="02010609060101010101" pitchFamily="49" charset="-122"/>
              </a:rPr>
              <a:t>    人是这个社会的主体，在系统开发过程中经常涉及到人类。人的信息包括姓名、年龄、性别、体重、家庭地址等。要求使用</a:t>
            </a:r>
            <a:r>
              <a:rPr lang="en-US" altLang="zh-CN" sz="2000" dirty="0">
                <a:solidFill>
                  <a:prstClr val="black"/>
                </a:solidFill>
                <a:latin typeface="楷体" panose="02010609060101010101" pitchFamily="49" charset="-122"/>
                <a:ea typeface="楷体" panose="02010609060101010101" pitchFamily="49" charset="-122"/>
              </a:rPr>
              <a:t>Java</a:t>
            </a:r>
            <a:r>
              <a:rPr lang="zh-CN" altLang="en-US" sz="2000" dirty="0">
                <a:solidFill>
                  <a:prstClr val="black"/>
                </a:solidFill>
                <a:latin typeface="楷体" panose="02010609060101010101" pitchFamily="49" charset="-122"/>
                <a:ea typeface="楷体" panose="02010609060101010101" pitchFamily="49" charset="-122"/>
              </a:rPr>
              <a:t>语言对“人类”进行描述并进行实例化。其运行结果如下：</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pic>
        <p:nvPicPr>
          <p:cNvPr id="4" name="图片 3">
            <a:extLst>
              <a:ext uri="{FF2B5EF4-FFF2-40B4-BE49-F238E27FC236}">
                <a16:creationId xmlns:a16="http://schemas.microsoft.com/office/drawing/2014/main" id="{006FC505-B996-4DD3-96A5-414344313784}"/>
              </a:ext>
            </a:extLst>
          </p:cNvPr>
          <p:cNvPicPr>
            <a:picLocks noChangeAspect="1"/>
          </p:cNvPicPr>
          <p:nvPr/>
        </p:nvPicPr>
        <p:blipFill>
          <a:blip r:embed="rId2"/>
          <a:stretch>
            <a:fillRect/>
          </a:stretch>
        </p:blipFill>
        <p:spPr>
          <a:xfrm>
            <a:off x="2527845" y="3739747"/>
            <a:ext cx="7136309" cy="1822444"/>
          </a:xfrm>
          <a:prstGeom prst="rect">
            <a:avLst/>
          </a:prstGeom>
        </p:spPr>
      </p:pic>
    </p:spTree>
    <p:extLst>
      <p:ext uri="{BB962C8B-B14F-4D97-AF65-F5344CB8AC3E}">
        <p14:creationId xmlns:p14="http://schemas.microsoft.com/office/powerpoint/2010/main" val="3598697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A6459AA9-726F-4162-A656-840E2792AB9B}"/>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pic>
        <p:nvPicPr>
          <p:cNvPr id="3" name="图片 2">
            <a:extLst>
              <a:ext uri="{FF2B5EF4-FFF2-40B4-BE49-F238E27FC236}">
                <a16:creationId xmlns:a16="http://schemas.microsoft.com/office/drawing/2014/main" id="{39C33F77-12AD-44C5-B0C4-96C5125E6719}"/>
              </a:ext>
            </a:extLst>
          </p:cNvPr>
          <p:cNvPicPr>
            <a:picLocks noChangeAspect="1"/>
          </p:cNvPicPr>
          <p:nvPr/>
        </p:nvPicPr>
        <p:blipFill>
          <a:blip r:embed="rId2"/>
          <a:stretch>
            <a:fillRect/>
          </a:stretch>
        </p:blipFill>
        <p:spPr>
          <a:xfrm>
            <a:off x="2404005" y="774236"/>
            <a:ext cx="7174199" cy="5803377"/>
          </a:xfrm>
          <a:prstGeom prst="rect">
            <a:avLst/>
          </a:prstGeom>
        </p:spPr>
      </p:pic>
    </p:spTree>
    <p:extLst>
      <p:ext uri="{BB962C8B-B14F-4D97-AF65-F5344CB8AC3E}">
        <p14:creationId xmlns:p14="http://schemas.microsoft.com/office/powerpoint/2010/main" val="24646813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A6459AA9-726F-4162-A656-840E2792AB9B}"/>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pic>
        <p:nvPicPr>
          <p:cNvPr id="3" name="图片 2">
            <a:extLst>
              <a:ext uri="{FF2B5EF4-FFF2-40B4-BE49-F238E27FC236}">
                <a16:creationId xmlns:a16="http://schemas.microsoft.com/office/drawing/2014/main" id="{1D9E89E6-A889-49E7-928E-6A3A4BAB9EC6}"/>
              </a:ext>
            </a:extLst>
          </p:cNvPr>
          <p:cNvPicPr>
            <a:picLocks noChangeAspect="1"/>
          </p:cNvPicPr>
          <p:nvPr/>
        </p:nvPicPr>
        <p:blipFill>
          <a:blip r:embed="rId2"/>
          <a:stretch>
            <a:fillRect/>
          </a:stretch>
        </p:blipFill>
        <p:spPr>
          <a:xfrm>
            <a:off x="2256318" y="1122670"/>
            <a:ext cx="7971211" cy="4900085"/>
          </a:xfrm>
          <a:prstGeom prst="rect">
            <a:avLst/>
          </a:prstGeom>
        </p:spPr>
      </p:pic>
    </p:spTree>
    <p:extLst>
      <p:ext uri="{BB962C8B-B14F-4D97-AF65-F5344CB8AC3E}">
        <p14:creationId xmlns:p14="http://schemas.microsoft.com/office/powerpoint/2010/main" val="27771200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16" name="矩形 15">
            <a:extLst>
              <a:ext uri="{FF2B5EF4-FFF2-40B4-BE49-F238E27FC236}">
                <a16:creationId xmlns:a16="http://schemas.microsoft.com/office/drawing/2014/main" id="{3EB4AD40-AA9C-4380-A207-C2896038134F}"/>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D949D414-3C66-4C6E-9756-0E8F466EA66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3" name="文本框 12">
            <a:extLst>
              <a:ext uri="{FF2B5EF4-FFF2-40B4-BE49-F238E27FC236}">
                <a16:creationId xmlns:a16="http://schemas.microsoft.com/office/drawing/2014/main" id="{A6459AA9-726F-4162-A656-840E2792AB9B}"/>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pic>
        <p:nvPicPr>
          <p:cNvPr id="4" name="图片 3">
            <a:extLst>
              <a:ext uri="{FF2B5EF4-FFF2-40B4-BE49-F238E27FC236}">
                <a16:creationId xmlns:a16="http://schemas.microsoft.com/office/drawing/2014/main" id="{E7F42DBA-4B0A-4C45-888C-92DB7C94218E}"/>
              </a:ext>
            </a:extLst>
          </p:cNvPr>
          <p:cNvPicPr>
            <a:picLocks noChangeAspect="1"/>
          </p:cNvPicPr>
          <p:nvPr/>
        </p:nvPicPr>
        <p:blipFill rotWithShape="1">
          <a:blip r:embed="rId2"/>
          <a:srcRect l="4059" t="-3373" r="58" b="3373"/>
          <a:stretch/>
        </p:blipFill>
        <p:spPr>
          <a:xfrm>
            <a:off x="2608969" y="1601103"/>
            <a:ext cx="6254711" cy="1120237"/>
          </a:xfrm>
          <a:prstGeom prst="rect">
            <a:avLst/>
          </a:prstGeom>
        </p:spPr>
      </p:pic>
      <p:pic>
        <p:nvPicPr>
          <p:cNvPr id="8" name="图片 7">
            <a:extLst>
              <a:ext uri="{FF2B5EF4-FFF2-40B4-BE49-F238E27FC236}">
                <a16:creationId xmlns:a16="http://schemas.microsoft.com/office/drawing/2014/main" id="{BC830CA2-56EC-4B28-94F8-004E32990B79}"/>
              </a:ext>
            </a:extLst>
          </p:cNvPr>
          <p:cNvPicPr>
            <a:picLocks noChangeAspect="1"/>
          </p:cNvPicPr>
          <p:nvPr/>
        </p:nvPicPr>
        <p:blipFill rotWithShape="1">
          <a:blip r:embed="rId3"/>
          <a:srcRect r="1511"/>
          <a:stretch/>
        </p:blipFill>
        <p:spPr>
          <a:xfrm>
            <a:off x="2621539" y="2721340"/>
            <a:ext cx="6229573" cy="1638442"/>
          </a:xfrm>
          <a:prstGeom prst="rect">
            <a:avLst/>
          </a:prstGeom>
        </p:spPr>
      </p:pic>
    </p:spTree>
    <p:extLst>
      <p:ext uri="{BB962C8B-B14F-4D97-AF65-F5344CB8AC3E}">
        <p14:creationId xmlns:p14="http://schemas.microsoft.com/office/powerpoint/2010/main" val="32242818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巩固训练：通过封装编写</a:t>
            </a: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Book</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类</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17584" y="2561758"/>
            <a:ext cx="10253179" cy="1312860"/>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1</a:t>
            </a:r>
            <a:r>
              <a:rPr lang="zh-CN" altLang="en-US" sz="2000" dirty="0">
                <a:solidFill>
                  <a:prstClr val="black"/>
                </a:solidFill>
                <a:latin typeface="楷体" panose="02010609060101010101" pitchFamily="49" charset="-122"/>
                <a:ea typeface="楷体" panose="02010609060101010101" pitchFamily="49" charset="-122"/>
              </a:rPr>
              <a:t>）掌握封装的思想和实现；</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2</a:t>
            </a:r>
            <a:r>
              <a:rPr lang="zh-CN" altLang="en-US" sz="2000" dirty="0">
                <a:solidFill>
                  <a:prstClr val="black"/>
                </a:solidFill>
                <a:latin typeface="楷体" panose="02010609060101010101" pitchFamily="49" charset="-122"/>
                <a:ea typeface="楷体" panose="02010609060101010101" pitchFamily="49" charset="-122"/>
              </a:rPr>
              <a:t>）掌握构造方法的创建与使用；</a:t>
            </a:r>
          </a:p>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3</a:t>
            </a:r>
            <a:r>
              <a:rPr lang="zh-CN" altLang="en-US" sz="2000" dirty="0">
                <a:solidFill>
                  <a:prstClr val="black"/>
                </a:solidFill>
                <a:latin typeface="楷体" panose="02010609060101010101" pitchFamily="49" charset="-122"/>
                <a:ea typeface="楷体" panose="02010609060101010101" pitchFamily="49" charset="-122"/>
              </a:rPr>
              <a:t>）掌握方法重载的使用。</a:t>
            </a: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实训目的</a:t>
            </a:r>
          </a:p>
        </p:txBody>
      </p:sp>
      <p:sp>
        <p:nvSpPr>
          <p:cNvPr id="17" name="矩形: 对角圆角 16">
            <a:extLst>
              <a:ext uri="{FF2B5EF4-FFF2-40B4-BE49-F238E27FC236}">
                <a16:creationId xmlns:a16="http://schemas.microsoft.com/office/drawing/2014/main" id="{83FE14B6-0FFA-485A-9AFF-ACDDF8C913B1}"/>
              </a:ext>
            </a:extLst>
          </p:cNvPr>
          <p:cNvSpPr/>
          <p:nvPr/>
        </p:nvSpPr>
        <p:spPr>
          <a:xfrm>
            <a:off x="917584" y="4087175"/>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 </a:t>
            </a:r>
            <a:r>
              <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917583" y="4898853"/>
            <a:ext cx="10253179" cy="1312860"/>
          </a:xfrm>
          <a:prstGeom prst="rect">
            <a:avLst/>
          </a:prstGeom>
          <a:noFill/>
        </p:spPr>
        <p:txBody>
          <a:bodyPr wrap="square" lIns="0" tIns="0" rIns="0" bIns="0" rtlCol="0">
            <a:spAutoFit/>
          </a:bodyPr>
          <a:lstStyle/>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通过封装编写</a:t>
            </a:r>
            <a:r>
              <a:rPr lang="en-US" altLang="zh-CN" sz="2000" dirty="0">
                <a:solidFill>
                  <a:prstClr val="black"/>
                </a:solidFill>
                <a:latin typeface="楷体" panose="02010609060101010101" pitchFamily="49" charset="-122"/>
                <a:ea typeface="楷体" panose="02010609060101010101" pitchFamily="49" charset="-122"/>
              </a:rPr>
              <a:t>Book</a:t>
            </a:r>
            <a:r>
              <a:rPr lang="zh-CN" altLang="en-US" sz="2000" dirty="0">
                <a:solidFill>
                  <a:prstClr val="black"/>
                </a:solidFill>
                <a:latin typeface="楷体" panose="02010609060101010101" pitchFamily="49" charset="-122"/>
                <a:ea typeface="楷体" panose="02010609060101010101" pitchFamily="49" charset="-122"/>
              </a:rPr>
              <a:t>类。要求：类具有属性书名、书号、主编、出版社、出版时间、页数、价格，其中页数不能少于</a:t>
            </a:r>
            <a:r>
              <a:rPr lang="en-US" altLang="zh-CN" sz="2000" dirty="0">
                <a:solidFill>
                  <a:prstClr val="black"/>
                </a:solidFill>
                <a:latin typeface="楷体" panose="02010609060101010101" pitchFamily="49" charset="-122"/>
                <a:ea typeface="楷体" panose="02010609060101010101" pitchFamily="49" charset="-122"/>
              </a:rPr>
              <a:t>200</a:t>
            </a:r>
            <a:r>
              <a:rPr lang="zh-CN" altLang="en-US" sz="2000" dirty="0">
                <a:solidFill>
                  <a:prstClr val="black"/>
                </a:solidFill>
                <a:latin typeface="楷体" panose="02010609060101010101" pitchFamily="49" charset="-122"/>
                <a:ea typeface="楷体" panose="02010609060101010101" pitchFamily="49" charset="-122"/>
              </a:rPr>
              <a:t>页，否则输出错误信息，并强制赋默认值</a:t>
            </a:r>
            <a:r>
              <a:rPr lang="en-US" altLang="zh-CN" sz="2000" dirty="0">
                <a:solidFill>
                  <a:prstClr val="black"/>
                </a:solidFill>
                <a:latin typeface="楷体" panose="02010609060101010101" pitchFamily="49" charset="-122"/>
                <a:ea typeface="楷体" panose="02010609060101010101" pitchFamily="49" charset="-122"/>
              </a:rPr>
              <a:t>200</a:t>
            </a:r>
            <a:r>
              <a:rPr lang="zh-CN" altLang="en-US" sz="2000" dirty="0">
                <a:solidFill>
                  <a:prstClr val="black"/>
                </a:solidFill>
                <a:latin typeface="楷体" panose="02010609060101010101" pitchFamily="49" charset="-122"/>
                <a:ea typeface="楷体" panose="02010609060101010101" pitchFamily="49" charset="-122"/>
              </a:rPr>
              <a:t>；为各属性设置赋值和取值方法；具有方法</a:t>
            </a:r>
            <a:r>
              <a:rPr lang="en-US" altLang="zh-CN" sz="2000" dirty="0">
                <a:solidFill>
                  <a:prstClr val="black"/>
                </a:solidFill>
                <a:latin typeface="楷体" panose="02010609060101010101" pitchFamily="49" charset="-122"/>
                <a:ea typeface="楷体" panose="02010609060101010101" pitchFamily="49" charset="-122"/>
              </a:rPr>
              <a:t>detail()</a:t>
            </a:r>
            <a:r>
              <a:rPr lang="zh-CN" altLang="en-US" sz="2000" dirty="0">
                <a:solidFill>
                  <a:prstClr val="black"/>
                </a:solidFill>
                <a:latin typeface="楷体" panose="02010609060101010101" pitchFamily="49" charset="-122"/>
                <a:ea typeface="楷体" panose="02010609060101010101" pitchFamily="49" charset="-122"/>
              </a:rPr>
              <a:t>，用来在控制台输出每本书的信息。</a:t>
            </a:r>
          </a:p>
        </p:txBody>
      </p:sp>
      <p:sp>
        <p:nvSpPr>
          <p:cNvPr id="20" name="矩形 19">
            <a:extLst>
              <a:ext uri="{FF2B5EF4-FFF2-40B4-BE49-F238E27FC236}">
                <a16:creationId xmlns:a16="http://schemas.microsoft.com/office/drawing/2014/main" id="{A3160009-150A-4F77-9B8B-B083B31B5316}"/>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1" name="矩形 20">
            <a:extLst>
              <a:ext uri="{FF2B5EF4-FFF2-40B4-BE49-F238E27FC236}">
                <a16:creationId xmlns:a16="http://schemas.microsoft.com/office/drawing/2014/main" id="{90EC91A1-9105-4990-A952-63F16BB2AA05}"/>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6" name="文本框 15">
            <a:extLst>
              <a:ext uri="{FF2B5EF4-FFF2-40B4-BE49-F238E27FC236}">
                <a16:creationId xmlns:a16="http://schemas.microsoft.com/office/drawing/2014/main" id="{902FE2CF-886D-4F71-9D51-6189F0FD65CF}"/>
              </a:ext>
            </a:extLst>
          </p:cNvPr>
          <p:cNvSpPr txBox="1"/>
          <p:nvPr/>
        </p:nvSpPr>
        <p:spPr>
          <a:xfrm>
            <a:off x="373783" y="146224"/>
            <a:ext cx="3765070"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Java</a:t>
            </a: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程序中类的组织</a:t>
            </a:r>
          </a:p>
        </p:txBody>
      </p:sp>
    </p:spTree>
    <p:extLst>
      <p:ext uri="{BB962C8B-B14F-4D97-AF65-F5344CB8AC3E}">
        <p14:creationId xmlns:p14="http://schemas.microsoft.com/office/powerpoint/2010/main" val="1264624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9"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33000">
              <a:srgbClr val="5877B6"/>
            </a:gs>
            <a:gs pos="100000">
              <a:srgbClr val="465E96"/>
            </a:gs>
          </a:gsLst>
          <a:lin ang="540000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Open Sans"/>
              <a:ea typeface="+mn-ea"/>
              <a:cs typeface="+mn-c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5" name="TextBox 21">
            <a:extLst>
              <a:ext uri="{FF2B5EF4-FFF2-40B4-BE49-F238E27FC236}">
                <a16:creationId xmlns:a16="http://schemas.microsoft.com/office/drawing/2014/main" id="{FCA8A889-F7F0-4C2F-9809-D0BE99891A69}"/>
              </a:ext>
            </a:extLst>
          </p:cNvPr>
          <p:cNvSpPr txBox="1"/>
          <p:nvPr/>
        </p:nvSpPr>
        <p:spPr>
          <a:xfrm>
            <a:off x="986522" y="3096141"/>
            <a:ext cx="3330954" cy="99520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谢谢观看</a:t>
            </a:r>
            <a:endParaRPr kumimoji="0" lang="id-ID" sz="5867" b="1" i="0" u="none" strike="noStrike" kern="1200" cap="none" spc="0" normalizeH="0" baseline="0" noProof="0" dirty="0">
              <a:ln>
                <a:noFill/>
              </a:ln>
              <a:solidFill>
                <a:prstClr val="white"/>
              </a:soli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13606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1.1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类与对象的概念与关系</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211813" y="2080073"/>
            <a:ext cx="9890363" cy="2697854"/>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1. </a:t>
            </a:r>
            <a:r>
              <a:rPr lang="zh-CN" altLang="en-US" sz="2000" dirty="0">
                <a:solidFill>
                  <a:srgbClr val="8DA0C6"/>
                </a:solidFill>
                <a:latin typeface="微软雅黑" panose="020B0503020204020204" pitchFamily="34" charset="-122"/>
                <a:ea typeface="微软雅黑" panose="020B0503020204020204" pitchFamily="34" charset="-122"/>
              </a:rPr>
              <a:t>对象的概念</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对象（</a:t>
            </a:r>
            <a:r>
              <a:rPr lang="en-US" altLang="zh-CN" sz="2000" dirty="0">
                <a:solidFill>
                  <a:prstClr val="black"/>
                </a:solidFill>
                <a:latin typeface="楷体" panose="02010609060101010101" pitchFamily="49" charset="-122"/>
                <a:ea typeface="楷体" panose="02010609060101010101" pitchFamily="49" charset="-122"/>
              </a:rPr>
              <a:t>Object</a:t>
            </a:r>
            <a:r>
              <a:rPr lang="zh-CN" altLang="en-US" sz="2000" dirty="0">
                <a:solidFill>
                  <a:prstClr val="black"/>
                </a:solidFill>
                <a:latin typeface="楷体" panose="02010609060101010101" pitchFamily="49" charset="-122"/>
                <a:ea typeface="楷体" panose="02010609060101010101" pitchFamily="49" charset="-122"/>
              </a:rPr>
              <a:t>）是现实世界中实际存在的某个具体实体。一般对象是有形的，例如，电视机对象拥有着自己的样式、颜色、大小等和放映、开关和设置等功能（行为）；也可以是无形的，例如五子棋的输赢规则。对象包含特征和行为，特征指对象的外观、性质、属性等；行为指对象具有的功能、动作等。而面向对象技术中的对象就是这些实际存在实体在程序实现中的映射和体现。</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62851" y="1920211"/>
            <a:ext cx="10496040" cy="3321092"/>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55416" y="1892493"/>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32235" y="4896882"/>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3" name="文本框 22">
            <a:extLst>
              <a:ext uri="{FF2B5EF4-FFF2-40B4-BE49-F238E27FC236}">
                <a16:creationId xmlns:a16="http://schemas.microsoft.com/office/drawing/2014/main" id="{BD957AF7-238C-42F5-AA6E-E338FA388441}"/>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Tree>
    <p:extLst>
      <p:ext uri="{BB962C8B-B14F-4D97-AF65-F5344CB8AC3E}">
        <p14:creationId xmlns:p14="http://schemas.microsoft.com/office/powerpoint/2010/main" val="653624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1211813" y="2080073"/>
            <a:ext cx="9890363" cy="3621184"/>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2. </a:t>
            </a:r>
            <a:r>
              <a:rPr lang="zh-CN" altLang="en-US" sz="2000" dirty="0">
                <a:solidFill>
                  <a:srgbClr val="8DA0C6"/>
                </a:solidFill>
                <a:latin typeface="微软雅黑" panose="020B0503020204020204" pitchFamily="34" charset="-122"/>
                <a:ea typeface="微软雅黑" panose="020B0503020204020204" pitchFamily="34" charset="-122"/>
              </a:rPr>
              <a:t>类的基本概念</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人类在认识客观世界时习惯于把众多的事物进行归纳、划分和分类。把具有相同特征及相同行为的一组对象称为一类对象（</a:t>
            </a:r>
            <a:r>
              <a:rPr lang="en-US" altLang="zh-CN" sz="2000" dirty="0">
                <a:solidFill>
                  <a:prstClr val="black"/>
                </a:solidFill>
                <a:latin typeface="楷体" panose="02010609060101010101" pitchFamily="49" charset="-122"/>
                <a:ea typeface="楷体" panose="02010609060101010101" pitchFamily="49" charset="-122"/>
              </a:rPr>
              <a:t>Class of Object</a:t>
            </a:r>
            <a:r>
              <a:rPr lang="zh-CN" altLang="en-US" sz="2000" dirty="0">
                <a:solidFill>
                  <a:prstClr val="black"/>
                </a:solidFill>
                <a:latin typeface="楷体" panose="02010609060101010101" pitchFamily="49" charset="-122"/>
                <a:ea typeface="楷体" panose="02010609060101010101" pitchFamily="49" charset="-122"/>
              </a:rPr>
              <a:t>），同时分类原则是抽象，那么面向对象技术中类是同种对象的集合与抽象。例如，家用轿车、公交车、货车等都属于汽车的范畴，并且通过比较总结等抽象思维方式可以发现不同的车之间存在着共同特点。因此为了能够方便的了解和描述这些实际存在的实体在面向对象技术中定义了类这个概念来类对所有对象提供统一的抽象描述，其内部包括属性和方法两个主要部分。在面向对象的编程语言中，类是一个独立的程序单位。</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14">
            <a:extLst>
              <a:ext uri="{FF2B5EF4-FFF2-40B4-BE49-F238E27FC236}">
                <a16:creationId xmlns:a16="http://schemas.microsoft.com/office/drawing/2014/main" id="{55BD0FBD-D314-4886-B66C-48D3B9998486}"/>
              </a:ext>
            </a:extLst>
          </p:cNvPr>
          <p:cNvSpPr/>
          <p:nvPr/>
        </p:nvSpPr>
        <p:spPr>
          <a:xfrm>
            <a:off x="862851" y="1920210"/>
            <a:ext cx="10496040" cy="4131797"/>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0" name="矩形 93">
            <a:extLst>
              <a:ext uri="{FF2B5EF4-FFF2-40B4-BE49-F238E27FC236}">
                <a16:creationId xmlns:a16="http://schemas.microsoft.com/office/drawing/2014/main" id="{EC6C7B57-DB3B-4A72-952E-3A6920158028}"/>
              </a:ext>
            </a:extLst>
          </p:cNvPr>
          <p:cNvSpPr/>
          <p:nvPr/>
        </p:nvSpPr>
        <p:spPr>
          <a:xfrm>
            <a:off x="855416" y="1892493"/>
            <a:ext cx="314751" cy="31380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1" name="矩形 93">
            <a:extLst>
              <a:ext uri="{FF2B5EF4-FFF2-40B4-BE49-F238E27FC236}">
                <a16:creationId xmlns:a16="http://schemas.microsoft.com/office/drawing/2014/main" id="{BE3C5998-2642-45C1-A36A-8AD6F94F26DD}"/>
              </a:ext>
            </a:extLst>
          </p:cNvPr>
          <p:cNvSpPr/>
          <p:nvPr/>
        </p:nvSpPr>
        <p:spPr>
          <a:xfrm rot="10800000">
            <a:off x="11063488" y="5690563"/>
            <a:ext cx="334091" cy="372139"/>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23" name="文本框 22">
            <a:extLst>
              <a:ext uri="{FF2B5EF4-FFF2-40B4-BE49-F238E27FC236}">
                <a16:creationId xmlns:a16="http://schemas.microsoft.com/office/drawing/2014/main" id="{BD957AF7-238C-42F5-AA6E-E338FA388441}"/>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Tree>
    <p:extLst>
      <p:ext uri="{BB962C8B-B14F-4D97-AF65-F5344CB8AC3E}">
        <p14:creationId xmlns:p14="http://schemas.microsoft.com/office/powerpoint/2010/main" val="37599548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fltVal val="0.5"/>
                                          </p:val>
                                        </p:tav>
                                        <p:tav tm="100000">
                                          <p:val>
                                            <p:strVal val="#ppt_x"/>
                                          </p:val>
                                        </p:tav>
                                      </p:tavLst>
                                    </p:anim>
                                    <p:anim calcmode="lin" valueType="num">
                                      <p:cBhvr>
                                        <p:cTn id="34" dur="500" fill="hold"/>
                                        <p:tgtEl>
                                          <p:spTgt spid="21"/>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7"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1150818" y="1204354"/>
            <a:ext cx="9890363" cy="1774525"/>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3. </a:t>
            </a:r>
            <a:r>
              <a:rPr lang="zh-CN" altLang="en-US" sz="2000" dirty="0">
                <a:solidFill>
                  <a:srgbClr val="8DA0C6"/>
                </a:solidFill>
                <a:latin typeface="微软雅黑" panose="020B0503020204020204" pitchFamily="34" charset="-122"/>
                <a:ea typeface="微软雅黑" panose="020B0503020204020204" pitchFamily="34" charset="-122"/>
              </a:rPr>
              <a:t>类与对象的关系</a:t>
            </a:r>
            <a:endParaRPr lang="en-US" altLang="zh-CN" sz="2000" dirty="0">
              <a:solidFill>
                <a:srgbClr val="8DA0C6"/>
              </a:solidFill>
              <a:latin typeface="微软雅黑" panose="020B0503020204020204" pitchFamily="34" charset="-122"/>
              <a:ea typeface="微软雅黑" panose="020B0503020204020204" pitchFamily="34" charset="-122"/>
            </a:endParaRPr>
          </a:p>
          <a:p>
            <a:pPr lvl="0" algn="just" defTabSz="609585">
              <a:lnSpc>
                <a:spcPct val="150000"/>
              </a:lnSpc>
            </a:pPr>
            <a:r>
              <a:rPr lang="zh-CN" altLang="en-US" sz="2000" dirty="0">
                <a:solidFill>
                  <a:prstClr val="black"/>
                </a:solidFill>
                <a:latin typeface="楷体" panose="02010609060101010101" pitchFamily="49" charset="-122"/>
                <a:ea typeface="楷体" panose="02010609060101010101" pitchFamily="49" charset="-122"/>
              </a:rPr>
              <a:t>    类表示一个有共同性质的对象群体，而对象指的是具体的实实在在的物体。类与对象的关系就如模具和铸件的关系，类是创建对象的模具，而对象则是由类这个模板制作出来的铸件；同时类又是由一组具有共同特性的对象抽象得到的。</a:t>
            </a:r>
            <a:endPar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23" name="文本框 22">
            <a:extLst>
              <a:ext uri="{FF2B5EF4-FFF2-40B4-BE49-F238E27FC236}">
                <a16:creationId xmlns:a16="http://schemas.microsoft.com/office/drawing/2014/main" id="{BD957AF7-238C-42F5-AA6E-E338FA388441}"/>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pic>
        <p:nvPicPr>
          <p:cNvPr id="3" name="图片 2">
            <a:extLst>
              <a:ext uri="{FF2B5EF4-FFF2-40B4-BE49-F238E27FC236}">
                <a16:creationId xmlns:a16="http://schemas.microsoft.com/office/drawing/2014/main" id="{A29C0932-361E-4B20-8316-C054FA2E0CF3}"/>
              </a:ext>
            </a:extLst>
          </p:cNvPr>
          <p:cNvPicPr>
            <a:picLocks noChangeAspect="1"/>
          </p:cNvPicPr>
          <p:nvPr/>
        </p:nvPicPr>
        <p:blipFill>
          <a:blip r:embed="rId2"/>
          <a:stretch>
            <a:fillRect/>
          </a:stretch>
        </p:blipFill>
        <p:spPr>
          <a:xfrm>
            <a:off x="3158234" y="3291004"/>
            <a:ext cx="5875529" cy="2972058"/>
          </a:xfrm>
          <a:prstGeom prst="rect">
            <a:avLst/>
          </a:prstGeom>
        </p:spPr>
      </p:pic>
    </p:spTree>
    <p:extLst>
      <p:ext uri="{BB962C8B-B14F-4D97-AF65-F5344CB8AC3E}">
        <p14:creationId xmlns:p14="http://schemas.microsoft.com/office/powerpoint/2010/main" val="28762102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rPr>
                <a:t>75%</a:t>
              </a:r>
              <a:endParaRPr kumimoji="0" lang="id-ID" sz="1800" b="1" i="0" u="none" strike="noStrike" kern="1200" cap="none" spc="0" normalizeH="0" baseline="0" noProof="0" dirty="0">
                <a:ln>
                  <a:noFill/>
                </a:ln>
                <a:solidFill>
                  <a:prstClr val="white"/>
                </a:solidFill>
                <a:effectLst/>
                <a:uLnTx/>
                <a:uFillTx/>
                <a:latin typeface="Raleway" panose="020B0503030101060003" pitchFamily="34" charset="0"/>
                <a:ea typeface="+mn-ea"/>
                <a:cs typeface="+mn-cs"/>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id-ID" sz="4400" b="0" i="0" u="none" strike="noStrike" kern="1200" cap="none" spc="0" normalizeH="0" baseline="0" noProof="0">
                <a:ln>
                  <a:noFill/>
                </a:ln>
                <a:solidFill>
                  <a:prstClr val="white"/>
                </a:solidFill>
                <a:effectLst/>
                <a:uLnTx/>
                <a:uFillTx/>
                <a:latin typeface="Raleway" panose="020B0503030101060003" pitchFamily="34" charset="0"/>
                <a:ea typeface="+mn-ea"/>
                <a:cs typeface="+mn-cs"/>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prstClr val="white"/>
                </a:solidFill>
                <a:effectLst>
                  <a:outerShdw blurRad="38100" dist="38100" dir="2700000" algn="tl">
                    <a:srgbClr val="000000"/>
                  </a:outerShdw>
                </a:effectLst>
                <a:uLnTx/>
                <a:uFillTx/>
                <a:latin typeface="Gill Sans" charset="0"/>
                <a:ea typeface="+mn-ea"/>
                <a:cs typeface="+mn-cs"/>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添加标题内容</a:t>
              </a:r>
              <a:endParaRPr kumimoji="0" lang="id-ID" altLang="zh-CN" sz="1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marL="0" marR="0" lvl="0" indent="0" algn="l" defTabSz="60958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633565" y="1791093"/>
            <a:ext cx="11023882" cy="4532208"/>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文本框 19">
            <a:extLst>
              <a:ext uri="{FF2B5EF4-FFF2-40B4-BE49-F238E27FC236}">
                <a16:creationId xmlns:a16="http://schemas.microsoft.com/office/drawing/2014/main" id="{FEFF47B1-64EF-4D3F-8AAB-F13FA6D897E2}"/>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sp>
        <p:nvSpPr>
          <p:cNvPr id="21" name="TextBox 21">
            <a:extLst>
              <a:ext uri="{FF2B5EF4-FFF2-40B4-BE49-F238E27FC236}">
                <a16:creationId xmlns:a16="http://schemas.microsoft.com/office/drawing/2014/main" id="{4C0E48B7-28D7-4E3D-8640-5C8C5019F46E}"/>
              </a:ext>
            </a:extLst>
          </p:cNvPr>
          <p:cNvSpPr txBox="1"/>
          <p:nvPr/>
        </p:nvSpPr>
        <p:spPr>
          <a:xfrm>
            <a:off x="988822" y="1072129"/>
            <a:ext cx="5107177" cy="58477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1.2  </a:t>
            </a:r>
            <a:r>
              <a:rPr kumimoji="0" lang="zh-CN" altLang="en-US"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rPr>
              <a:t>类的定义</a:t>
            </a:r>
            <a:endParaRPr kumimoji="0" lang="en-US" altLang="zh-CN" sz="3200" b="0" i="0" u="none" strike="noStrike" kern="1200" cap="none" spc="0" normalizeH="0" baseline="0" noProof="0" dirty="0">
              <a:ln>
                <a:noFill/>
              </a:ln>
              <a:gradFill>
                <a:gsLst>
                  <a:gs pos="0">
                    <a:srgbClr val="5877B6"/>
                  </a:gs>
                  <a:gs pos="100000">
                    <a:srgbClr val="465E96"/>
                  </a:gs>
                </a:gsLst>
                <a:lin ang="5400000" scaled="0"/>
              </a:gradFill>
              <a:effectLst>
                <a:outerShdw blurRad="254000" dist="101600" dir="5400000" algn="ctr" rotWithShape="0">
                  <a:srgbClr val="000000">
                    <a:alpha val="15000"/>
                  </a:srgbClr>
                </a:outerShdw>
              </a:effectLst>
              <a:uLnTx/>
              <a:uFillTx/>
              <a:latin typeface="微软雅黑" panose="020B0503020204020204" pitchFamily="34" charset="-122"/>
              <a:ea typeface="微软雅黑" panose="020B0503020204020204" pitchFamily="34" charset="-122"/>
              <a:cs typeface="+mn-cs"/>
            </a:endParaRPr>
          </a:p>
        </p:txBody>
      </p:sp>
      <p:sp>
        <p:nvSpPr>
          <p:cNvPr id="22" name="TextBox 53">
            <a:extLst>
              <a:ext uri="{FF2B5EF4-FFF2-40B4-BE49-F238E27FC236}">
                <a16:creationId xmlns:a16="http://schemas.microsoft.com/office/drawing/2014/main" id="{825412C2-37BE-492B-90F7-54BF52C61084}"/>
              </a:ext>
            </a:extLst>
          </p:cNvPr>
          <p:cNvSpPr txBox="1"/>
          <p:nvPr/>
        </p:nvSpPr>
        <p:spPr>
          <a:xfrm>
            <a:off x="1204378" y="2223786"/>
            <a:ext cx="9890363" cy="403957"/>
          </a:xfrm>
          <a:prstGeom prst="rect">
            <a:avLst/>
          </a:prstGeom>
          <a:noFill/>
        </p:spPr>
        <p:txBody>
          <a:bodyPr wrap="square" lIns="0" tIns="0" rIns="0" bIns="0" rtlCol="0">
            <a:spAutoFit/>
          </a:bodyPr>
          <a:lstStyle/>
          <a:p>
            <a:pPr lvl="0" algn="just" defTabSz="609585">
              <a:lnSpc>
                <a:spcPct val="150000"/>
              </a:lnSpc>
            </a:pPr>
            <a:r>
              <a:rPr lang="en-US" altLang="zh-CN" sz="2000" dirty="0">
                <a:solidFill>
                  <a:prstClr val="black"/>
                </a:solidFill>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1. </a:t>
            </a:r>
            <a:r>
              <a:rPr lang="zh-CN" altLang="en-US" sz="2000" dirty="0">
                <a:solidFill>
                  <a:srgbClr val="8DA0C6"/>
                </a:solidFill>
                <a:latin typeface="微软雅黑" panose="020B0503020204020204" pitchFamily="34" charset="-122"/>
                <a:ea typeface="微软雅黑" panose="020B0503020204020204" pitchFamily="34" charset="-122"/>
              </a:rPr>
              <a:t>类的格式</a:t>
            </a:r>
            <a:endParaRPr lang="en-US" altLang="zh-CN" sz="2000" dirty="0">
              <a:solidFill>
                <a:srgbClr val="8DA0C6"/>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EB09E48C-3258-4C97-8D59-7BD2D42803C8}"/>
              </a:ext>
            </a:extLst>
          </p:cNvPr>
          <p:cNvPicPr>
            <a:picLocks noChangeAspect="1"/>
          </p:cNvPicPr>
          <p:nvPr/>
        </p:nvPicPr>
        <p:blipFill>
          <a:blip r:embed="rId2"/>
          <a:stretch>
            <a:fillRect/>
          </a:stretch>
        </p:blipFill>
        <p:spPr>
          <a:xfrm>
            <a:off x="2949545" y="2943492"/>
            <a:ext cx="5959356" cy="3010161"/>
          </a:xfrm>
          <a:prstGeom prst="rect">
            <a:avLst/>
          </a:prstGeom>
        </p:spPr>
      </p:pic>
    </p:spTree>
    <p:extLst>
      <p:ext uri="{BB962C8B-B14F-4D97-AF65-F5344CB8AC3E}">
        <p14:creationId xmlns:p14="http://schemas.microsoft.com/office/powerpoint/2010/main" val="32159838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C9682B13-3D70-4B53-A45B-742AE1549CF7}"/>
              </a:ext>
            </a:extLst>
          </p:cNvPr>
          <p:cNvSpPr/>
          <p:nvPr/>
        </p:nvSpPr>
        <p:spPr>
          <a:xfrm>
            <a:off x="4289196" y="280387"/>
            <a:ext cx="7902804" cy="224118"/>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8" name="矩形 17">
            <a:extLst>
              <a:ext uri="{FF2B5EF4-FFF2-40B4-BE49-F238E27FC236}">
                <a16:creationId xmlns:a16="http://schemas.microsoft.com/office/drawing/2014/main" id="{CC181182-828A-460E-948A-6AFAA442B37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2" b="0" i="0" u="none" strike="noStrike" kern="1200" cap="none" spc="0" normalizeH="0" baseline="0" noProof="0" dirty="0">
              <a:ln>
                <a:noFill/>
              </a:ln>
              <a:solidFill>
                <a:prstClr val="white"/>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endParaRPr>
          </a:p>
        </p:txBody>
      </p:sp>
      <p:sp>
        <p:nvSpPr>
          <p:cNvPr id="17" name="圆角矩形 5">
            <a:extLst>
              <a:ext uri="{FF2B5EF4-FFF2-40B4-BE49-F238E27FC236}">
                <a16:creationId xmlns:a16="http://schemas.microsoft.com/office/drawing/2014/main" id="{7416A691-D993-4C66-A7CC-D2C3C16BC6BE}"/>
              </a:ext>
            </a:extLst>
          </p:cNvPr>
          <p:cNvSpPr/>
          <p:nvPr/>
        </p:nvSpPr>
        <p:spPr>
          <a:xfrm>
            <a:off x="584059" y="1166251"/>
            <a:ext cx="11023882" cy="5272256"/>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 name="文本框 7">
            <a:extLst>
              <a:ext uri="{FF2B5EF4-FFF2-40B4-BE49-F238E27FC236}">
                <a16:creationId xmlns:a16="http://schemas.microsoft.com/office/drawing/2014/main" id="{75D112DE-6611-4570-8D0B-F42554EC947A}"/>
              </a:ext>
            </a:extLst>
          </p:cNvPr>
          <p:cNvSpPr txBox="1"/>
          <p:nvPr/>
        </p:nvSpPr>
        <p:spPr>
          <a:xfrm>
            <a:off x="988823" y="146224"/>
            <a:ext cx="2872581"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75000"/>
                    <a:lumOff val="25000"/>
                  </a:prstClr>
                </a:solidFill>
                <a:effectLst/>
                <a:uLnTx/>
                <a:uFillTx/>
                <a:latin typeface="印品黑体" panose="00000500000000000000" pitchFamily="2" charset="-122"/>
                <a:ea typeface="微软雅黑" panose="020B0503020204020204" pitchFamily="34" charset="-122"/>
                <a:cs typeface="+mn-cs"/>
                <a:sym typeface="Arial" panose="020B0604020202020204" pitchFamily="34" charset="0"/>
              </a:rPr>
              <a:t>创建有关人的类</a:t>
            </a:r>
          </a:p>
        </p:txBody>
      </p:sp>
      <p:pic>
        <p:nvPicPr>
          <p:cNvPr id="4" name="图片 3">
            <a:extLst>
              <a:ext uri="{FF2B5EF4-FFF2-40B4-BE49-F238E27FC236}">
                <a16:creationId xmlns:a16="http://schemas.microsoft.com/office/drawing/2014/main" id="{03AE32E4-1E9B-4EBF-A22A-54AD21C73F47}"/>
              </a:ext>
            </a:extLst>
          </p:cNvPr>
          <p:cNvPicPr>
            <a:picLocks noChangeAspect="1"/>
          </p:cNvPicPr>
          <p:nvPr/>
        </p:nvPicPr>
        <p:blipFill>
          <a:blip r:embed="rId2"/>
          <a:stretch>
            <a:fillRect/>
          </a:stretch>
        </p:blipFill>
        <p:spPr>
          <a:xfrm>
            <a:off x="1434773" y="2237436"/>
            <a:ext cx="9322453" cy="3129886"/>
          </a:xfrm>
          <a:prstGeom prst="rect">
            <a:avLst/>
          </a:prstGeom>
        </p:spPr>
      </p:pic>
    </p:spTree>
    <p:extLst>
      <p:ext uri="{BB962C8B-B14F-4D97-AF65-F5344CB8AC3E}">
        <p14:creationId xmlns:p14="http://schemas.microsoft.com/office/powerpoint/2010/main" val="2441878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ro House">
      <a:dk1>
        <a:sysClr val="windowText" lastClr="000000"/>
      </a:dk1>
      <a:lt1>
        <a:sysClr val="window" lastClr="FFFFFF"/>
      </a:lt1>
      <a:dk2>
        <a:srgbClr val="44546A"/>
      </a:dk2>
      <a:lt2>
        <a:srgbClr val="E7E6E6"/>
      </a:lt2>
      <a:accent1>
        <a:srgbClr val="D92751"/>
      </a:accent1>
      <a:accent2>
        <a:srgbClr val="D8D8D8"/>
      </a:accent2>
      <a:accent3>
        <a:srgbClr val="BFBFBF"/>
      </a:accent3>
      <a:accent4>
        <a:srgbClr val="A5A5A5"/>
      </a:accent4>
      <a:accent5>
        <a:srgbClr val="BFBFBF"/>
      </a:accent5>
      <a:accent6>
        <a:srgbClr val="D8D8D8"/>
      </a:accent6>
      <a:hlink>
        <a:srgbClr val="0563C1"/>
      </a:hlink>
      <a:folHlink>
        <a:srgbClr val="954F72"/>
      </a:folHlink>
    </a:clrScheme>
    <a:fontScheme name="Pro House">
      <a:majorFont>
        <a:latin typeface="Roboto Medium"/>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3684</Words>
  <Application>Microsoft Office PowerPoint</Application>
  <PresentationFormat>宽屏</PresentationFormat>
  <Paragraphs>247</Paragraphs>
  <Slides>44</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44</vt:i4>
      </vt:variant>
    </vt:vector>
  </HeadingPairs>
  <TitlesOfParts>
    <vt:vector size="59" baseType="lpstr">
      <vt:lpstr>Gill Sans</vt:lpstr>
      <vt:lpstr>等线</vt:lpstr>
      <vt:lpstr>等线 Light</vt:lpstr>
      <vt:lpstr>方正粗黑宋简体</vt:lpstr>
      <vt:lpstr>楷体</vt:lpstr>
      <vt:lpstr>思源黑体 CN Bold</vt:lpstr>
      <vt:lpstr>思源黑体 CN Regular</vt:lpstr>
      <vt:lpstr>微软雅黑</vt:lpstr>
      <vt:lpstr>印品黑体</vt:lpstr>
      <vt:lpstr>Arial</vt:lpstr>
      <vt:lpstr>Open Sans</vt:lpstr>
      <vt:lpstr>Raleway</vt:lpstr>
      <vt:lpstr>Roboto Medium</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yuting</dc:creator>
  <cp:lastModifiedBy>li yuting</cp:lastModifiedBy>
  <cp:revision>259</cp:revision>
  <dcterms:created xsi:type="dcterms:W3CDTF">2021-12-15T06:35:32Z</dcterms:created>
  <dcterms:modified xsi:type="dcterms:W3CDTF">2021-12-25T06:06:44Z</dcterms:modified>
</cp:coreProperties>
</file>