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1127" r:id="rId3"/>
    <p:sldId id="287" r:id="rId4"/>
    <p:sldId id="288" r:id="rId5"/>
    <p:sldId id="257" r:id="rId6"/>
    <p:sldId id="330" r:id="rId7"/>
    <p:sldId id="1201" r:id="rId8"/>
    <p:sldId id="1158" r:id="rId9"/>
    <p:sldId id="1202" r:id="rId10"/>
    <p:sldId id="1182" r:id="rId11"/>
    <p:sldId id="1195" r:id="rId12"/>
    <p:sldId id="1203" r:id="rId13"/>
    <p:sldId id="1169" r:id="rId14"/>
    <p:sldId id="1190" r:id="rId15"/>
    <p:sldId id="1204" r:id="rId16"/>
    <p:sldId id="1138" r:id="rId17"/>
    <p:sldId id="1196" r:id="rId18"/>
    <p:sldId id="1197" r:id="rId19"/>
    <p:sldId id="1205" r:id="rId20"/>
    <p:sldId id="1206" r:id="rId21"/>
    <p:sldId id="1132" r:id="rId22"/>
    <p:sldId id="1166" r:id="rId23"/>
    <p:sldId id="1167" r:id="rId24"/>
    <p:sldId id="1207" r:id="rId25"/>
    <p:sldId id="1139" r:id="rId26"/>
    <p:sldId id="1192" r:id="rId27"/>
    <p:sldId id="1126"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A0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54262D-FA1B-4F52-B35C-F6A98E42953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F5A8AA4-CC66-4A1B-BE12-00BF931686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32F57FF-076A-4277-A44C-8B921FDE80F0}"/>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28F1D681-0E6E-4269-9C46-9C90C100A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CD9A456-284B-4AE2-A022-2379AAABE0E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72472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B77433-9370-4E16-A782-68684BC9D0B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3C9F5FD-08A7-4D87-8FBA-F9E431BA5D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CFFA7DD-688D-485A-AB2A-3A9DFBF1E297}"/>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88380363-9554-4DCF-9B4C-BE97CA28D5B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77A51F-1E81-497D-9BF1-62A9BD01EBD8}"/>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85327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8432BE16-5F00-4586-BF00-6586768F0C4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AF3569F-0466-48CE-8ECE-82C9DC3FAAA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0272457-1F80-4BE0-A42B-92D89C788D3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ED28FD56-FE34-4521-B285-FC192852A3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FD4DBA3-C3D1-4CC8-8403-6172B2A84E13}"/>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727515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160835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04001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7415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47894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05670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4868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7746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84228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E32DF3-F20D-4A44-A6D7-D1C673DFBDD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F5CDC57-C5DD-474C-963D-4BB5CABA136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0F50B78-A875-4E45-91B5-49939EF587B7}"/>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EFBFC2DF-B6ED-44E0-936C-6E214237F2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57A2164-AFDA-48F8-A7EC-76ACF6199F0A}"/>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993592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69458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78030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532221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662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3073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140804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953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353135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7C1287-A6DF-4E9B-8DF3-349F5C6E366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A5E689D-6F5D-4D69-B74B-DC804E057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010BB83-EA9B-4CE3-9097-865FF3E631A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58FDB219-3999-4124-84A7-9B160B2B9D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C8EF751-3ABD-408E-8FB1-F4B813E5E77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34510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DE9021-65C0-4692-9BA9-063C496F68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EE294AF-19CC-4486-B81D-2761A5445CC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EC9BC20B-B40A-4174-A5D7-11B986BF9CB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7486078-B5F9-48B9-8111-C67396CCB90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F115929B-182D-482D-88FD-7A393934D8E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EDA1D0-438A-4AE6-84CF-04576DEB646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378267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24A35D-E289-42D5-ABB5-87E8E1DD28C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70E90EA-D154-4EDD-98DF-396ED50565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0F4247C-8F5D-4F94-9C12-EE756AE2F09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AB6D8CE9-1EC5-4771-A49A-883D5CD4BC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86734A85-F4EC-4DCC-BB99-F37D65C0E61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4338AF2-8BCB-4808-91D1-761D8078C694}"/>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8" name="页脚占位符 7">
            <a:extLst>
              <a:ext uri="{FF2B5EF4-FFF2-40B4-BE49-F238E27FC236}">
                <a16:creationId xmlns:a16="http://schemas.microsoft.com/office/drawing/2014/main" id="{B84F4B89-4558-4E0C-B062-FF6912B8434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044F728-C4F1-4EE7-9FA8-E30BF1C4572C}"/>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54109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A312C9-6B1F-4F75-94E1-4417624DA35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57DFB88-BB68-4FB4-AB08-C9A2CD7BD434}"/>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4" name="页脚占位符 3">
            <a:extLst>
              <a:ext uri="{FF2B5EF4-FFF2-40B4-BE49-F238E27FC236}">
                <a16:creationId xmlns:a16="http://schemas.microsoft.com/office/drawing/2014/main" id="{CA2BE76E-221A-467D-AD98-C55BDB68937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AA6AEF4-C7BE-488C-AE99-183E67AB05E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945749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13D602E-0A6C-4BA8-AC27-2E6FC25971C9}"/>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3" name="页脚占位符 2">
            <a:extLst>
              <a:ext uri="{FF2B5EF4-FFF2-40B4-BE49-F238E27FC236}">
                <a16:creationId xmlns:a16="http://schemas.microsoft.com/office/drawing/2014/main" id="{346D0D44-8B06-487B-8F29-D772773C375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88F0B20-ABD9-4A71-ACCF-DDED4B337BC0}"/>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00919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A59C9C-C099-4B7C-BD7A-E24D5C745DC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E25E813-07F1-469B-B76C-09D89717E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CEF8B21-5DFB-483D-8FA0-46E8712DB8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B4213BA-03E1-402F-801B-1B4890201D82}"/>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6426A43E-90D9-41A1-9B4D-BBE97ED700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0B921E-6752-4B6F-B8C9-0D13F6681AD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860195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377F90-D205-4A85-B1AC-E100B41627B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1C4E33F-BE30-4BBD-A935-6DB8B047B1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AE398AA-F6EC-45A3-A850-982C015236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33A74D9-89BD-4C72-B3B4-6006D92787BE}"/>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4C8D4C58-A24B-49C7-B45C-421AD943C49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0E878A2-35C1-4633-8597-FE5386369F2F}"/>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2392500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6FEBD63-BE9B-4A1A-95AF-9288667EE8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C9AA13B-CD0B-493B-A772-7BA48A82E9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B87AF96-BCE1-4267-ABC5-4F167445EB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6998E4EB-F741-4E6B-852A-F4B6A511B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4E998A9-7C73-48F0-A604-D97DD71193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4058343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12/16/2021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058662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4" y="2012235"/>
            <a:ext cx="4017281"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项 目 </a:t>
            </a:r>
            <a:r>
              <a:rPr kumimoji="0" lang="en-US" altLang="zh-CN"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15</a:t>
            </a:r>
            <a:endParaRPr kumimoji="0" lang="id-ID"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956234" y="3645437"/>
            <a:ext cx="483309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zh-CN" altLang="en-US"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实现</a:t>
            </a:r>
            <a:r>
              <a:rPr kumimoji="0" lang="zh-CN" altLang="en-US"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计算器操作</a:t>
            </a:r>
            <a:endParaRPr kumimoji="0" lang="id-ID"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90772870"/>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734299" y="1159383"/>
            <a:ext cx="11023882" cy="487841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7F13026E-853F-43E2-AE66-2500D9C81C1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EC01CC5C-8B13-4B31-A61D-8AAAE6875FA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D96ECC37-5D6D-4742-9CF8-5012583D8CE5}"/>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4" name="图片 3">
            <a:extLst>
              <a:ext uri="{FF2B5EF4-FFF2-40B4-BE49-F238E27FC236}">
                <a16:creationId xmlns:a16="http://schemas.microsoft.com/office/drawing/2014/main" id="{4D8456E4-E842-4EDA-8B53-0F5BD6CC8725}"/>
              </a:ext>
            </a:extLst>
          </p:cNvPr>
          <p:cNvPicPr>
            <a:picLocks noChangeAspect="1"/>
          </p:cNvPicPr>
          <p:nvPr/>
        </p:nvPicPr>
        <p:blipFill>
          <a:blip r:embed="rId2"/>
          <a:stretch>
            <a:fillRect/>
          </a:stretch>
        </p:blipFill>
        <p:spPr>
          <a:xfrm>
            <a:off x="2491427" y="1438133"/>
            <a:ext cx="7209145" cy="4320914"/>
          </a:xfrm>
          <a:prstGeom prst="rect">
            <a:avLst/>
          </a:prstGeom>
        </p:spPr>
      </p:pic>
    </p:spTree>
    <p:extLst>
      <p:ext uri="{BB962C8B-B14F-4D97-AF65-F5344CB8AC3E}">
        <p14:creationId xmlns:p14="http://schemas.microsoft.com/office/powerpoint/2010/main" val="23738130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734299" y="942680"/>
            <a:ext cx="11023882" cy="5231877"/>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7F13026E-853F-43E2-AE66-2500D9C81C1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EC01CC5C-8B13-4B31-A61D-8AAAE6875FA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D96ECC37-5D6D-4742-9CF8-5012583D8CE5}"/>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E62AD889-AA49-42D0-93D5-619DB79C20B7}"/>
              </a:ext>
            </a:extLst>
          </p:cNvPr>
          <p:cNvPicPr>
            <a:picLocks noChangeAspect="1"/>
          </p:cNvPicPr>
          <p:nvPr/>
        </p:nvPicPr>
        <p:blipFill>
          <a:blip r:embed="rId2"/>
          <a:stretch>
            <a:fillRect/>
          </a:stretch>
        </p:blipFill>
        <p:spPr>
          <a:xfrm>
            <a:off x="2509485" y="1123701"/>
            <a:ext cx="7473510" cy="4898023"/>
          </a:xfrm>
          <a:prstGeom prst="rect">
            <a:avLst/>
          </a:prstGeom>
        </p:spPr>
      </p:pic>
    </p:spTree>
    <p:extLst>
      <p:ext uri="{BB962C8B-B14F-4D97-AF65-F5344CB8AC3E}">
        <p14:creationId xmlns:p14="http://schemas.microsoft.com/office/powerpoint/2010/main" val="12279810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5">
            <a:extLst>
              <a:ext uri="{FF2B5EF4-FFF2-40B4-BE49-F238E27FC236}">
                <a16:creationId xmlns:a16="http://schemas.microsoft.com/office/drawing/2014/main" id="{7416A691-D993-4C66-A7CC-D2C3C16BC6BE}"/>
              </a:ext>
            </a:extLst>
          </p:cNvPr>
          <p:cNvSpPr/>
          <p:nvPr/>
        </p:nvSpPr>
        <p:spPr>
          <a:xfrm>
            <a:off x="988822" y="1857081"/>
            <a:ext cx="10267596" cy="4647414"/>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 name="TextBox 21">
            <a:extLst>
              <a:ext uri="{FF2B5EF4-FFF2-40B4-BE49-F238E27FC236}">
                <a16:creationId xmlns:a16="http://schemas.microsoft.com/office/drawing/2014/main" id="{F6665819-4DA4-47DC-89B4-9248E370BC4A}"/>
              </a:ext>
            </a:extLst>
          </p:cNvPr>
          <p:cNvSpPr txBox="1"/>
          <p:nvPr/>
        </p:nvSpPr>
        <p:spPr>
          <a:xfrm>
            <a:off x="988822" y="1072129"/>
            <a:ext cx="606242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1.4  </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事件监听器和监听方法</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9" name="文本框 8">
            <a:extLst>
              <a:ext uri="{FF2B5EF4-FFF2-40B4-BE49-F238E27FC236}">
                <a16:creationId xmlns:a16="http://schemas.microsoft.com/office/drawing/2014/main" id="{50417112-BD84-40F5-8F99-5D3D08AD5399}"/>
              </a:ext>
            </a:extLst>
          </p:cNvPr>
          <p:cNvSpPr txBox="1"/>
          <p:nvPr/>
        </p:nvSpPr>
        <p:spPr>
          <a:xfrm>
            <a:off x="1335464" y="1859581"/>
            <a:ext cx="9521072" cy="943528"/>
          </a:xfrm>
          <a:prstGeom prst="rect">
            <a:avLst/>
          </a:prstGeom>
          <a:noFill/>
        </p:spPr>
        <p:txBody>
          <a:bodyPr wrap="square">
            <a:spAutoFit/>
          </a:bodyPr>
          <a:lstStyle/>
          <a:p>
            <a:pPr indent="266700" algn="just" defTabSz="609585">
              <a:lnSpc>
                <a:spcPct val="150000"/>
              </a:lnSpc>
            </a:pPr>
            <a:r>
              <a:rPr lang="en-US" altLang="zh-CN" sz="2000" dirty="0" err="1">
                <a:solidFill>
                  <a:prstClr val="black"/>
                </a:solidFill>
                <a:latin typeface="楷体" panose="02010609060101010101" pitchFamily="49" charset="-122"/>
                <a:ea typeface="楷体" panose="02010609060101010101" pitchFamily="49" charset="-122"/>
              </a:rPr>
              <a:t>java.awt.event</a:t>
            </a:r>
            <a:r>
              <a:rPr lang="zh-CN" altLang="en-US" sz="2000" dirty="0">
                <a:solidFill>
                  <a:prstClr val="black"/>
                </a:solidFill>
                <a:latin typeface="楷体" panose="02010609060101010101" pitchFamily="49" charset="-122"/>
                <a:ea typeface="楷体" panose="02010609060101010101" pitchFamily="49" charset="-122"/>
              </a:rPr>
              <a:t>包中还定义了</a:t>
            </a:r>
            <a:r>
              <a:rPr lang="en-US" altLang="zh-CN" sz="2000" dirty="0">
                <a:solidFill>
                  <a:prstClr val="black"/>
                </a:solidFill>
                <a:latin typeface="楷体" panose="02010609060101010101" pitchFamily="49" charset="-122"/>
                <a:ea typeface="楷体" panose="02010609060101010101" pitchFamily="49" charset="-122"/>
              </a:rPr>
              <a:t>11</a:t>
            </a:r>
            <a:r>
              <a:rPr lang="zh-CN" altLang="en-US" sz="2000" dirty="0">
                <a:solidFill>
                  <a:prstClr val="black"/>
                </a:solidFill>
                <a:latin typeface="楷体" panose="02010609060101010101" pitchFamily="49" charset="-122"/>
                <a:ea typeface="楷体" panose="02010609060101010101" pitchFamily="49" charset="-122"/>
              </a:rPr>
              <a:t>个监听者接口，如表所示，每个接口内部包含了若干处理相关事件的抽象方法。</a:t>
            </a:r>
            <a:endParaRPr lang="zh-CN" altLang="zh-CN" sz="2000" dirty="0">
              <a:solidFill>
                <a:prstClr val="black"/>
              </a:solidFill>
              <a:latin typeface="楷体" panose="02010609060101010101" pitchFamily="49" charset="-122"/>
              <a:ea typeface="楷体" panose="02010609060101010101" pitchFamily="49" charset="-122"/>
            </a:endParaRPr>
          </a:p>
        </p:txBody>
      </p:sp>
      <p:sp>
        <p:nvSpPr>
          <p:cNvPr id="10" name="文本框 9">
            <a:extLst>
              <a:ext uri="{FF2B5EF4-FFF2-40B4-BE49-F238E27FC236}">
                <a16:creationId xmlns:a16="http://schemas.microsoft.com/office/drawing/2014/main" id="{5C4EDCCE-FA4B-43FE-BE93-6F7052F305D3}"/>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9D6B0FA4-573E-412F-9395-024672860699}"/>
              </a:ext>
            </a:extLst>
          </p:cNvPr>
          <p:cNvPicPr>
            <a:picLocks noChangeAspect="1"/>
          </p:cNvPicPr>
          <p:nvPr/>
        </p:nvPicPr>
        <p:blipFill>
          <a:blip r:embed="rId2"/>
          <a:stretch>
            <a:fillRect/>
          </a:stretch>
        </p:blipFill>
        <p:spPr>
          <a:xfrm>
            <a:off x="3082171" y="2854957"/>
            <a:ext cx="6325782" cy="3523725"/>
          </a:xfrm>
          <a:prstGeom prst="rect">
            <a:avLst/>
          </a:prstGeom>
        </p:spPr>
      </p:pic>
    </p:spTree>
    <p:extLst>
      <p:ext uri="{BB962C8B-B14F-4D97-AF65-F5344CB8AC3E}">
        <p14:creationId xmlns:p14="http://schemas.microsoft.com/office/powerpoint/2010/main" val="326924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5">
            <a:extLst>
              <a:ext uri="{FF2B5EF4-FFF2-40B4-BE49-F238E27FC236}">
                <a16:creationId xmlns:a16="http://schemas.microsoft.com/office/drawing/2014/main" id="{7416A691-D993-4C66-A7CC-D2C3C16BC6BE}"/>
              </a:ext>
            </a:extLst>
          </p:cNvPr>
          <p:cNvSpPr/>
          <p:nvPr/>
        </p:nvSpPr>
        <p:spPr>
          <a:xfrm>
            <a:off x="584059" y="1159497"/>
            <a:ext cx="11023882" cy="4421171"/>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9" name="文本框 8">
            <a:extLst>
              <a:ext uri="{FF2B5EF4-FFF2-40B4-BE49-F238E27FC236}">
                <a16:creationId xmlns:a16="http://schemas.microsoft.com/office/drawing/2014/main" id="{6E2DA820-B045-4CCC-BFCD-E40517E35F1B}"/>
              </a:ext>
            </a:extLst>
          </p:cNvPr>
          <p:cNvSpPr txBox="1"/>
          <p:nvPr/>
        </p:nvSpPr>
        <p:spPr>
          <a:xfrm>
            <a:off x="1184635" y="1474446"/>
            <a:ext cx="9822729" cy="1866858"/>
          </a:xfrm>
          <a:prstGeom prst="rect">
            <a:avLst/>
          </a:prstGeom>
          <a:noFill/>
        </p:spPr>
        <p:txBody>
          <a:bodyPr wrap="square">
            <a:spAutoFit/>
          </a:bodyPr>
          <a:lstStyle/>
          <a:p>
            <a:pPr algn="just" defTabSz="609585">
              <a:lnSpc>
                <a:spcPct val="150000"/>
              </a:lnSpc>
            </a:pPr>
            <a:r>
              <a:rPr lang="en-US" altLang="zh-CN" sz="2000" b="1" dirty="0">
                <a:solidFill>
                  <a:srgbClr val="8DA0C6"/>
                </a:solidFill>
                <a:latin typeface="楷体" panose="02010609060101010101" pitchFamily="49" charset="-122"/>
                <a:ea typeface="楷体" panose="02010609060101010101" pitchFamily="49" charset="-122"/>
              </a:rPr>
              <a:t>    1. </a:t>
            </a:r>
            <a:r>
              <a:rPr lang="zh-CN" altLang="zh-CN" sz="1800" b="1" kern="0" dirty="0">
                <a:solidFill>
                  <a:srgbClr val="8DA0C6"/>
                </a:solidFill>
                <a:effectLst/>
                <a:latin typeface="Times New Roman" panose="02020603050405020304" pitchFamily="18" charset="0"/>
                <a:ea typeface="楷体_GB2312" panose="02010609030101010101" pitchFamily="49" charset="-122"/>
              </a:rPr>
              <a:t>焦点事件</a:t>
            </a:r>
            <a:endParaRPr lang="zh-CN" altLang="zh-CN" sz="1800" b="1" kern="1050" dirty="0">
              <a:solidFill>
                <a:srgbClr val="8DA0C6"/>
              </a:solidFill>
              <a:effectLst/>
              <a:latin typeface="Times New Roman" panose="02020603050405020304" pitchFamily="18" charset="0"/>
              <a:ea typeface="楷体_GB2312" panose="02010609030101010101" pitchFamily="49" charset="-122"/>
            </a:endParaRP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焦点事件</a:t>
            </a:r>
            <a:r>
              <a:rPr lang="en-US" altLang="zh-CN" sz="2000" dirty="0" err="1">
                <a:solidFill>
                  <a:prstClr val="black"/>
                </a:solidFill>
                <a:latin typeface="楷体" panose="02010609060101010101" pitchFamily="49" charset="-122"/>
                <a:ea typeface="楷体" panose="02010609060101010101" pitchFamily="49" charset="-122"/>
              </a:rPr>
              <a:t>FocusEvent</a:t>
            </a:r>
            <a:r>
              <a:rPr lang="zh-CN" altLang="en-US" sz="2000" dirty="0">
                <a:solidFill>
                  <a:prstClr val="black"/>
                </a:solidFill>
                <a:latin typeface="楷体" panose="02010609060101010101" pitchFamily="49" charset="-122"/>
                <a:ea typeface="楷体" panose="02010609060101010101" pitchFamily="49" charset="-122"/>
              </a:rPr>
              <a:t>。任何</a:t>
            </a:r>
            <a:r>
              <a:rPr lang="en-US" altLang="zh-CN" sz="2000" dirty="0">
                <a:solidFill>
                  <a:prstClr val="black"/>
                </a:solidFill>
                <a:latin typeface="楷体" panose="02010609060101010101" pitchFamily="49" charset="-122"/>
                <a:ea typeface="楷体" panose="02010609060101010101" pitchFamily="49" charset="-122"/>
              </a:rPr>
              <a:t>GUI</a:t>
            </a:r>
            <a:r>
              <a:rPr lang="zh-CN" altLang="en-US" sz="2000" dirty="0">
                <a:solidFill>
                  <a:prstClr val="black"/>
                </a:solidFill>
                <a:latin typeface="楷体" panose="02010609060101010101" pitchFamily="49" charset="-122"/>
                <a:ea typeface="楷体" panose="02010609060101010101" pitchFamily="49" charset="-122"/>
              </a:rPr>
              <a:t>对象的获得或失去焦点都被视为焦点事件，并且事件源必须向事件监听器通知事件对象已失去或已获得焦点。焦点监听器需要实现两个方法：</a:t>
            </a:r>
            <a:r>
              <a:rPr lang="en-US" altLang="zh-CN" sz="2000" dirty="0" err="1">
                <a:solidFill>
                  <a:prstClr val="black"/>
                </a:solidFill>
                <a:latin typeface="楷体" panose="02010609060101010101" pitchFamily="49" charset="-122"/>
                <a:ea typeface="楷体" panose="02010609060101010101" pitchFamily="49" charset="-122"/>
              </a:rPr>
              <a:t>focusGained</a:t>
            </a:r>
            <a:r>
              <a:rPr lang="zh-CN" altLang="en-US" sz="2000" dirty="0">
                <a:solidFill>
                  <a:prstClr val="black"/>
                </a:solidFill>
                <a:latin typeface="楷体" panose="02010609060101010101" pitchFamily="49" charset="-122"/>
                <a:ea typeface="楷体" panose="02010609060101010101" pitchFamily="49" charset="-122"/>
              </a:rPr>
              <a:t>和</a:t>
            </a:r>
            <a:r>
              <a:rPr lang="en-US" altLang="zh-CN" sz="2000" dirty="0" err="1">
                <a:solidFill>
                  <a:prstClr val="black"/>
                </a:solidFill>
                <a:latin typeface="楷体" panose="02010609060101010101" pitchFamily="49" charset="-122"/>
                <a:ea typeface="楷体" panose="02010609060101010101" pitchFamily="49" charset="-122"/>
              </a:rPr>
              <a:t>focusLost</a:t>
            </a:r>
            <a:r>
              <a:rPr lang="zh-CN" altLang="en-US" sz="2000" dirty="0">
                <a:solidFill>
                  <a:prstClr val="black"/>
                </a:solidFill>
                <a:latin typeface="楷体" panose="02010609060101010101" pitchFamily="49" charset="-122"/>
                <a:ea typeface="楷体" panose="02010609060101010101" pitchFamily="49" charset="-122"/>
              </a:rPr>
              <a:t>。</a:t>
            </a:r>
          </a:p>
        </p:txBody>
      </p:sp>
      <p:sp>
        <p:nvSpPr>
          <p:cNvPr id="10" name="文本框 9">
            <a:extLst>
              <a:ext uri="{FF2B5EF4-FFF2-40B4-BE49-F238E27FC236}">
                <a16:creationId xmlns:a16="http://schemas.microsoft.com/office/drawing/2014/main" id="{64D80560-F450-4068-B9B1-001AE3D02E79}"/>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000E39A4-82E7-4290-8560-E984C5D022CD}"/>
              </a:ext>
            </a:extLst>
          </p:cNvPr>
          <p:cNvPicPr>
            <a:picLocks noChangeAspect="1"/>
          </p:cNvPicPr>
          <p:nvPr/>
        </p:nvPicPr>
        <p:blipFill>
          <a:blip r:embed="rId2"/>
          <a:stretch>
            <a:fillRect/>
          </a:stretch>
        </p:blipFill>
        <p:spPr>
          <a:xfrm>
            <a:off x="1712140" y="3777527"/>
            <a:ext cx="9144792" cy="1074513"/>
          </a:xfrm>
          <a:prstGeom prst="rect">
            <a:avLst/>
          </a:prstGeom>
        </p:spPr>
      </p:pic>
    </p:spTree>
    <p:extLst>
      <p:ext uri="{BB962C8B-B14F-4D97-AF65-F5344CB8AC3E}">
        <p14:creationId xmlns:p14="http://schemas.microsoft.com/office/powerpoint/2010/main" val="670364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5">
            <a:extLst>
              <a:ext uri="{FF2B5EF4-FFF2-40B4-BE49-F238E27FC236}">
                <a16:creationId xmlns:a16="http://schemas.microsoft.com/office/drawing/2014/main" id="{7416A691-D993-4C66-A7CC-D2C3C16BC6BE}"/>
              </a:ext>
            </a:extLst>
          </p:cNvPr>
          <p:cNvSpPr/>
          <p:nvPr/>
        </p:nvSpPr>
        <p:spPr>
          <a:xfrm>
            <a:off x="584059" y="1159497"/>
            <a:ext cx="11023882" cy="4421171"/>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9" name="文本框 8">
            <a:extLst>
              <a:ext uri="{FF2B5EF4-FFF2-40B4-BE49-F238E27FC236}">
                <a16:creationId xmlns:a16="http://schemas.microsoft.com/office/drawing/2014/main" id="{6E2DA820-B045-4CCC-BFCD-E40517E35F1B}"/>
              </a:ext>
            </a:extLst>
          </p:cNvPr>
          <p:cNvSpPr txBox="1"/>
          <p:nvPr/>
        </p:nvSpPr>
        <p:spPr>
          <a:xfrm>
            <a:off x="1184633" y="1612161"/>
            <a:ext cx="9822729" cy="1405193"/>
          </a:xfrm>
          <a:prstGeom prst="rect">
            <a:avLst/>
          </a:prstGeom>
          <a:noFill/>
        </p:spPr>
        <p:txBody>
          <a:bodyPr wrap="square">
            <a:spAutoFit/>
          </a:bodyPr>
          <a:lstStyle/>
          <a:p>
            <a:pPr algn="just" defTabSz="609585">
              <a:lnSpc>
                <a:spcPct val="150000"/>
              </a:lnSpc>
            </a:pPr>
            <a:r>
              <a:rPr lang="en-US" altLang="zh-CN" sz="2000" b="1" dirty="0">
                <a:solidFill>
                  <a:srgbClr val="8DA0C6"/>
                </a:solidFill>
                <a:latin typeface="楷体" panose="02010609060101010101" pitchFamily="49" charset="-122"/>
                <a:ea typeface="楷体" panose="02010609060101010101" pitchFamily="49" charset="-122"/>
              </a:rPr>
              <a:t>    2. </a:t>
            </a:r>
            <a:r>
              <a:rPr lang="zh-CN" altLang="en-US" sz="2000" b="1" dirty="0">
                <a:solidFill>
                  <a:srgbClr val="8DA0C6"/>
                </a:solidFill>
                <a:latin typeface="楷体" panose="02010609060101010101" pitchFamily="49" charset="-122"/>
                <a:ea typeface="楷体" panose="02010609060101010101" pitchFamily="49" charset="-122"/>
              </a:rPr>
              <a:t>窗口</a:t>
            </a:r>
            <a:r>
              <a:rPr lang="zh-CN" altLang="zh-CN" sz="1800" b="1" kern="0" dirty="0">
                <a:solidFill>
                  <a:srgbClr val="8DA0C6"/>
                </a:solidFill>
                <a:effectLst/>
                <a:latin typeface="Times New Roman" panose="02020603050405020304" pitchFamily="18" charset="0"/>
                <a:ea typeface="楷体_GB2312" panose="02010609030101010101" pitchFamily="49" charset="-122"/>
              </a:rPr>
              <a:t>事件</a:t>
            </a:r>
            <a:endParaRPr lang="zh-CN" altLang="zh-CN" sz="1800" b="1" kern="1050" dirty="0">
              <a:solidFill>
                <a:srgbClr val="8DA0C6"/>
              </a:solidFill>
              <a:effectLst/>
              <a:latin typeface="Times New Roman" panose="02020603050405020304" pitchFamily="18" charset="0"/>
              <a:ea typeface="楷体_GB2312" panose="02010609030101010101" pitchFamily="49" charset="-122"/>
            </a:endParaRP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窗口事件</a:t>
            </a:r>
            <a:r>
              <a:rPr lang="en-US" altLang="zh-CN" sz="2000" dirty="0" err="1">
                <a:solidFill>
                  <a:prstClr val="black"/>
                </a:solidFill>
                <a:latin typeface="楷体" panose="02010609060101010101" pitchFamily="49" charset="-122"/>
                <a:ea typeface="楷体" panose="02010609060101010101" pitchFamily="49" charset="-122"/>
              </a:rPr>
              <a:t>WindowEvent</a:t>
            </a:r>
            <a:r>
              <a:rPr lang="zh-CN" altLang="en-US" sz="2000" dirty="0">
                <a:solidFill>
                  <a:prstClr val="black"/>
                </a:solidFill>
                <a:latin typeface="楷体" panose="02010609060101010101" pitchFamily="49" charset="-122"/>
                <a:ea typeface="楷体" panose="02010609060101010101" pitchFamily="49" charset="-122"/>
              </a:rPr>
              <a:t>：当一个窗口被激活、禁止、关闭、正在关闭、最小化、恢复、打开时将生成窗口事件。</a:t>
            </a:r>
          </a:p>
        </p:txBody>
      </p:sp>
      <p:sp>
        <p:nvSpPr>
          <p:cNvPr id="10" name="文本框 9">
            <a:extLst>
              <a:ext uri="{FF2B5EF4-FFF2-40B4-BE49-F238E27FC236}">
                <a16:creationId xmlns:a16="http://schemas.microsoft.com/office/drawing/2014/main" id="{64D80560-F450-4068-B9B1-001AE3D02E79}"/>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4" name="图片 3">
            <a:extLst>
              <a:ext uri="{FF2B5EF4-FFF2-40B4-BE49-F238E27FC236}">
                <a16:creationId xmlns:a16="http://schemas.microsoft.com/office/drawing/2014/main" id="{8E056BA9-20B7-455B-98EE-792CC4193793}"/>
              </a:ext>
            </a:extLst>
          </p:cNvPr>
          <p:cNvPicPr>
            <a:picLocks noChangeAspect="1"/>
          </p:cNvPicPr>
          <p:nvPr/>
        </p:nvPicPr>
        <p:blipFill>
          <a:blip r:embed="rId2"/>
          <a:stretch>
            <a:fillRect/>
          </a:stretch>
        </p:blipFill>
        <p:spPr>
          <a:xfrm>
            <a:off x="1797946" y="3284882"/>
            <a:ext cx="8596105" cy="1386960"/>
          </a:xfrm>
          <a:prstGeom prst="rect">
            <a:avLst/>
          </a:prstGeom>
        </p:spPr>
      </p:pic>
    </p:spTree>
    <p:extLst>
      <p:ext uri="{BB962C8B-B14F-4D97-AF65-F5344CB8AC3E}">
        <p14:creationId xmlns:p14="http://schemas.microsoft.com/office/powerpoint/2010/main" val="413421949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923827"/>
            <a:ext cx="9982985" cy="585404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0F2965A3-6E7A-48E8-AD9D-6650699EB9FE}"/>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15C771DD-0D3D-4661-B4FF-15040F12DB62}"/>
              </a:ext>
            </a:extLst>
          </p:cNvPr>
          <p:cNvPicPr>
            <a:picLocks noChangeAspect="1"/>
          </p:cNvPicPr>
          <p:nvPr/>
        </p:nvPicPr>
        <p:blipFill>
          <a:blip r:embed="rId2"/>
          <a:stretch>
            <a:fillRect/>
          </a:stretch>
        </p:blipFill>
        <p:spPr>
          <a:xfrm>
            <a:off x="1607866" y="1263193"/>
            <a:ext cx="8561898" cy="5010346"/>
          </a:xfrm>
          <a:prstGeom prst="rect">
            <a:avLst/>
          </a:prstGeom>
        </p:spPr>
      </p:pic>
    </p:spTree>
    <p:extLst>
      <p:ext uri="{BB962C8B-B14F-4D97-AF65-F5344CB8AC3E}">
        <p14:creationId xmlns:p14="http://schemas.microsoft.com/office/powerpoint/2010/main" val="2111995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1065229"/>
            <a:ext cx="9982985" cy="4892511"/>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EFFA6A0D-240A-4BD7-AB7E-33AE1AD1B923}"/>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4" name="图片 3">
            <a:extLst>
              <a:ext uri="{FF2B5EF4-FFF2-40B4-BE49-F238E27FC236}">
                <a16:creationId xmlns:a16="http://schemas.microsoft.com/office/drawing/2014/main" id="{503AB4D2-446D-4828-ADB0-92B2CE500192}"/>
              </a:ext>
            </a:extLst>
          </p:cNvPr>
          <p:cNvPicPr>
            <a:picLocks noChangeAspect="1"/>
          </p:cNvPicPr>
          <p:nvPr/>
        </p:nvPicPr>
        <p:blipFill>
          <a:blip r:embed="rId2"/>
          <a:stretch>
            <a:fillRect/>
          </a:stretch>
        </p:blipFill>
        <p:spPr>
          <a:xfrm>
            <a:off x="1615126" y="1213616"/>
            <a:ext cx="8961747" cy="4523821"/>
          </a:xfrm>
          <a:prstGeom prst="rect">
            <a:avLst/>
          </a:prstGeom>
        </p:spPr>
      </p:pic>
    </p:spTree>
    <p:extLst>
      <p:ext uri="{BB962C8B-B14F-4D97-AF65-F5344CB8AC3E}">
        <p14:creationId xmlns:p14="http://schemas.microsoft.com/office/powerpoint/2010/main" val="20300633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1036948"/>
            <a:ext cx="9982985" cy="544869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5A6CA994-AE7E-42C8-8936-EEC8A7B500E0}"/>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68458931-41D5-4C63-8004-3D0DF57330B8}"/>
              </a:ext>
            </a:extLst>
          </p:cNvPr>
          <p:cNvPicPr>
            <a:picLocks noChangeAspect="1"/>
          </p:cNvPicPr>
          <p:nvPr/>
        </p:nvPicPr>
        <p:blipFill>
          <a:blip r:embed="rId2"/>
          <a:stretch>
            <a:fillRect/>
          </a:stretch>
        </p:blipFill>
        <p:spPr>
          <a:xfrm>
            <a:off x="1181494" y="1585595"/>
            <a:ext cx="9655377" cy="4351397"/>
          </a:xfrm>
          <a:prstGeom prst="rect">
            <a:avLst/>
          </a:prstGeom>
        </p:spPr>
      </p:pic>
    </p:spTree>
    <p:extLst>
      <p:ext uri="{BB962C8B-B14F-4D97-AF65-F5344CB8AC3E}">
        <p14:creationId xmlns:p14="http://schemas.microsoft.com/office/powerpoint/2010/main" val="6500477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1036948"/>
            <a:ext cx="9982985" cy="544869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5A6CA994-AE7E-42C8-8936-EEC8A7B500E0}"/>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4" name="图片 3">
            <a:extLst>
              <a:ext uri="{FF2B5EF4-FFF2-40B4-BE49-F238E27FC236}">
                <a16:creationId xmlns:a16="http://schemas.microsoft.com/office/drawing/2014/main" id="{3F5AE4AB-C00A-4BE9-B18F-20E82C26E8B6}"/>
              </a:ext>
            </a:extLst>
          </p:cNvPr>
          <p:cNvPicPr>
            <a:picLocks noChangeAspect="1"/>
          </p:cNvPicPr>
          <p:nvPr/>
        </p:nvPicPr>
        <p:blipFill>
          <a:blip r:embed="rId2"/>
          <a:stretch>
            <a:fillRect/>
          </a:stretch>
        </p:blipFill>
        <p:spPr>
          <a:xfrm>
            <a:off x="1317846" y="1856754"/>
            <a:ext cx="9556308" cy="2987299"/>
          </a:xfrm>
          <a:prstGeom prst="rect">
            <a:avLst/>
          </a:prstGeom>
        </p:spPr>
      </p:pic>
    </p:spTree>
    <p:extLst>
      <p:ext uri="{BB962C8B-B14F-4D97-AF65-F5344CB8AC3E}">
        <p14:creationId xmlns:p14="http://schemas.microsoft.com/office/powerpoint/2010/main" val="35849816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1036948"/>
            <a:ext cx="9982985" cy="544869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5A6CA994-AE7E-42C8-8936-EEC8A7B500E0}"/>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F6CF4079-68B5-4ACD-A3D0-7C5B496610D9}"/>
              </a:ext>
            </a:extLst>
          </p:cNvPr>
          <p:cNvPicPr>
            <a:picLocks noChangeAspect="1"/>
          </p:cNvPicPr>
          <p:nvPr/>
        </p:nvPicPr>
        <p:blipFill>
          <a:blip r:embed="rId2"/>
          <a:stretch>
            <a:fillRect/>
          </a:stretch>
        </p:blipFill>
        <p:spPr>
          <a:xfrm>
            <a:off x="1382621" y="1594179"/>
            <a:ext cx="9426757" cy="1722269"/>
          </a:xfrm>
          <a:prstGeom prst="rect">
            <a:avLst/>
          </a:prstGeom>
        </p:spPr>
      </p:pic>
      <p:pic>
        <p:nvPicPr>
          <p:cNvPr id="6" name="图片 5">
            <a:extLst>
              <a:ext uri="{FF2B5EF4-FFF2-40B4-BE49-F238E27FC236}">
                <a16:creationId xmlns:a16="http://schemas.microsoft.com/office/drawing/2014/main" id="{EA22D506-8AF4-4C83-911C-37769C664898}"/>
              </a:ext>
            </a:extLst>
          </p:cNvPr>
          <p:cNvPicPr>
            <a:picLocks noChangeAspect="1"/>
          </p:cNvPicPr>
          <p:nvPr/>
        </p:nvPicPr>
        <p:blipFill>
          <a:blip r:embed="rId3"/>
          <a:stretch>
            <a:fillRect/>
          </a:stretch>
        </p:blipFill>
        <p:spPr>
          <a:xfrm>
            <a:off x="7101920" y="3210010"/>
            <a:ext cx="2263336" cy="3223539"/>
          </a:xfrm>
          <a:prstGeom prst="rect">
            <a:avLst/>
          </a:prstGeom>
        </p:spPr>
      </p:pic>
    </p:spTree>
    <p:extLst>
      <p:ext uri="{BB962C8B-B14F-4D97-AF65-F5344CB8AC3E}">
        <p14:creationId xmlns:p14="http://schemas.microsoft.com/office/powerpoint/2010/main" val="16806961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34050" y="125095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1074733" y="2326655"/>
            <a:ext cx="25189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目   录</a:t>
            </a:r>
            <a:endParaRPr kumimoji="0" lang="en-US" altLang="zh-CN"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2" name="椭圆 11">
            <a:extLst>
              <a:ext uri="{FF2B5EF4-FFF2-40B4-BE49-F238E27FC236}">
                <a16:creationId xmlns:a16="http://schemas.microsoft.com/office/drawing/2014/main" id="{8FC4A3FD-BB84-4F2C-86E6-9331BE3B11C7}"/>
              </a:ext>
            </a:extLst>
          </p:cNvPr>
          <p:cNvSpPr/>
          <p:nvPr/>
        </p:nvSpPr>
        <p:spPr>
          <a:xfrm>
            <a:off x="572986" y="4064860"/>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1059773" y="3993202"/>
            <a:ext cx="5617088" cy="461665"/>
          </a:xfrm>
          <a:prstGeom prst="rect">
            <a:avLst/>
          </a:prstGeom>
          <a:noFill/>
        </p:spPr>
        <p:txBody>
          <a:bodyPr wrap="square" rtlCol="0">
            <a:spAutoFit/>
          </a:bodyPr>
          <a:lstStyle/>
          <a:p>
            <a:pPr lvl="0" defTabSz="609585">
              <a:defRPr/>
            </a:pP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任务   实现计算器的事件处理</a:t>
            </a:r>
            <a:endParaRPr kumimoji="0" lang="en-US" sz="1467" b="1" i="0" u="none" strike="noStrike" kern="1200" cap="none" spc="0" normalizeH="0" baseline="0" noProof="0" dirty="0">
              <a:ln>
                <a:noFill/>
              </a:ln>
              <a:solidFill>
                <a:srgbClr val="D9275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541505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1.5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实践操作：</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计算器事件处理</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8" name="TextBox 53">
            <a:extLst>
              <a:ext uri="{FF2B5EF4-FFF2-40B4-BE49-F238E27FC236}">
                <a16:creationId xmlns:a16="http://schemas.microsoft.com/office/drawing/2014/main" id="{2CE2F1E7-4918-430E-AF45-AE8C8C727D34}"/>
              </a:ext>
            </a:extLst>
          </p:cNvPr>
          <p:cNvSpPr txBox="1"/>
          <p:nvPr/>
        </p:nvSpPr>
        <p:spPr>
          <a:xfrm>
            <a:off x="1126240" y="2879926"/>
            <a:ext cx="9939519" cy="3621184"/>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修改</a:t>
            </a:r>
            <a:r>
              <a:rPr lang="en-US" altLang="zh-CN" sz="2000" dirty="0">
                <a:solidFill>
                  <a:prstClr val="black"/>
                </a:solidFill>
                <a:latin typeface="楷体" panose="02010609060101010101" pitchFamily="49" charset="-122"/>
                <a:ea typeface="楷体" panose="02010609060101010101" pitchFamily="49" charset="-122"/>
              </a:rPr>
              <a:t>Calculator</a:t>
            </a:r>
            <a:r>
              <a:rPr lang="zh-CN" altLang="en-US" sz="2000" dirty="0">
                <a:solidFill>
                  <a:prstClr val="black"/>
                </a:solidFill>
                <a:latin typeface="楷体" panose="02010609060101010101" pitchFamily="49" charset="-122"/>
                <a:ea typeface="楷体" panose="02010609060101010101" pitchFamily="49" charset="-122"/>
              </a:rPr>
              <a:t>类定义使其实现</a:t>
            </a:r>
            <a:r>
              <a:rPr lang="en-US" altLang="zh-CN" sz="2000" dirty="0">
                <a:solidFill>
                  <a:prstClr val="black"/>
                </a:solidFill>
                <a:latin typeface="楷体" panose="02010609060101010101" pitchFamily="49" charset="-122"/>
                <a:ea typeface="楷体" panose="02010609060101010101" pitchFamily="49" charset="-122"/>
              </a:rPr>
              <a:t>ActionListener</a:t>
            </a:r>
            <a:r>
              <a:rPr lang="zh-CN" altLang="en-US" sz="2000" dirty="0">
                <a:solidFill>
                  <a:prstClr val="black"/>
                </a:solidFill>
                <a:latin typeface="楷体" panose="02010609060101010101" pitchFamily="49" charset="-122"/>
                <a:ea typeface="楷体" panose="02010609060101010101" pitchFamily="49" charset="-122"/>
              </a:rPr>
              <a:t>接口，在</a:t>
            </a:r>
            <a:r>
              <a:rPr lang="en-US" altLang="zh-CN" sz="2000" dirty="0" err="1">
                <a:solidFill>
                  <a:prstClr val="black"/>
                </a:solidFill>
                <a:latin typeface="楷体" panose="02010609060101010101" pitchFamily="49" charset="-122"/>
                <a:ea typeface="楷体" panose="02010609060101010101" pitchFamily="49" charset="-122"/>
              </a:rPr>
              <a:t>actionPerformed</a:t>
            </a:r>
            <a:r>
              <a:rPr lang="zh-CN" altLang="en-US" sz="2000" dirty="0">
                <a:solidFill>
                  <a:prstClr val="black"/>
                </a:solidFill>
                <a:latin typeface="楷体" panose="02010609060101010101" pitchFamily="49" charset="-122"/>
                <a:ea typeface="楷体" panose="02010609060101010101" pitchFamily="49" charset="-122"/>
              </a:rPr>
              <a:t>方法中添加事件处理代码，并且为每个按钮添加</a:t>
            </a:r>
            <a:r>
              <a:rPr lang="en-US" altLang="zh-CN" sz="2000" dirty="0">
                <a:solidFill>
                  <a:prstClr val="black"/>
                </a:solidFill>
                <a:latin typeface="楷体" panose="02010609060101010101" pitchFamily="49" charset="-122"/>
                <a:ea typeface="楷体" panose="02010609060101010101" pitchFamily="49" charset="-122"/>
              </a:rPr>
              <a:t>this</a:t>
            </a:r>
            <a:r>
              <a:rPr lang="zh-CN" altLang="en-US" sz="2000" dirty="0">
                <a:solidFill>
                  <a:prstClr val="black"/>
                </a:solidFill>
                <a:latin typeface="楷体" panose="02010609060101010101" pitchFamily="49" charset="-122"/>
                <a:ea typeface="楷体" panose="02010609060101010101" pitchFamily="49" charset="-122"/>
              </a:rPr>
              <a:t>（代表当前窗口对象）作为监听器。</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在</a:t>
            </a:r>
            <a:r>
              <a:rPr lang="en-US" altLang="zh-CN" sz="2000" dirty="0">
                <a:solidFill>
                  <a:prstClr val="black"/>
                </a:solidFill>
                <a:latin typeface="楷体" panose="02010609060101010101" pitchFamily="49" charset="-122"/>
                <a:ea typeface="楷体" panose="02010609060101010101" pitchFamily="49" charset="-122"/>
              </a:rPr>
              <a:t>Calculator</a:t>
            </a:r>
            <a:r>
              <a:rPr lang="zh-CN" altLang="en-US" sz="2000" dirty="0">
                <a:solidFill>
                  <a:prstClr val="black"/>
                </a:solidFill>
                <a:latin typeface="楷体" panose="02010609060101010101" pitchFamily="49" charset="-122"/>
                <a:ea typeface="楷体" panose="02010609060101010101" pitchFamily="49" charset="-122"/>
              </a:rPr>
              <a:t>类的代码上，做如下修改：</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）导入事件处理相关包 </a:t>
            </a:r>
            <a:r>
              <a:rPr lang="en-US" altLang="zh-CN" sz="2000" dirty="0">
                <a:solidFill>
                  <a:prstClr val="black"/>
                </a:solidFill>
                <a:latin typeface="楷体" panose="02010609060101010101" pitchFamily="49" charset="-122"/>
                <a:ea typeface="楷体" panose="02010609060101010101" pitchFamily="49" charset="-122"/>
              </a:rPr>
              <a:t>java.awt.event.*</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 </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）修改</a:t>
            </a:r>
            <a:r>
              <a:rPr lang="en-US" altLang="zh-CN" sz="2000" dirty="0">
                <a:solidFill>
                  <a:prstClr val="black"/>
                </a:solidFill>
                <a:latin typeface="楷体" panose="02010609060101010101" pitchFamily="49" charset="-122"/>
                <a:ea typeface="楷体" panose="02010609060101010101" pitchFamily="49" charset="-122"/>
              </a:rPr>
              <a:t>Calculator</a:t>
            </a:r>
            <a:r>
              <a:rPr lang="zh-CN" altLang="en-US" sz="2000" dirty="0">
                <a:solidFill>
                  <a:prstClr val="black"/>
                </a:solidFill>
                <a:latin typeface="楷体" panose="02010609060101010101" pitchFamily="49" charset="-122"/>
                <a:ea typeface="楷体" panose="02010609060101010101" pitchFamily="49" charset="-122"/>
              </a:rPr>
              <a:t>类使其实现接口</a:t>
            </a:r>
            <a:r>
              <a:rPr lang="en-US" altLang="zh-CN" sz="2000" dirty="0">
                <a:solidFill>
                  <a:prstClr val="black"/>
                </a:solidFill>
                <a:latin typeface="楷体" panose="02010609060101010101" pitchFamily="49" charset="-122"/>
                <a:ea typeface="楷体" panose="02010609060101010101" pitchFamily="49" charset="-122"/>
              </a:rPr>
              <a:t>ActionListener</a:t>
            </a:r>
            <a:r>
              <a:rPr lang="zh-CN" altLang="en-US" sz="2000" dirty="0">
                <a:solidFill>
                  <a:prstClr val="black"/>
                </a:solidFill>
                <a:latin typeface="楷体" panose="02010609060101010101" pitchFamily="49" charset="-122"/>
                <a:ea typeface="楷体" panose="02010609060101010101" pitchFamily="49" charset="-122"/>
              </a:rPr>
              <a:t>；</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）增加</a:t>
            </a:r>
            <a:r>
              <a:rPr lang="en-US" altLang="zh-CN" sz="2000" dirty="0" err="1">
                <a:solidFill>
                  <a:prstClr val="black"/>
                </a:solidFill>
                <a:latin typeface="楷体" panose="02010609060101010101" pitchFamily="49" charset="-122"/>
                <a:ea typeface="楷体" panose="02010609060101010101" pitchFamily="49" charset="-122"/>
              </a:rPr>
              <a:t>actionPerformed</a:t>
            </a:r>
            <a:r>
              <a:rPr lang="zh-CN" altLang="en-US" sz="2000" dirty="0">
                <a:solidFill>
                  <a:prstClr val="black"/>
                </a:solidFill>
                <a:latin typeface="楷体" panose="02010609060101010101" pitchFamily="49" charset="-122"/>
                <a:ea typeface="楷体" panose="02010609060101010101" pitchFamily="49" charset="-122"/>
              </a:rPr>
              <a:t>方法，编写按钮点击处理代码，实现计算功能；</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4</a:t>
            </a:r>
            <a:r>
              <a:rPr lang="zh-CN" altLang="en-US" sz="2000" dirty="0">
                <a:solidFill>
                  <a:prstClr val="black"/>
                </a:solidFill>
                <a:latin typeface="楷体" panose="02010609060101010101" pitchFamily="49" charset="-122"/>
                <a:ea typeface="楷体" panose="02010609060101010101" pitchFamily="49" charset="-122"/>
              </a:rPr>
              <a:t>）为每一个按钮对象添加当前</a:t>
            </a:r>
            <a:r>
              <a:rPr lang="en-US" altLang="zh-CN" sz="2000" dirty="0">
                <a:solidFill>
                  <a:prstClr val="black"/>
                </a:solidFill>
                <a:latin typeface="楷体" panose="02010609060101010101" pitchFamily="49" charset="-122"/>
                <a:ea typeface="楷体" panose="02010609060101010101" pitchFamily="49" charset="-122"/>
              </a:rPr>
              <a:t>Calculator</a:t>
            </a:r>
            <a:r>
              <a:rPr lang="zh-CN" altLang="en-US" sz="2000" dirty="0">
                <a:solidFill>
                  <a:prstClr val="black"/>
                </a:solidFill>
                <a:latin typeface="楷体" panose="02010609060101010101" pitchFamily="49" charset="-122"/>
                <a:ea typeface="楷体" panose="02010609060101010101" pitchFamily="49" charset="-122"/>
              </a:rPr>
              <a:t>类对象（</a:t>
            </a:r>
            <a:r>
              <a:rPr lang="en-US" altLang="zh-CN" sz="2000" dirty="0">
                <a:solidFill>
                  <a:prstClr val="black"/>
                </a:solidFill>
                <a:latin typeface="楷体" panose="02010609060101010101" pitchFamily="49" charset="-122"/>
                <a:ea typeface="楷体" panose="02010609060101010101" pitchFamily="49" charset="-122"/>
              </a:rPr>
              <a:t>this</a:t>
            </a:r>
            <a:r>
              <a:rPr lang="zh-CN" altLang="en-US" sz="2000" dirty="0">
                <a:solidFill>
                  <a:prstClr val="black"/>
                </a:solidFill>
                <a:latin typeface="楷体" panose="02010609060101010101" pitchFamily="49" charset="-122"/>
                <a:ea typeface="楷体" panose="02010609060101010101" pitchFamily="49" charset="-122"/>
              </a:rPr>
              <a:t>）作为监听器。</a:t>
            </a:r>
          </a:p>
          <a:p>
            <a:pPr lvl="0" algn="just" defTabSz="609585">
              <a:lnSpc>
                <a:spcPct val="150000"/>
              </a:lnSpc>
            </a:pPr>
            <a:endParaRPr lang="zh-CN" altLang="en-US" sz="2000" dirty="0">
              <a:solidFill>
                <a:prstClr val="black"/>
              </a:solidFill>
              <a:latin typeface="楷体" panose="02010609060101010101" pitchFamily="49" charset="-122"/>
              <a:ea typeface="楷体" panose="02010609060101010101" pitchFamily="49" charset="-122"/>
            </a:endParaRPr>
          </a:p>
        </p:txBody>
      </p:sp>
      <p:sp>
        <p:nvSpPr>
          <p:cNvPr id="19" name="矩形: 对角圆角 18">
            <a:extLst>
              <a:ext uri="{FF2B5EF4-FFF2-40B4-BE49-F238E27FC236}">
                <a16:creationId xmlns:a16="http://schemas.microsoft.com/office/drawing/2014/main" id="{44E138CE-06D6-41F9-B257-01F4E0AF5DDB}"/>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实施思路</a:t>
            </a:r>
          </a:p>
        </p:txBody>
      </p:sp>
      <p:sp>
        <p:nvSpPr>
          <p:cNvPr id="16" name="矩形 15">
            <a:extLst>
              <a:ext uri="{FF2B5EF4-FFF2-40B4-BE49-F238E27FC236}">
                <a16:creationId xmlns:a16="http://schemas.microsoft.com/office/drawing/2014/main" id="{BF101567-0BCC-4E98-B568-4731F16577DB}"/>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0" name="矩形 19">
            <a:extLst>
              <a:ext uri="{FF2B5EF4-FFF2-40B4-BE49-F238E27FC236}">
                <a16:creationId xmlns:a16="http://schemas.microsoft.com/office/drawing/2014/main" id="{5B7EDF19-788A-46AA-B229-197BC0B24585}"/>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文本框 13">
            <a:extLst>
              <a:ext uri="{FF2B5EF4-FFF2-40B4-BE49-F238E27FC236}">
                <a16:creationId xmlns:a16="http://schemas.microsoft.com/office/drawing/2014/main" id="{1E3BA7A0-7865-4076-A88D-FAE207683BAF}"/>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Tree>
    <p:extLst>
      <p:ext uri="{BB962C8B-B14F-4D97-AF65-F5344CB8AC3E}">
        <p14:creationId xmlns:p14="http://schemas.microsoft.com/office/powerpoint/2010/main" val="3240623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181533" y="1112100"/>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程序代码</a:t>
            </a:r>
          </a:p>
        </p:txBody>
      </p:sp>
      <p:sp>
        <p:nvSpPr>
          <p:cNvPr id="15" name="矩形 14">
            <a:extLst>
              <a:ext uri="{FF2B5EF4-FFF2-40B4-BE49-F238E27FC236}">
                <a16:creationId xmlns:a16="http://schemas.microsoft.com/office/drawing/2014/main" id="{8D38EB72-2D17-45AE-8BDD-B0394C0A123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矩形 18">
            <a:extLst>
              <a:ext uri="{FF2B5EF4-FFF2-40B4-BE49-F238E27FC236}">
                <a16:creationId xmlns:a16="http://schemas.microsoft.com/office/drawing/2014/main" id="{2B5778DC-1458-49E8-A89F-10A78FF3CA17}"/>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圆角矩形 5">
            <a:extLst>
              <a:ext uri="{FF2B5EF4-FFF2-40B4-BE49-F238E27FC236}">
                <a16:creationId xmlns:a16="http://schemas.microsoft.com/office/drawing/2014/main" id="{147D01D3-3BB4-4A1C-A201-275E0D14FAA8}"/>
              </a:ext>
            </a:extLst>
          </p:cNvPr>
          <p:cNvSpPr/>
          <p:nvPr/>
        </p:nvSpPr>
        <p:spPr>
          <a:xfrm>
            <a:off x="933254" y="1725105"/>
            <a:ext cx="10388338" cy="4971759"/>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6" name="文本框 15">
            <a:extLst>
              <a:ext uri="{FF2B5EF4-FFF2-40B4-BE49-F238E27FC236}">
                <a16:creationId xmlns:a16="http://schemas.microsoft.com/office/drawing/2014/main" id="{47CC1016-E5D0-4BCE-AEC7-73829623D2F9}"/>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8C406BA3-AF87-40CA-8441-6074D0F74DAD}"/>
              </a:ext>
            </a:extLst>
          </p:cNvPr>
          <p:cNvPicPr>
            <a:picLocks noChangeAspect="1"/>
          </p:cNvPicPr>
          <p:nvPr/>
        </p:nvPicPr>
        <p:blipFill>
          <a:blip r:embed="rId2"/>
          <a:stretch>
            <a:fillRect/>
          </a:stretch>
        </p:blipFill>
        <p:spPr>
          <a:xfrm>
            <a:off x="2261653" y="2704035"/>
            <a:ext cx="7513971" cy="2682472"/>
          </a:xfrm>
          <a:prstGeom prst="rect">
            <a:avLst/>
          </a:prstGeom>
        </p:spPr>
      </p:pic>
    </p:spTree>
    <p:extLst>
      <p:ext uri="{BB962C8B-B14F-4D97-AF65-F5344CB8AC3E}">
        <p14:creationId xmlns:p14="http://schemas.microsoft.com/office/powerpoint/2010/main" val="12612167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2" name="矩形 11">
            <a:extLst>
              <a:ext uri="{FF2B5EF4-FFF2-40B4-BE49-F238E27FC236}">
                <a16:creationId xmlns:a16="http://schemas.microsoft.com/office/drawing/2014/main" id="{8142F10E-0D71-4876-9E90-AB431822A1D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矩形 13">
            <a:extLst>
              <a:ext uri="{FF2B5EF4-FFF2-40B4-BE49-F238E27FC236}">
                <a16:creationId xmlns:a16="http://schemas.microsoft.com/office/drawing/2014/main" id="{2CC0BE8C-0B80-449F-B098-3E38C4EA2B80}"/>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BB60E9A-6DE3-44A7-95C2-9821E11AFCB2}"/>
              </a:ext>
            </a:extLst>
          </p:cNvPr>
          <p:cNvSpPr/>
          <p:nvPr/>
        </p:nvSpPr>
        <p:spPr>
          <a:xfrm>
            <a:off x="1104507" y="1480008"/>
            <a:ext cx="9982985" cy="446830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3" name="文本框 12">
            <a:extLst>
              <a:ext uri="{FF2B5EF4-FFF2-40B4-BE49-F238E27FC236}">
                <a16:creationId xmlns:a16="http://schemas.microsoft.com/office/drawing/2014/main" id="{447275C8-1214-4C37-8037-E4B1A7140305}"/>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4" name="图片 3">
            <a:extLst>
              <a:ext uri="{FF2B5EF4-FFF2-40B4-BE49-F238E27FC236}">
                <a16:creationId xmlns:a16="http://schemas.microsoft.com/office/drawing/2014/main" id="{D690145C-9F7A-452D-B7ED-532D5CBD3E8F}"/>
              </a:ext>
            </a:extLst>
          </p:cNvPr>
          <p:cNvPicPr>
            <a:picLocks noChangeAspect="1"/>
          </p:cNvPicPr>
          <p:nvPr/>
        </p:nvPicPr>
        <p:blipFill>
          <a:blip r:embed="rId2"/>
          <a:stretch>
            <a:fillRect/>
          </a:stretch>
        </p:blipFill>
        <p:spPr>
          <a:xfrm>
            <a:off x="2255186" y="1778512"/>
            <a:ext cx="7681626" cy="3871295"/>
          </a:xfrm>
          <a:prstGeom prst="rect">
            <a:avLst/>
          </a:prstGeom>
        </p:spPr>
      </p:pic>
    </p:spTree>
    <p:extLst>
      <p:ext uri="{BB962C8B-B14F-4D97-AF65-F5344CB8AC3E}">
        <p14:creationId xmlns:p14="http://schemas.microsoft.com/office/powerpoint/2010/main" val="2469274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2" name="矩形 11">
            <a:extLst>
              <a:ext uri="{FF2B5EF4-FFF2-40B4-BE49-F238E27FC236}">
                <a16:creationId xmlns:a16="http://schemas.microsoft.com/office/drawing/2014/main" id="{8142F10E-0D71-4876-9E90-AB431822A1D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矩形 13">
            <a:extLst>
              <a:ext uri="{FF2B5EF4-FFF2-40B4-BE49-F238E27FC236}">
                <a16:creationId xmlns:a16="http://schemas.microsoft.com/office/drawing/2014/main" id="{2CC0BE8C-0B80-449F-B098-3E38C4EA2B80}"/>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BB60E9A-6DE3-44A7-95C2-9821E11AFCB2}"/>
              </a:ext>
            </a:extLst>
          </p:cNvPr>
          <p:cNvSpPr/>
          <p:nvPr/>
        </p:nvSpPr>
        <p:spPr>
          <a:xfrm>
            <a:off x="1104507" y="1480008"/>
            <a:ext cx="9982985" cy="446830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3" name="文本框 12">
            <a:extLst>
              <a:ext uri="{FF2B5EF4-FFF2-40B4-BE49-F238E27FC236}">
                <a16:creationId xmlns:a16="http://schemas.microsoft.com/office/drawing/2014/main" id="{447275C8-1214-4C37-8037-E4B1A7140305}"/>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8E9BA6BA-3324-4FBA-BB20-3E696D81884F}"/>
              </a:ext>
            </a:extLst>
          </p:cNvPr>
          <p:cNvPicPr>
            <a:picLocks noChangeAspect="1"/>
          </p:cNvPicPr>
          <p:nvPr/>
        </p:nvPicPr>
        <p:blipFill>
          <a:blip r:embed="rId2"/>
          <a:stretch>
            <a:fillRect/>
          </a:stretch>
        </p:blipFill>
        <p:spPr>
          <a:xfrm>
            <a:off x="1980842" y="1828709"/>
            <a:ext cx="8230313" cy="3917019"/>
          </a:xfrm>
          <a:prstGeom prst="rect">
            <a:avLst/>
          </a:prstGeom>
        </p:spPr>
      </p:pic>
    </p:spTree>
    <p:extLst>
      <p:ext uri="{BB962C8B-B14F-4D97-AF65-F5344CB8AC3E}">
        <p14:creationId xmlns:p14="http://schemas.microsoft.com/office/powerpoint/2010/main" val="409743656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650770"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巩固训练：设计一个</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E-mail</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邮箱地址注册的图形用户界面</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184087" y="3209002"/>
            <a:ext cx="5031615" cy="223619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）理解</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委托事件处理机制；</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）了解常用的事件类、处理事件的接口及接口中的方法；</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）掌握编写事件处理程序的基本方法；</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）熟练掌握</a:t>
            </a:r>
            <a:r>
              <a:rPr lang="en-US" altLang="zh-CN" sz="2000" dirty="0" err="1">
                <a:solidFill>
                  <a:prstClr val="black"/>
                </a:solidFill>
                <a:latin typeface="楷体" panose="02010609060101010101" pitchFamily="49" charset="-122"/>
                <a:ea typeface="楷体" panose="02010609060101010101" pitchFamily="49" charset="-122"/>
              </a:rPr>
              <a:t>ActionEvent</a:t>
            </a:r>
            <a:r>
              <a:rPr lang="zh-CN" altLang="en-US" sz="2000" dirty="0">
                <a:solidFill>
                  <a:prstClr val="black"/>
                </a:solidFill>
                <a:latin typeface="楷体" panose="02010609060101010101" pitchFamily="49" charset="-122"/>
                <a:ea typeface="楷体" panose="02010609060101010101" pitchFamily="49" charset="-122"/>
              </a:rPr>
              <a:t>事件的处理。</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1180649" y="2019819"/>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实训目的</a:t>
            </a:r>
          </a:p>
        </p:txBody>
      </p:sp>
      <p:sp>
        <p:nvSpPr>
          <p:cNvPr id="16" name="矩形 15">
            <a:extLst>
              <a:ext uri="{FF2B5EF4-FFF2-40B4-BE49-F238E27FC236}">
                <a16:creationId xmlns:a16="http://schemas.microsoft.com/office/drawing/2014/main" id="{7DD00FD1-8E5B-4CD9-BB74-3DF6D3DA8294}"/>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695B3999-A942-46FE-B8FB-FF91294C0FDB}"/>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pic>
        <p:nvPicPr>
          <p:cNvPr id="3" name="图片 2">
            <a:extLst>
              <a:ext uri="{FF2B5EF4-FFF2-40B4-BE49-F238E27FC236}">
                <a16:creationId xmlns:a16="http://schemas.microsoft.com/office/drawing/2014/main" id="{73C913D6-4632-49A8-9DC6-6EF41E04E102}"/>
              </a:ext>
            </a:extLst>
          </p:cNvPr>
          <p:cNvPicPr>
            <a:picLocks noChangeAspect="1"/>
          </p:cNvPicPr>
          <p:nvPr/>
        </p:nvPicPr>
        <p:blipFill>
          <a:blip r:embed="rId2"/>
          <a:stretch>
            <a:fillRect/>
          </a:stretch>
        </p:blipFill>
        <p:spPr>
          <a:xfrm>
            <a:off x="7917417" y="2816956"/>
            <a:ext cx="3596952" cy="3193057"/>
          </a:xfrm>
          <a:prstGeom prst="rect">
            <a:avLst/>
          </a:prstGeom>
        </p:spPr>
      </p:pic>
      <p:sp>
        <p:nvSpPr>
          <p:cNvPr id="15" name="文本框 14">
            <a:extLst>
              <a:ext uri="{FF2B5EF4-FFF2-40B4-BE49-F238E27FC236}">
                <a16:creationId xmlns:a16="http://schemas.microsoft.com/office/drawing/2014/main" id="{3E18A5E3-97F0-4AC6-87B0-B4D8804BDC05}"/>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Tree>
    <p:extLst>
      <p:ext uri="{BB962C8B-B14F-4D97-AF65-F5344CB8AC3E}">
        <p14:creationId xmlns:p14="http://schemas.microsoft.com/office/powerpoint/2010/main" val="34649682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539753" y="171792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1209816" y="2470237"/>
            <a:ext cx="10253179" cy="85119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利用</a:t>
            </a:r>
            <a:r>
              <a:rPr lang="en-US" altLang="zh-CN" sz="2000" dirty="0">
                <a:solidFill>
                  <a:prstClr val="black"/>
                </a:solidFill>
                <a:latin typeface="楷体" panose="02010609060101010101" pitchFamily="49" charset="-122"/>
                <a:ea typeface="楷体" panose="02010609060101010101" pitchFamily="49" charset="-122"/>
              </a:rPr>
              <a:t>Java Swing</a:t>
            </a:r>
            <a:r>
              <a:rPr lang="zh-CN" altLang="en-US" sz="2000" dirty="0">
                <a:solidFill>
                  <a:prstClr val="black"/>
                </a:solidFill>
                <a:latin typeface="楷体" panose="02010609060101010101" pitchFamily="49" charset="-122"/>
                <a:ea typeface="楷体" panose="02010609060101010101" pitchFamily="49" charset="-122"/>
              </a:rPr>
              <a:t>技术设计一个</a:t>
            </a:r>
            <a:r>
              <a:rPr lang="en-US" altLang="zh-CN" sz="2000" dirty="0">
                <a:solidFill>
                  <a:prstClr val="black"/>
                </a:solidFill>
                <a:latin typeface="楷体" panose="02010609060101010101" pitchFamily="49" charset="-122"/>
                <a:ea typeface="楷体" panose="02010609060101010101" pitchFamily="49" charset="-122"/>
              </a:rPr>
              <a:t>Email</a:t>
            </a:r>
            <a:r>
              <a:rPr lang="zh-CN" altLang="en-US" sz="2000" dirty="0">
                <a:solidFill>
                  <a:prstClr val="black"/>
                </a:solidFill>
                <a:latin typeface="楷体" panose="02010609060101010101" pitchFamily="49" charset="-122"/>
                <a:ea typeface="楷体" panose="02010609060101010101" pitchFamily="49" charset="-122"/>
              </a:rPr>
              <a:t>邮箱地址注册的图形用户界面应用程序，运行结果如图</a:t>
            </a:r>
            <a:r>
              <a:rPr lang="en-US" altLang="zh-CN" sz="2000" dirty="0">
                <a:solidFill>
                  <a:prstClr val="black"/>
                </a:solidFill>
                <a:latin typeface="楷体" panose="02010609060101010101" pitchFamily="49" charset="-122"/>
                <a:ea typeface="楷体" panose="02010609060101010101" pitchFamily="49" charset="-122"/>
              </a:rPr>
              <a:t>15-1-3</a:t>
            </a:r>
            <a:r>
              <a:rPr lang="zh-CN" altLang="en-US" sz="2000" dirty="0">
                <a:solidFill>
                  <a:prstClr val="black"/>
                </a:solidFill>
                <a:latin typeface="楷体" panose="02010609060101010101" pitchFamily="49" charset="-122"/>
                <a:ea typeface="楷体" panose="02010609060101010101" pitchFamily="49" charset="-122"/>
              </a:rPr>
              <a:t>所示。</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7DD00FD1-8E5B-4CD9-BB74-3DF6D3DA8294}"/>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695B3999-A942-46FE-B8FB-FF91294C0FDB}"/>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pic>
        <p:nvPicPr>
          <p:cNvPr id="3" name="图片 2">
            <a:extLst>
              <a:ext uri="{FF2B5EF4-FFF2-40B4-BE49-F238E27FC236}">
                <a16:creationId xmlns:a16="http://schemas.microsoft.com/office/drawing/2014/main" id="{B8C5A6C9-96A0-49D0-B080-162795946DC2}"/>
              </a:ext>
            </a:extLst>
          </p:cNvPr>
          <p:cNvPicPr>
            <a:picLocks noChangeAspect="1"/>
          </p:cNvPicPr>
          <p:nvPr/>
        </p:nvPicPr>
        <p:blipFill>
          <a:blip r:embed="rId2"/>
          <a:stretch>
            <a:fillRect/>
          </a:stretch>
        </p:blipFill>
        <p:spPr>
          <a:xfrm>
            <a:off x="-8149" y="6001549"/>
            <a:ext cx="6104149" cy="853514"/>
          </a:xfrm>
          <a:prstGeom prst="rect">
            <a:avLst/>
          </a:prstGeom>
        </p:spPr>
      </p:pic>
      <p:pic>
        <p:nvPicPr>
          <p:cNvPr id="20" name="图片 19">
            <a:extLst>
              <a:ext uri="{FF2B5EF4-FFF2-40B4-BE49-F238E27FC236}">
                <a16:creationId xmlns:a16="http://schemas.microsoft.com/office/drawing/2014/main" id="{1BA8BBAC-E205-4E05-9F00-76C37103C7A9}"/>
              </a:ext>
            </a:extLst>
          </p:cNvPr>
          <p:cNvPicPr>
            <a:picLocks noChangeAspect="1"/>
          </p:cNvPicPr>
          <p:nvPr/>
        </p:nvPicPr>
        <p:blipFill>
          <a:blip r:embed="rId2"/>
          <a:stretch>
            <a:fillRect/>
          </a:stretch>
        </p:blipFill>
        <p:spPr>
          <a:xfrm>
            <a:off x="6096000" y="6001549"/>
            <a:ext cx="6104149" cy="853514"/>
          </a:xfrm>
          <a:prstGeom prst="rect">
            <a:avLst/>
          </a:prstGeom>
        </p:spPr>
      </p:pic>
      <p:sp>
        <p:nvSpPr>
          <p:cNvPr id="21" name="文本框 20">
            <a:extLst>
              <a:ext uri="{FF2B5EF4-FFF2-40B4-BE49-F238E27FC236}">
                <a16:creationId xmlns:a16="http://schemas.microsoft.com/office/drawing/2014/main" id="{48788B1E-3471-4798-9A91-8C554BB74DF3}"/>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
        <p:nvSpPr>
          <p:cNvPr id="25" name="TextBox 21">
            <a:extLst>
              <a:ext uri="{FF2B5EF4-FFF2-40B4-BE49-F238E27FC236}">
                <a16:creationId xmlns:a16="http://schemas.microsoft.com/office/drawing/2014/main" id="{7801AFBF-868B-4441-90CC-603B4E744476}"/>
              </a:ext>
            </a:extLst>
          </p:cNvPr>
          <p:cNvSpPr txBox="1"/>
          <p:nvPr/>
        </p:nvSpPr>
        <p:spPr>
          <a:xfrm>
            <a:off x="863599" y="856451"/>
            <a:ext cx="10650770"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巩固训练：设计一个</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E-mail</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邮箱地址注册的图形用户界面</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pic>
        <p:nvPicPr>
          <p:cNvPr id="6" name="图片 5">
            <a:extLst>
              <a:ext uri="{FF2B5EF4-FFF2-40B4-BE49-F238E27FC236}">
                <a16:creationId xmlns:a16="http://schemas.microsoft.com/office/drawing/2014/main" id="{113F9856-5D97-4754-B6D3-ABCB33D36C2A}"/>
              </a:ext>
            </a:extLst>
          </p:cNvPr>
          <p:cNvPicPr>
            <a:picLocks noChangeAspect="1"/>
          </p:cNvPicPr>
          <p:nvPr/>
        </p:nvPicPr>
        <p:blipFill>
          <a:blip r:embed="rId3"/>
          <a:stretch>
            <a:fillRect/>
          </a:stretch>
        </p:blipFill>
        <p:spPr>
          <a:xfrm>
            <a:off x="4156542" y="3292952"/>
            <a:ext cx="3878916" cy="2651990"/>
          </a:xfrm>
          <a:prstGeom prst="rect">
            <a:avLst/>
          </a:prstGeom>
        </p:spPr>
      </p:pic>
    </p:spTree>
    <p:extLst>
      <p:ext uri="{BB962C8B-B14F-4D97-AF65-F5344CB8AC3E}">
        <p14:creationId xmlns:p14="http://schemas.microsoft.com/office/powerpoint/2010/main" val="23547986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谢谢观看</a:t>
            </a:r>
            <a:endParaRPr kumimoji="0" lang="id-ID"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5035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3907198" y="2957012"/>
            <a:ext cx="7044963" cy="913007"/>
          </a:xfrm>
          <a:prstGeom prst="rect">
            <a:avLst/>
          </a:prstGeom>
          <a:noFill/>
        </p:spPr>
        <p:txBody>
          <a:bodyPr wrap="square" rtlCol="0">
            <a:spAutoFit/>
          </a:bodyPr>
          <a:lstStyle/>
          <a:p>
            <a:pPr lvl="0" defTabSz="609585">
              <a:defRPr/>
            </a:pP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实现计算器的事件处理</a:t>
            </a:r>
            <a:endParaRPr kumimoji="0" lang="zh-CN" altLang="en-US" sz="5333"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 name="TextBox 21">
            <a:extLst>
              <a:ext uri="{FF2B5EF4-FFF2-40B4-BE49-F238E27FC236}">
                <a16:creationId xmlns:a16="http://schemas.microsoft.com/office/drawing/2014/main" id="{03A8D603-32C6-412D-8F30-56FABCB9C515}"/>
              </a:ext>
            </a:extLst>
          </p:cNvPr>
          <p:cNvSpPr txBox="1"/>
          <p:nvPr/>
        </p:nvSpPr>
        <p:spPr>
          <a:xfrm>
            <a:off x="1806807" y="2957012"/>
            <a:ext cx="2100391" cy="923330"/>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endParaRPr kumimoji="0" lang="id-ID"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25267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176198" y="2376918"/>
            <a:ext cx="9606533" cy="85119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实现计算器的计算功能。在上个任务的基础上，添加用户操作响应代码即事件处理代码，完成计算功能。运行结果如下：</a:t>
            </a: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5C0E6E83-C0E2-43B5-9E66-196C335067F3}"/>
              </a:ext>
            </a:extLst>
          </p:cNvPr>
          <p:cNvPicPr>
            <a:picLocks noChangeAspect="1"/>
          </p:cNvPicPr>
          <p:nvPr/>
        </p:nvPicPr>
        <p:blipFill>
          <a:blip r:embed="rId2"/>
          <a:stretch>
            <a:fillRect/>
          </a:stretch>
        </p:blipFill>
        <p:spPr>
          <a:xfrm>
            <a:off x="2721545" y="3522802"/>
            <a:ext cx="6500423" cy="2400508"/>
          </a:xfrm>
          <a:prstGeom prst="rect">
            <a:avLst/>
          </a:prstGeom>
        </p:spPr>
      </p:pic>
    </p:spTree>
    <p:extLst>
      <p:ext uri="{BB962C8B-B14F-4D97-AF65-F5344CB8AC3E}">
        <p14:creationId xmlns:p14="http://schemas.microsoft.com/office/powerpoint/2010/main" val="3598697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1318760" y="1233732"/>
            <a:ext cx="5949305"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1.1  Java</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事件</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097259" y="2095166"/>
            <a:ext cx="9434578" cy="3621184"/>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事件是 </a:t>
            </a:r>
            <a:r>
              <a:rPr lang="en-US" altLang="zh-CN" sz="2000" dirty="0" err="1">
                <a:solidFill>
                  <a:prstClr val="black"/>
                </a:solidFill>
                <a:latin typeface="楷体" panose="02010609060101010101" pitchFamily="49" charset="-122"/>
                <a:ea typeface="楷体" panose="02010609060101010101" pitchFamily="49" charset="-122"/>
              </a:rPr>
              <a:t>EventObject</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子类的对象，描述在某个时间，某个对象上，发生了某件事情。通过鼠标、键盘与 </a:t>
            </a:r>
            <a:r>
              <a:rPr lang="en-US" altLang="zh-CN" sz="2000" dirty="0">
                <a:solidFill>
                  <a:prstClr val="black"/>
                </a:solidFill>
                <a:latin typeface="楷体" panose="02010609060101010101" pitchFamily="49" charset="-122"/>
                <a:ea typeface="楷体" panose="02010609060101010101" pitchFamily="49" charset="-122"/>
              </a:rPr>
              <a:t>GUI </a:t>
            </a:r>
            <a:r>
              <a:rPr lang="zh-CN" altLang="en-US" sz="2000" dirty="0">
                <a:solidFill>
                  <a:prstClr val="black"/>
                </a:solidFill>
                <a:latin typeface="楷体" panose="02010609060101010101" pitchFamily="49" charset="-122"/>
                <a:ea typeface="楷体" panose="02010609060101010101" pitchFamily="49" charset="-122"/>
              </a:rPr>
              <a:t>界面直接或间接交互都会生成事件。如：按下一个按钮、通过键盘输入一个字符、选择列表框中的一项、点击一下鼠标等。事件不局限于界面操作，比如网络连接或断开等都可看作是事件。事件源是生成事件对象的对象，用事件对象来描述自身状态的改变，即在某时刻，其上发生了什么事情。可以通过回调规定接口对象，将事件发送给其他对象，以使其他对象对事件作出反应成为可能。监听器是对某类事件感兴趣，并希望做出响应的对象，必须实现规定接口，此类接口称为监听器接口。</a:t>
            </a:r>
          </a:p>
        </p:txBody>
      </p:sp>
      <p:sp>
        <p:nvSpPr>
          <p:cNvPr id="22" name="矩形 21">
            <a:extLst>
              <a:ext uri="{FF2B5EF4-FFF2-40B4-BE49-F238E27FC236}">
                <a16:creationId xmlns:a16="http://schemas.microsoft.com/office/drawing/2014/main" id="{719CE871-B3F2-4FA2-81E6-DA0A6807779C}"/>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2AEAF0CB-51EE-4885-AC8C-2F150DC0BC76}"/>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圆角矩形 5">
            <a:extLst>
              <a:ext uri="{FF2B5EF4-FFF2-40B4-BE49-F238E27FC236}">
                <a16:creationId xmlns:a16="http://schemas.microsoft.com/office/drawing/2014/main" id="{A9652C09-7E45-47E1-B4A9-26A2A552A6F0}"/>
              </a:ext>
            </a:extLst>
          </p:cNvPr>
          <p:cNvSpPr/>
          <p:nvPr/>
        </p:nvSpPr>
        <p:spPr>
          <a:xfrm>
            <a:off x="754294" y="1048223"/>
            <a:ext cx="9907421"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4" name="文本框 13">
            <a:extLst>
              <a:ext uri="{FF2B5EF4-FFF2-40B4-BE49-F238E27FC236}">
                <a16:creationId xmlns:a16="http://schemas.microsoft.com/office/drawing/2014/main" id="{93EAB28A-6D2F-4B7F-9550-EF864E5026BC}"/>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Tree>
    <p:extLst>
      <p:ext uri="{BB962C8B-B14F-4D97-AF65-F5344CB8AC3E}">
        <p14:creationId xmlns:p14="http://schemas.microsoft.com/office/powerpoint/2010/main" val="65362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500"/>
                                        <p:tgtEl>
                                          <p:spTgt spid="71"/>
                                        </p:tgtEl>
                                      </p:cBhvr>
                                    </p:animEffect>
                                    <p:anim calcmode="lin" valueType="num">
                                      <p:cBhvr>
                                        <p:cTn id="13" dur="500" fill="hold"/>
                                        <p:tgtEl>
                                          <p:spTgt spid="71"/>
                                        </p:tgtEl>
                                        <p:attrNameLst>
                                          <p:attrName>ppt_x</p:attrName>
                                        </p:attrNameLst>
                                      </p:cBhvr>
                                      <p:tavLst>
                                        <p:tav tm="0">
                                          <p:val>
                                            <p:strVal val="#ppt_x"/>
                                          </p:val>
                                        </p:tav>
                                        <p:tav tm="100000">
                                          <p:val>
                                            <p:strVal val="#ppt_x"/>
                                          </p:val>
                                        </p:tav>
                                      </p:tavLst>
                                    </p:anim>
                                    <p:anim calcmode="lin" valueType="num">
                                      <p:cBhvr>
                                        <p:cTn id="1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209773" y="1196610"/>
            <a:ext cx="9328787" cy="5006179"/>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事件处理的关键步骤：</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）实现监听器接口，定义监听器类，在接口规定方法内实现事件处理逻辑；</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）创建监听器对象，将监听器添加到事件源；</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）出发事件，事件源回调监听器中相关方法。</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err="1">
                <a:solidFill>
                  <a:prstClr val="black"/>
                </a:solidFill>
                <a:latin typeface="楷体" panose="02010609060101010101" pitchFamily="49" charset="-122"/>
                <a:ea typeface="楷体" panose="02010609060101010101" pitchFamily="49" charset="-122"/>
              </a:rPr>
              <a:t>ActionEvent</a:t>
            </a:r>
            <a:r>
              <a:rPr lang="zh-CN" altLang="en-US" sz="2000" dirty="0">
                <a:solidFill>
                  <a:prstClr val="black"/>
                </a:solidFill>
                <a:latin typeface="楷体" panose="02010609060101010101" pitchFamily="49" charset="-122"/>
                <a:ea typeface="楷体" panose="02010609060101010101" pitchFamily="49" charset="-122"/>
              </a:rPr>
              <a:t>的主要方法：</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String </a:t>
            </a:r>
            <a:r>
              <a:rPr lang="en-US" altLang="zh-CN" sz="2000" dirty="0" err="1">
                <a:solidFill>
                  <a:prstClr val="black"/>
                </a:solidFill>
                <a:latin typeface="楷体" panose="02010609060101010101" pitchFamily="49" charset="-122"/>
                <a:ea typeface="楷体" panose="02010609060101010101" pitchFamily="49" charset="-122"/>
              </a:rPr>
              <a:t>getActionCommand</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获取事件的命令字符串，对按钮而言，该方法返回按钮上显示的文字。通过</a:t>
            </a:r>
            <a:r>
              <a:rPr lang="en-US" altLang="zh-CN" sz="2000" dirty="0" err="1">
                <a:solidFill>
                  <a:prstClr val="black"/>
                </a:solidFill>
                <a:latin typeface="楷体" panose="02010609060101010101" pitchFamily="49" charset="-122"/>
                <a:ea typeface="楷体" panose="02010609060101010101" pitchFamily="49" charset="-122"/>
              </a:rPr>
              <a:t>getActionCommand</a:t>
            </a:r>
            <a:r>
              <a:rPr lang="zh-CN" altLang="en-US" sz="2000" dirty="0">
                <a:solidFill>
                  <a:prstClr val="black"/>
                </a:solidFill>
                <a:latin typeface="楷体" panose="02010609060101010101" pitchFamily="49" charset="-122"/>
                <a:ea typeface="楷体" panose="02010609060101010101" pitchFamily="49" charset="-122"/>
              </a:rPr>
              <a:t>返回结果可以知道用户点击了哪一个按钮。</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public Object </a:t>
            </a:r>
            <a:r>
              <a:rPr lang="en-US" altLang="zh-CN" sz="2000" dirty="0" err="1">
                <a:solidFill>
                  <a:prstClr val="black"/>
                </a:solidFill>
                <a:latin typeface="楷体" panose="02010609060101010101" pitchFamily="49" charset="-122"/>
                <a:ea typeface="楷体" panose="02010609060101010101" pitchFamily="49" charset="-122"/>
              </a:rPr>
              <a:t>getSource</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该方法获取事件源对象引用。如果界面中有多个按钮，通过将</a:t>
            </a:r>
            <a:r>
              <a:rPr lang="en-US" altLang="zh-CN" sz="2000" dirty="0" err="1">
                <a:solidFill>
                  <a:prstClr val="black"/>
                </a:solidFill>
                <a:latin typeface="楷体" panose="02010609060101010101" pitchFamily="49" charset="-122"/>
                <a:ea typeface="楷体" panose="02010609060101010101" pitchFamily="49" charset="-122"/>
              </a:rPr>
              <a:t>getSource</a:t>
            </a:r>
            <a:r>
              <a:rPr lang="zh-CN" altLang="en-US" sz="2000" dirty="0">
                <a:solidFill>
                  <a:prstClr val="black"/>
                </a:solidFill>
                <a:latin typeface="楷体" panose="02010609060101010101" pitchFamily="49" charset="-122"/>
                <a:ea typeface="楷体" panose="02010609060101010101" pitchFamily="49" charset="-122"/>
              </a:rPr>
              <a:t>结果和每一个按钮对象引用比较，可以知道用户点击了哪一个按钮引发的本次事件。</a:t>
            </a:r>
          </a:p>
        </p:txBody>
      </p:sp>
      <p:sp>
        <p:nvSpPr>
          <p:cNvPr id="22" name="矩形 21">
            <a:extLst>
              <a:ext uri="{FF2B5EF4-FFF2-40B4-BE49-F238E27FC236}">
                <a16:creationId xmlns:a16="http://schemas.microsoft.com/office/drawing/2014/main" id="{719CE871-B3F2-4FA2-81E6-DA0A6807779C}"/>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2AEAF0CB-51EE-4885-AC8C-2F150DC0BC76}"/>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圆角矩形 5">
            <a:extLst>
              <a:ext uri="{FF2B5EF4-FFF2-40B4-BE49-F238E27FC236}">
                <a16:creationId xmlns:a16="http://schemas.microsoft.com/office/drawing/2014/main" id="{A9652C09-7E45-47E1-B4A9-26A2A552A6F0}"/>
              </a:ext>
            </a:extLst>
          </p:cNvPr>
          <p:cNvSpPr/>
          <p:nvPr/>
        </p:nvSpPr>
        <p:spPr>
          <a:xfrm>
            <a:off x="760199" y="935004"/>
            <a:ext cx="10227933" cy="5529390"/>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4" name="文本框 13">
            <a:extLst>
              <a:ext uri="{FF2B5EF4-FFF2-40B4-BE49-F238E27FC236}">
                <a16:creationId xmlns:a16="http://schemas.microsoft.com/office/drawing/2014/main" id="{93EAB28A-6D2F-4B7F-9550-EF864E5026BC}"/>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Tree>
    <p:extLst>
      <p:ext uri="{BB962C8B-B14F-4D97-AF65-F5344CB8AC3E}">
        <p14:creationId xmlns:p14="http://schemas.microsoft.com/office/powerpoint/2010/main" val="402717128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1074656" y="1201874"/>
            <a:ext cx="10001839" cy="4944402"/>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EBFB6870-4362-4F5F-B22D-1749951CC6F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6572B83-F1AE-4E89-9EB8-2C92B4719782}"/>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TextBox 53">
            <a:extLst>
              <a:ext uri="{FF2B5EF4-FFF2-40B4-BE49-F238E27FC236}">
                <a16:creationId xmlns:a16="http://schemas.microsoft.com/office/drawing/2014/main" id="{66554B26-CDC3-4E6D-8AE9-F5D3A4D81FEA}"/>
              </a:ext>
            </a:extLst>
          </p:cNvPr>
          <p:cNvSpPr txBox="1"/>
          <p:nvPr/>
        </p:nvSpPr>
        <p:spPr>
          <a:xfrm>
            <a:off x="1454125" y="2094315"/>
            <a:ext cx="9434578" cy="3159519"/>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要理解事件处理机制，必须学会站在组件开发者和组件使用者这两个不同的角度来思考问题。事件处理机制的任务是当组件发生某种事件时，要设法通知组件使用者，并允许组件使用者做出个性化的处理。定义组件的目的就是在组件设计完成后到处可以重复使用此组件。因此，组件设计在前，组件使用在后。在定义组件类时，我们并不知道将来谁要使用此组件，从而也就无法确定谁要接收并处理此组件产生的事件。现在的任务就是要找一种办法，将事件消息正确的传递给将来的不确定的组件使用者，如图</a:t>
            </a:r>
            <a:r>
              <a:rPr lang="en-US" altLang="zh-CN" sz="2000" dirty="0">
                <a:solidFill>
                  <a:prstClr val="black"/>
                </a:solidFill>
                <a:latin typeface="楷体" panose="02010609060101010101" pitchFamily="49" charset="-122"/>
                <a:ea typeface="楷体" panose="02010609060101010101" pitchFamily="49" charset="-122"/>
              </a:rPr>
              <a:t>15-1-1</a:t>
            </a:r>
            <a:r>
              <a:rPr lang="zh-CN" altLang="en-US" sz="2000" dirty="0">
                <a:solidFill>
                  <a:prstClr val="black"/>
                </a:solidFill>
                <a:latin typeface="楷体" panose="02010609060101010101" pitchFamily="49" charset="-122"/>
                <a:ea typeface="楷体" panose="02010609060101010101" pitchFamily="49" charset="-122"/>
              </a:rPr>
              <a:t>所示。</a:t>
            </a:r>
            <a:endParaRPr kumimoji="0" lang="zh-CN" altLang="en-US" sz="200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endParaRPr>
          </a:p>
        </p:txBody>
      </p:sp>
      <p:sp>
        <p:nvSpPr>
          <p:cNvPr id="14" name="文本框 13">
            <a:extLst>
              <a:ext uri="{FF2B5EF4-FFF2-40B4-BE49-F238E27FC236}">
                <a16:creationId xmlns:a16="http://schemas.microsoft.com/office/drawing/2014/main" id="{39382D97-A108-495D-99C2-1A9DABFEB9F4}"/>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
        <p:nvSpPr>
          <p:cNvPr id="15" name="TextBox 21">
            <a:extLst>
              <a:ext uri="{FF2B5EF4-FFF2-40B4-BE49-F238E27FC236}">
                <a16:creationId xmlns:a16="http://schemas.microsoft.com/office/drawing/2014/main" id="{2FCB0193-0250-4F28-8755-ECC296872036}"/>
              </a:ext>
            </a:extLst>
          </p:cNvPr>
          <p:cNvSpPr txBox="1"/>
          <p:nvPr/>
        </p:nvSpPr>
        <p:spPr>
          <a:xfrm>
            <a:off x="1798736" y="1398303"/>
            <a:ext cx="5949305"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1.2  Java</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事件机制</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15983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1074656" y="961534"/>
            <a:ext cx="10001839" cy="5184742"/>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EBFB6870-4362-4F5F-B22D-1749951CC6F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6572B83-F1AE-4E89-9EB8-2C92B4719782}"/>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TextBox 53">
            <a:extLst>
              <a:ext uri="{FF2B5EF4-FFF2-40B4-BE49-F238E27FC236}">
                <a16:creationId xmlns:a16="http://schemas.microsoft.com/office/drawing/2014/main" id="{66554B26-CDC3-4E6D-8AE9-F5D3A4D81FEA}"/>
              </a:ext>
            </a:extLst>
          </p:cNvPr>
          <p:cNvSpPr txBox="1"/>
          <p:nvPr/>
        </p:nvSpPr>
        <p:spPr>
          <a:xfrm>
            <a:off x="1566503" y="4206795"/>
            <a:ext cx="9434578" cy="177452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事件处理机制需要考虑的问题有以下三个方面：</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）要接收消息的对象。</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）消息传递方法。</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）传递数据的方法。</a:t>
            </a:r>
          </a:p>
        </p:txBody>
      </p:sp>
      <p:sp>
        <p:nvSpPr>
          <p:cNvPr id="14" name="文本框 13">
            <a:extLst>
              <a:ext uri="{FF2B5EF4-FFF2-40B4-BE49-F238E27FC236}">
                <a16:creationId xmlns:a16="http://schemas.microsoft.com/office/drawing/2014/main" id="{39382D97-A108-495D-99C2-1A9DABFEB9F4}"/>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pic>
        <p:nvPicPr>
          <p:cNvPr id="3" name="图片 2">
            <a:extLst>
              <a:ext uri="{FF2B5EF4-FFF2-40B4-BE49-F238E27FC236}">
                <a16:creationId xmlns:a16="http://schemas.microsoft.com/office/drawing/2014/main" id="{4F4DD7CA-29F8-4550-92FC-A44CFF123308}"/>
              </a:ext>
            </a:extLst>
          </p:cNvPr>
          <p:cNvPicPr>
            <a:picLocks noChangeAspect="1"/>
          </p:cNvPicPr>
          <p:nvPr/>
        </p:nvPicPr>
        <p:blipFill>
          <a:blip r:embed="rId2"/>
          <a:stretch>
            <a:fillRect/>
          </a:stretch>
        </p:blipFill>
        <p:spPr>
          <a:xfrm>
            <a:off x="3340889" y="1109921"/>
            <a:ext cx="4933483" cy="3014906"/>
          </a:xfrm>
          <a:prstGeom prst="rect">
            <a:avLst/>
          </a:prstGeom>
        </p:spPr>
      </p:pic>
    </p:spTree>
    <p:extLst>
      <p:ext uri="{BB962C8B-B14F-4D97-AF65-F5344CB8AC3E}">
        <p14:creationId xmlns:p14="http://schemas.microsoft.com/office/powerpoint/2010/main" val="4663701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anim calcmode="lin" valueType="num">
                                      <p:cBhvr>
                                        <p:cTn id="8" dur="500" fill="hold"/>
                                        <p:tgtEl>
                                          <p:spTgt spid="61"/>
                                        </p:tgtEl>
                                        <p:attrNameLst>
                                          <p:attrName>ppt_x</p:attrName>
                                        </p:attrNameLst>
                                      </p:cBhvr>
                                      <p:tavLst>
                                        <p:tav tm="0">
                                          <p:val>
                                            <p:strVal val="#ppt_x"/>
                                          </p:val>
                                        </p:tav>
                                        <p:tav tm="100000">
                                          <p:val>
                                            <p:strVal val="#ppt_x"/>
                                          </p:val>
                                        </p:tav>
                                      </p:tavLst>
                                    </p:anim>
                                    <p:anim calcmode="lin" valueType="num">
                                      <p:cBhvr>
                                        <p:cTn id="9" dur="500" fill="hold"/>
                                        <p:tgtEl>
                                          <p:spTgt spid="6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734299" y="1159383"/>
            <a:ext cx="11023882" cy="487841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7F13026E-853F-43E2-AE66-2500D9C81C1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EC01CC5C-8B13-4B31-A61D-8AAAE6875FA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TextBox 21">
            <a:extLst>
              <a:ext uri="{FF2B5EF4-FFF2-40B4-BE49-F238E27FC236}">
                <a16:creationId xmlns:a16="http://schemas.microsoft.com/office/drawing/2014/main" id="{214935DE-C8FA-452C-BE22-C05EEE1062D5}"/>
              </a:ext>
            </a:extLst>
          </p:cNvPr>
          <p:cNvSpPr txBox="1"/>
          <p:nvPr/>
        </p:nvSpPr>
        <p:spPr>
          <a:xfrm>
            <a:off x="1453299" y="1427799"/>
            <a:ext cx="5949305"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1.3  Java</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事件体系结构</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8" name="文本框 17">
            <a:extLst>
              <a:ext uri="{FF2B5EF4-FFF2-40B4-BE49-F238E27FC236}">
                <a16:creationId xmlns:a16="http://schemas.microsoft.com/office/drawing/2014/main" id="{46850CAB-CBF4-4AEC-88E6-4B743B9A16BB}"/>
              </a:ext>
            </a:extLst>
          </p:cNvPr>
          <p:cNvSpPr txBox="1"/>
          <p:nvPr/>
        </p:nvSpPr>
        <p:spPr>
          <a:xfrm>
            <a:off x="1603539" y="2466173"/>
            <a:ext cx="9285402" cy="2328523"/>
          </a:xfrm>
          <a:prstGeom prst="rect">
            <a:avLst/>
          </a:prstGeom>
          <a:noFill/>
        </p:spPr>
        <p:txBody>
          <a:bodyPr wrap="square">
            <a:spAutoFit/>
          </a:bodyPr>
          <a:lstStyle/>
          <a:p>
            <a:pPr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Java</a:t>
            </a:r>
            <a:r>
              <a:rPr lang="zh-CN" altLang="en-US" sz="2000" dirty="0">
                <a:solidFill>
                  <a:prstClr val="black"/>
                </a:solidFill>
                <a:latin typeface="楷体" panose="02010609060101010101" pitchFamily="49" charset="-122"/>
                <a:ea typeface="楷体" panose="02010609060101010101" pitchFamily="49" charset="-122"/>
              </a:rPr>
              <a:t>事件体系结构如图</a:t>
            </a:r>
            <a:r>
              <a:rPr lang="en-US" altLang="zh-CN" sz="2000" dirty="0">
                <a:solidFill>
                  <a:prstClr val="black"/>
                </a:solidFill>
                <a:latin typeface="楷体" panose="02010609060101010101" pitchFamily="49" charset="-122"/>
                <a:ea typeface="楷体" panose="02010609060101010101" pitchFamily="49" charset="-122"/>
              </a:rPr>
              <a:t>15-1-2</a:t>
            </a:r>
            <a:r>
              <a:rPr lang="zh-CN" altLang="en-US" sz="2000" dirty="0">
                <a:solidFill>
                  <a:prstClr val="black"/>
                </a:solidFill>
                <a:latin typeface="楷体" panose="02010609060101010101" pitchFamily="49" charset="-122"/>
                <a:ea typeface="楷体" panose="02010609060101010101" pitchFamily="49" charset="-122"/>
              </a:rPr>
              <a:t>所示，所有事件共同的父类是</a:t>
            </a:r>
            <a:r>
              <a:rPr lang="en-US" altLang="zh-CN" sz="2000" dirty="0" err="1">
                <a:solidFill>
                  <a:prstClr val="black"/>
                </a:solidFill>
                <a:latin typeface="楷体" panose="02010609060101010101" pitchFamily="49" charset="-122"/>
                <a:ea typeface="楷体" panose="02010609060101010101" pitchFamily="49" charset="-122"/>
              </a:rPr>
              <a:t>EventObject</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把事件类大致分为两种：语义事件</a:t>
            </a:r>
            <a:r>
              <a:rPr lang="en-US" altLang="zh-CN" sz="2000" dirty="0">
                <a:solidFill>
                  <a:prstClr val="black"/>
                </a:solidFill>
                <a:latin typeface="楷体" panose="02010609060101010101" pitchFamily="49" charset="-122"/>
                <a:ea typeface="楷体" panose="02010609060101010101" pitchFamily="49" charset="-122"/>
              </a:rPr>
              <a:t>(semantic events)</a:t>
            </a:r>
            <a:r>
              <a:rPr lang="zh-CN" altLang="en-US" sz="2000" dirty="0">
                <a:solidFill>
                  <a:prstClr val="black"/>
                </a:solidFill>
                <a:latin typeface="楷体" panose="02010609060101010101" pitchFamily="49" charset="-122"/>
                <a:ea typeface="楷体" panose="02010609060101010101" pitchFamily="49" charset="-122"/>
              </a:rPr>
              <a:t>与底层事件</a:t>
            </a:r>
            <a:r>
              <a:rPr lang="en-US" altLang="zh-CN" sz="2000" dirty="0">
                <a:solidFill>
                  <a:prstClr val="black"/>
                </a:solidFill>
                <a:latin typeface="楷体" panose="02010609060101010101" pitchFamily="49" charset="-122"/>
                <a:ea typeface="楷体" panose="02010609060101010101" pitchFamily="49" charset="-122"/>
              </a:rPr>
              <a:t>(low-level events)</a:t>
            </a:r>
            <a:r>
              <a:rPr lang="zh-CN" altLang="en-US" sz="2000" dirty="0">
                <a:solidFill>
                  <a:prstClr val="black"/>
                </a:solidFill>
                <a:latin typeface="楷体" panose="02010609060101010101" pitchFamily="49" charset="-122"/>
                <a:ea typeface="楷体" panose="02010609060101010101" pitchFamily="49" charset="-122"/>
              </a:rPr>
              <a:t>。语义事件直接继承自</a:t>
            </a:r>
            <a:r>
              <a:rPr lang="en-US" altLang="zh-CN" sz="2000" dirty="0" err="1">
                <a:solidFill>
                  <a:prstClr val="black"/>
                </a:solidFill>
                <a:latin typeface="楷体" panose="02010609060101010101" pitchFamily="49" charset="-122"/>
                <a:ea typeface="楷体" panose="02010609060101010101" pitchFamily="49" charset="-122"/>
              </a:rPr>
              <a:t>AWTEvent</a:t>
            </a:r>
            <a:r>
              <a:rPr lang="zh-CN" altLang="en-US" sz="2000" dirty="0">
                <a:solidFill>
                  <a:prstClr val="black"/>
                </a:solidFill>
                <a:latin typeface="楷体" panose="02010609060101010101" pitchFamily="49" charset="-122"/>
                <a:ea typeface="楷体" panose="02010609060101010101" pitchFamily="49" charset="-122"/>
              </a:rPr>
              <a:t>，如</a:t>
            </a:r>
            <a:r>
              <a:rPr lang="en-US" altLang="zh-CN" sz="2000" dirty="0" err="1">
                <a:solidFill>
                  <a:prstClr val="black"/>
                </a:solidFill>
                <a:latin typeface="楷体" panose="02010609060101010101" pitchFamily="49" charset="-122"/>
                <a:ea typeface="楷体" panose="02010609060101010101" pitchFamily="49" charset="-122"/>
              </a:rPr>
              <a:t>ActionEvent</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err="1">
                <a:solidFill>
                  <a:prstClr val="black"/>
                </a:solidFill>
                <a:latin typeface="楷体" panose="02010609060101010101" pitchFamily="49" charset="-122"/>
                <a:ea typeface="楷体" panose="02010609060101010101" pitchFamily="49" charset="-122"/>
              </a:rPr>
              <a:t>AdjustmentEvent</a:t>
            </a:r>
            <a:r>
              <a:rPr lang="zh-CN" altLang="en-US" sz="2000" dirty="0">
                <a:solidFill>
                  <a:prstClr val="black"/>
                </a:solidFill>
                <a:latin typeface="楷体" panose="02010609060101010101" pitchFamily="49" charset="-122"/>
                <a:ea typeface="楷体" panose="02010609060101010101" pitchFamily="49" charset="-122"/>
              </a:rPr>
              <a:t>与</a:t>
            </a:r>
            <a:r>
              <a:rPr lang="en-US" altLang="zh-CN" sz="2000" dirty="0" err="1">
                <a:solidFill>
                  <a:prstClr val="black"/>
                </a:solidFill>
                <a:latin typeface="楷体" panose="02010609060101010101" pitchFamily="49" charset="-122"/>
                <a:ea typeface="楷体" panose="02010609060101010101" pitchFamily="49" charset="-122"/>
              </a:rPr>
              <a:t>ComponentEvent</a:t>
            </a:r>
            <a:r>
              <a:rPr lang="zh-CN" altLang="en-US" sz="2000" dirty="0">
                <a:solidFill>
                  <a:prstClr val="black"/>
                </a:solidFill>
                <a:latin typeface="楷体" panose="02010609060101010101" pitchFamily="49" charset="-122"/>
                <a:ea typeface="楷体" panose="02010609060101010101" pitchFamily="49" charset="-122"/>
              </a:rPr>
              <a:t>等。底层事件则是继承自</a:t>
            </a:r>
            <a:r>
              <a:rPr lang="en-US" altLang="zh-CN" sz="2000" dirty="0" err="1">
                <a:solidFill>
                  <a:prstClr val="black"/>
                </a:solidFill>
                <a:latin typeface="楷体" panose="02010609060101010101" pitchFamily="49" charset="-122"/>
                <a:ea typeface="楷体" panose="02010609060101010101" pitchFamily="49" charset="-122"/>
              </a:rPr>
              <a:t>ComponentEvent</a:t>
            </a:r>
            <a:r>
              <a:rPr lang="zh-CN" altLang="en-US" sz="2000" dirty="0">
                <a:solidFill>
                  <a:prstClr val="black"/>
                </a:solidFill>
                <a:latin typeface="楷体" panose="02010609060101010101" pitchFamily="49" charset="-122"/>
                <a:ea typeface="楷体" panose="02010609060101010101" pitchFamily="49" charset="-122"/>
              </a:rPr>
              <a:t>类，如</a:t>
            </a:r>
            <a:r>
              <a:rPr lang="en-US" altLang="zh-CN" sz="2000" dirty="0" err="1">
                <a:solidFill>
                  <a:prstClr val="black"/>
                </a:solidFill>
                <a:latin typeface="楷体" panose="02010609060101010101" pitchFamily="49" charset="-122"/>
                <a:ea typeface="楷体" panose="02010609060101010101" pitchFamily="49" charset="-122"/>
              </a:rPr>
              <a:t>ContainerEvent</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err="1">
                <a:solidFill>
                  <a:prstClr val="black"/>
                </a:solidFill>
                <a:latin typeface="楷体" panose="02010609060101010101" pitchFamily="49" charset="-122"/>
                <a:ea typeface="楷体" panose="02010609060101010101" pitchFamily="49" charset="-122"/>
              </a:rPr>
              <a:t>FocusEvent</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err="1">
                <a:solidFill>
                  <a:prstClr val="black"/>
                </a:solidFill>
                <a:latin typeface="楷体" panose="02010609060101010101" pitchFamily="49" charset="-122"/>
                <a:ea typeface="楷体" panose="02010609060101010101" pitchFamily="49" charset="-122"/>
              </a:rPr>
              <a:t>WindowEvent</a:t>
            </a:r>
            <a:r>
              <a:rPr lang="zh-CN" altLang="en-US" sz="2000" dirty="0">
                <a:solidFill>
                  <a:prstClr val="black"/>
                </a:solidFill>
                <a:latin typeface="楷体" panose="02010609060101010101" pitchFamily="49" charset="-122"/>
                <a:ea typeface="楷体" panose="02010609060101010101" pitchFamily="49" charset="-122"/>
              </a:rPr>
              <a:t>与</a:t>
            </a:r>
            <a:r>
              <a:rPr lang="en-US" altLang="zh-CN" sz="2000" dirty="0" err="1">
                <a:solidFill>
                  <a:prstClr val="black"/>
                </a:solidFill>
                <a:latin typeface="楷体" panose="02010609060101010101" pitchFamily="49" charset="-122"/>
                <a:ea typeface="楷体" panose="02010609060101010101" pitchFamily="49" charset="-122"/>
              </a:rPr>
              <a:t>KeyEvent</a:t>
            </a:r>
            <a:r>
              <a:rPr lang="zh-CN" altLang="en-US" sz="2000" dirty="0">
                <a:solidFill>
                  <a:prstClr val="black"/>
                </a:solidFill>
                <a:latin typeface="楷体" panose="02010609060101010101" pitchFamily="49" charset="-122"/>
                <a:ea typeface="楷体" panose="02010609060101010101" pitchFamily="49" charset="-122"/>
              </a:rPr>
              <a:t>等。</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事件类的说明详见表。</a:t>
            </a:r>
          </a:p>
        </p:txBody>
      </p:sp>
      <p:sp>
        <p:nvSpPr>
          <p:cNvPr id="15" name="文本框 14">
            <a:extLst>
              <a:ext uri="{FF2B5EF4-FFF2-40B4-BE49-F238E27FC236}">
                <a16:creationId xmlns:a16="http://schemas.microsoft.com/office/drawing/2014/main" id="{AB238CE8-522E-4990-8340-E75C854D7A9C}"/>
              </a:ext>
            </a:extLst>
          </p:cNvPr>
          <p:cNvSpPr txBox="1"/>
          <p:nvPr/>
        </p:nvSpPr>
        <p:spPr>
          <a:xfrm>
            <a:off x="669701" y="131998"/>
            <a:ext cx="4103688"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实现计算器的事件处理</a:t>
            </a:r>
          </a:p>
        </p:txBody>
      </p:sp>
    </p:spTree>
    <p:extLst>
      <p:ext uri="{BB962C8B-B14F-4D97-AF65-F5344CB8AC3E}">
        <p14:creationId xmlns:p14="http://schemas.microsoft.com/office/powerpoint/2010/main" val="728644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TotalTime>
  <Words>1340</Words>
  <Application>Microsoft Office PowerPoint</Application>
  <PresentationFormat>宽屏</PresentationFormat>
  <Paragraphs>101</Paragraphs>
  <Slides>26</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Gill Sans</vt:lpstr>
      <vt:lpstr>等线</vt:lpstr>
      <vt:lpstr>等线 Light</vt:lpstr>
      <vt:lpstr>楷体</vt:lpstr>
      <vt:lpstr>思源黑体 CN Bold</vt:lpstr>
      <vt:lpstr>思源黑体 CN Regular</vt:lpstr>
      <vt:lpstr>微软雅黑</vt:lpstr>
      <vt:lpstr>印品黑体</vt:lpstr>
      <vt:lpstr>Arial</vt:lpstr>
      <vt:lpstr>Open Sans</vt:lpstr>
      <vt:lpstr>Raleway</vt:lpstr>
      <vt:lpstr>Roboto Medium</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li yuting</cp:lastModifiedBy>
  <cp:revision>544</cp:revision>
  <dcterms:created xsi:type="dcterms:W3CDTF">2021-12-15T06:35:32Z</dcterms:created>
  <dcterms:modified xsi:type="dcterms:W3CDTF">2021-12-16T10:53:00Z</dcterms:modified>
</cp:coreProperties>
</file>