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0"/>
  </p:notesMasterIdLst>
  <p:sldIdLst>
    <p:sldId id="1127" r:id="rId3"/>
    <p:sldId id="287" r:id="rId4"/>
    <p:sldId id="288" r:id="rId5"/>
    <p:sldId id="257" r:id="rId6"/>
    <p:sldId id="335" r:id="rId7"/>
    <p:sldId id="330" r:id="rId8"/>
    <p:sldId id="1128" r:id="rId9"/>
    <p:sldId id="1129" r:id="rId10"/>
    <p:sldId id="1130" r:id="rId11"/>
    <p:sldId id="1131" r:id="rId12"/>
    <p:sldId id="1132" r:id="rId13"/>
    <p:sldId id="1133" r:id="rId14"/>
    <p:sldId id="1134" r:id="rId15"/>
    <p:sldId id="1135" r:id="rId16"/>
    <p:sldId id="1136" r:id="rId17"/>
    <p:sldId id="1137" r:id="rId18"/>
    <p:sldId id="1126"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DA0C6"/>
    <a:srgbClr val="5776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072867-4EF1-4F1A-9357-C17B25717A66}" type="datetimeFigureOut">
              <a:rPr lang="zh-CN" altLang="en-US" smtClean="0"/>
              <a:t>2021/12/15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1D2308-A048-454B-B9C0-F92A285EC947}" type="slidenum">
              <a:rPr lang="zh-CN" altLang="en-US" smtClean="0"/>
              <a:t>‹#›</a:t>
            </a:fld>
            <a:endParaRPr lang="zh-CN" altLang="en-US"/>
          </a:p>
        </p:txBody>
      </p:sp>
    </p:spTree>
    <p:extLst>
      <p:ext uri="{BB962C8B-B14F-4D97-AF65-F5344CB8AC3E}">
        <p14:creationId xmlns:p14="http://schemas.microsoft.com/office/powerpoint/2010/main" val="1159779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196C89-447D-4317-AE2B-E2BCC13E619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3791AC16-6FC0-4696-9FAF-0D351522A43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381B9630-2EAA-4D61-AFF7-E4CC6414C59D}"/>
              </a:ext>
            </a:extLst>
          </p:cNvPr>
          <p:cNvSpPr>
            <a:spLocks noGrp="1"/>
          </p:cNvSpPr>
          <p:nvPr>
            <p:ph type="dt" sz="half" idx="10"/>
          </p:nvPr>
        </p:nvSpPr>
        <p:spPr/>
        <p:txBody>
          <a:bodyPr/>
          <a:lstStyle/>
          <a:p>
            <a:fld id="{56117FD2-8143-4F95-A989-FFB9EA2951E8}" type="datetimeFigureOut">
              <a:rPr lang="zh-CN" altLang="en-US" smtClean="0"/>
              <a:t>2021/12/15</a:t>
            </a:fld>
            <a:endParaRPr lang="zh-CN" altLang="en-US"/>
          </a:p>
        </p:txBody>
      </p:sp>
      <p:sp>
        <p:nvSpPr>
          <p:cNvPr id="5" name="页脚占位符 4">
            <a:extLst>
              <a:ext uri="{FF2B5EF4-FFF2-40B4-BE49-F238E27FC236}">
                <a16:creationId xmlns:a16="http://schemas.microsoft.com/office/drawing/2014/main" id="{0E91E97F-F96D-4A16-A3B1-675B7635A64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46CD255-162C-46E5-A671-29400FB98062}"/>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530052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28F98F9-1BED-4A25-A500-C9C2561C04E3}"/>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CC7EB9B6-2B1E-46E8-BD7E-4C7125F58AEA}"/>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E0E9728-77E0-4570-870C-F2C0849F578D}"/>
              </a:ext>
            </a:extLst>
          </p:cNvPr>
          <p:cNvSpPr>
            <a:spLocks noGrp="1"/>
          </p:cNvSpPr>
          <p:nvPr>
            <p:ph type="dt" sz="half" idx="10"/>
          </p:nvPr>
        </p:nvSpPr>
        <p:spPr/>
        <p:txBody>
          <a:bodyPr/>
          <a:lstStyle/>
          <a:p>
            <a:fld id="{56117FD2-8143-4F95-A989-FFB9EA2951E8}" type="datetimeFigureOut">
              <a:rPr lang="zh-CN" altLang="en-US" smtClean="0"/>
              <a:t>2021/12/15</a:t>
            </a:fld>
            <a:endParaRPr lang="zh-CN" altLang="en-US"/>
          </a:p>
        </p:txBody>
      </p:sp>
      <p:sp>
        <p:nvSpPr>
          <p:cNvPr id="5" name="页脚占位符 4">
            <a:extLst>
              <a:ext uri="{FF2B5EF4-FFF2-40B4-BE49-F238E27FC236}">
                <a16:creationId xmlns:a16="http://schemas.microsoft.com/office/drawing/2014/main" id="{B6B3589F-EDC4-4ACD-970F-F36AE268FE6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6B84ACB5-0F25-480F-AFA9-2B1DC91F5F4A}"/>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21090656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7177CB4A-0636-46BD-8849-87F8CD2A810D}"/>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3A63A277-E885-4558-80C9-6E25B195B7F4}"/>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27EFBEB-DDB4-4296-851C-945A1A83D60A}"/>
              </a:ext>
            </a:extLst>
          </p:cNvPr>
          <p:cNvSpPr>
            <a:spLocks noGrp="1"/>
          </p:cNvSpPr>
          <p:nvPr>
            <p:ph type="dt" sz="half" idx="10"/>
          </p:nvPr>
        </p:nvSpPr>
        <p:spPr/>
        <p:txBody>
          <a:bodyPr/>
          <a:lstStyle/>
          <a:p>
            <a:fld id="{56117FD2-8143-4F95-A989-FFB9EA2951E8}" type="datetimeFigureOut">
              <a:rPr lang="zh-CN" altLang="en-US" smtClean="0"/>
              <a:t>2021/12/15</a:t>
            </a:fld>
            <a:endParaRPr lang="zh-CN" altLang="en-US"/>
          </a:p>
        </p:txBody>
      </p:sp>
      <p:sp>
        <p:nvSpPr>
          <p:cNvPr id="5" name="页脚占位符 4">
            <a:extLst>
              <a:ext uri="{FF2B5EF4-FFF2-40B4-BE49-F238E27FC236}">
                <a16:creationId xmlns:a16="http://schemas.microsoft.com/office/drawing/2014/main" id="{21E49ECB-7C82-4202-8E46-5F6F3D0FFE3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56261C1-58CA-44D1-AFEE-AE1AD74AD416}"/>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42009239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id="{084BB70F-A6FD-458B-A03E-270004AC36C8}"/>
              </a:ext>
            </a:extLst>
          </p:cNvPr>
          <p:cNvSpPr>
            <a:spLocks noGrp="1"/>
          </p:cNvSpPr>
          <p:nvPr>
            <p:ph type="pic" sz="quarter" idx="10"/>
          </p:nvPr>
        </p:nvSpPr>
        <p:spPr>
          <a:xfrm>
            <a:off x="0" y="0"/>
            <a:ext cx="12192000" cy="6858000"/>
          </a:xfrm>
        </p:spPr>
        <p:txBody>
          <a:bodyPr/>
          <a:lstStyle/>
          <a:p>
            <a:endParaRPr lang="zh-CN" altLang="en-US"/>
          </a:p>
        </p:txBody>
      </p:sp>
    </p:spTree>
    <p:extLst>
      <p:ext uri="{BB962C8B-B14F-4D97-AF65-F5344CB8AC3E}">
        <p14:creationId xmlns:p14="http://schemas.microsoft.com/office/powerpoint/2010/main" val="32701448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131575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538161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12/15/2021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1190234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12/15/2021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2545056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12/15/2021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0685207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12/15/2021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559956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12/15/2021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3793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8B37E66-BA08-4D86-A65A-EF943B66920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667A96B-B8BC-4D51-A834-437B7DB25E00}"/>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71CECF9-D464-49FC-85DA-B057679C12CE}"/>
              </a:ext>
            </a:extLst>
          </p:cNvPr>
          <p:cNvSpPr>
            <a:spLocks noGrp="1"/>
          </p:cNvSpPr>
          <p:nvPr>
            <p:ph type="dt" sz="half" idx="10"/>
          </p:nvPr>
        </p:nvSpPr>
        <p:spPr/>
        <p:txBody>
          <a:bodyPr/>
          <a:lstStyle/>
          <a:p>
            <a:fld id="{56117FD2-8143-4F95-A989-FFB9EA2951E8}" type="datetimeFigureOut">
              <a:rPr lang="zh-CN" altLang="en-US" smtClean="0"/>
              <a:t>2021/12/15</a:t>
            </a:fld>
            <a:endParaRPr lang="zh-CN" altLang="en-US"/>
          </a:p>
        </p:txBody>
      </p:sp>
      <p:sp>
        <p:nvSpPr>
          <p:cNvPr id="5" name="页脚占位符 4">
            <a:extLst>
              <a:ext uri="{FF2B5EF4-FFF2-40B4-BE49-F238E27FC236}">
                <a16:creationId xmlns:a16="http://schemas.microsoft.com/office/drawing/2014/main" id="{2923CCD2-4542-47E3-93CF-1620688F0B1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7222848-1661-4636-949C-5D2D3B4973B6}"/>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4028497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12/15/2021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5338118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12/15/2021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3184197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923716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6"/>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6"/>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046135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93534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0_Vertical Title and Text">
    <p:spTree>
      <p:nvGrpSpPr>
        <p:cNvPr id="1" name=""/>
        <p:cNvGrpSpPr/>
        <p:nvPr/>
      </p:nvGrpSpPr>
      <p:grpSpPr>
        <a:xfrm>
          <a:off x="0" y="0"/>
          <a:ext cx="0" cy="0"/>
          <a:chOff x="0" y="0"/>
          <a:chExt cx="0" cy="0"/>
        </a:xfrm>
      </p:grpSpPr>
      <p:sp>
        <p:nvSpPr>
          <p:cNvPr id="2" name="Picture Placeholder 7"/>
          <p:cNvSpPr>
            <a:spLocks noGrp="1"/>
          </p:cNvSpPr>
          <p:nvPr>
            <p:ph type="pic" sz="quarter" idx="10"/>
          </p:nvPr>
        </p:nvSpPr>
        <p:spPr>
          <a:xfrm>
            <a:off x="0" y="0"/>
            <a:ext cx="2438400" cy="6858000"/>
          </a:xfrm>
          <a:prstGeom prst="rect">
            <a:avLst/>
          </a:prstGeom>
          <a:solidFill>
            <a:schemeClr val="bg1">
              <a:lumMod val="95000"/>
            </a:schemeClr>
          </a:solidFill>
        </p:spPr>
        <p:txBody>
          <a:bodyPr/>
          <a:lstStyle/>
          <a:p>
            <a:endParaRPr lang="en-US"/>
          </a:p>
        </p:txBody>
      </p:sp>
      <p:sp>
        <p:nvSpPr>
          <p:cNvPr id="3" name="Rectangle 2"/>
          <p:cNvSpPr/>
          <p:nvPr userDrawn="1"/>
        </p:nvSpPr>
        <p:spPr>
          <a:xfrm>
            <a:off x="7924800" y="0"/>
            <a:ext cx="1828800" cy="2514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Tree>
    <p:extLst>
      <p:ext uri="{BB962C8B-B14F-4D97-AF65-F5344CB8AC3E}">
        <p14:creationId xmlns:p14="http://schemas.microsoft.com/office/powerpoint/2010/main" val="4146587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05751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内页">
    <p:bg>
      <p:bgPr>
        <a:solidFill>
          <a:srgbClr val="FAFAFA">
            <a:alpha val="92000"/>
          </a:srgbClr>
        </a:solidFill>
        <a:effectLst/>
      </p:bgPr>
    </p:bg>
    <p:spTree>
      <p:nvGrpSpPr>
        <p:cNvPr id="1" name=""/>
        <p:cNvGrpSpPr/>
        <p:nvPr/>
      </p:nvGrpSpPr>
      <p:grpSpPr>
        <a:xfrm>
          <a:off x="0" y="0"/>
          <a:ext cx="0" cy="0"/>
          <a:chOff x="0" y="0"/>
          <a:chExt cx="0" cy="0"/>
        </a:xfrm>
      </p:grpSpPr>
      <p:sp>
        <p:nvSpPr>
          <p:cNvPr id="2" name="矩形 1"/>
          <p:cNvSpPr/>
          <p:nvPr userDrawn="1"/>
        </p:nvSpPr>
        <p:spPr>
          <a:xfrm>
            <a:off x="0" y="160021"/>
            <a:ext cx="12192000" cy="6253135"/>
          </a:xfrm>
          <a:prstGeom prst="rect">
            <a:avLst/>
          </a:prstGeom>
          <a:solidFill>
            <a:schemeClr val="bg1"/>
          </a:solidFill>
          <a:ln>
            <a:noFill/>
          </a:ln>
          <a:effectLst>
            <a:outerShdw blurRad="393700" dist="177800" dir="5400000" algn="t"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800"/>
          </a:p>
        </p:txBody>
      </p:sp>
      <p:sp>
        <p:nvSpPr>
          <p:cNvPr id="8" name="灯片编号占位符 4"/>
          <p:cNvSpPr txBox="1">
            <a:spLocks/>
          </p:cNvSpPr>
          <p:nvPr userDrawn="1"/>
        </p:nvSpPr>
        <p:spPr>
          <a:xfrm>
            <a:off x="11635152" y="6478470"/>
            <a:ext cx="258083" cy="246221"/>
          </a:xfrm>
          <a:prstGeom prst="rect">
            <a:avLst/>
          </a:prstGeom>
          <a:noFill/>
        </p:spPr>
        <p:txBody>
          <a:bodyPr wrap="none" lIns="0" tIns="0" rIns="0" bIns="0" rtlCol="0" anchor="ctr">
            <a:spAutoFit/>
          </a:bodyPr>
          <a:lstStyle>
            <a:defPPr>
              <a:defRPr lang="zh-CN"/>
            </a:defPPr>
            <a:lvl1pPr marL="0" algn="r" defTabSz="914400" rtl="0" eaLnBrk="1" latinLnBrk="0" hangingPunct="1">
              <a:defRPr lang="en-US" altLang="zh-CN" sz="1400"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B44C642-52FE-4436-9921-21EF1F32C57C}" type="slidenum">
              <a:rPr lang="zh-CN" altLang="en-US" sz="1600" smtClean="0">
                <a:solidFill>
                  <a:schemeClr val="accent3"/>
                </a:solidFill>
                <a:latin typeface="+mn-lt"/>
              </a:rPr>
              <a:pPr/>
              <a:t>‹#›</a:t>
            </a:fld>
            <a:endParaRPr lang="zh-CN" altLang="en-US" sz="1600">
              <a:solidFill>
                <a:schemeClr val="accent3"/>
              </a:solidFill>
              <a:latin typeface="+mn-lt"/>
            </a:endParaRPr>
          </a:p>
        </p:txBody>
      </p:sp>
      <p:sp>
        <p:nvSpPr>
          <p:cNvPr id="10" name="Line 28"/>
          <p:cNvSpPr>
            <a:spLocks noChangeShapeType="1"/>
          </p:cNvSpPr>
          <p:nvPr userDrawn="1"/>
        </p:nvSpPr>
        <p:spPr bwMode="auto">
          <a:xfrm flipH="1">
            <a:off x="11459303" y="6503525"/>
            <a:ext cx="115024" cy="196107"/>
          </a:xfrm>
          <a:prstGeom prst="line">
            <a:avLst/>
          </a:prstGeom>
          <a:noFill/>
          <a:ln w="6350"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12" name="文本框 11"/>
          <p:cNvSpPr txBox="1"/>
          <p:nvPr userDrawn="1"/>
        </p:nvSpPr>
        <p:spPr>
          <a:xfrm>
            <a:off x="341716" y="6516942"/>
            <a:ext cx="4634282" cy="169277"/>
          </a:xfrm>
          <a:prstGeom prst="rect">
            <a:avLst/>
          </a:prstGeom>
          <a:noFill/>
        </p:spPr>
        <p:txBody>
          <a:bodyPr vert="horz" wrap="none" lIns="0" tIns="0" rIns="0" bIns="0" rtlCol="0">
            <a:spAutoFit/>
          </a:bodyPr>
          <a:lstStyle/>
          <a:p>
            <a:r>
              <a:rPr lang="en-US" altLang="zh-CN" sz="1100" spc="300">
                <a:solidFill>
                  <a:schemeClr val="bg1">
                    <a:lumMod val="65000"/>
                  </a:schemeClr>
                </a:solidFill>
              </a:rPr>
              <a:t>SHANGHAI  OOOPIC  TECHNOLOGIES  CO.,LTD.</a:t>
            </a:r>
            <a:endParaRPr lang="zh-CN" altLang="en-US" sz="1100" spc="300">
              <a:solidFill>
                <a:schemeClr val="bg1">
                  <a:lumMod val="65000"/>
                </a:schemeClr>
              </a:solidFill>
            </a:endParaRPr>
          </a:p>
        </p:txBody>
      </p:sp>
      <p:sp>
        <p:nvSpPr>
          <p:cNvPr id="13" name="矩形 12"/>
          <p:cNvSpPr/>
          <p:nvPr userDrawn="1"/>
        </p:nvSpPr>
        <p:spPr>
          <a:xfrm>
            <a:off x="0" y="395947"/>
            <a:ext cx="103517" cy="51566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800"/>
          </a:p>
        </p:txBody>
      </p:sp>
    </p:spTree>
    <p:extLst>
      <p:ext uri="{BB962C8B-B14F-4D97-AF65-F5344CB8AC3E}">
        <p14:creationId xmlns:p14="http://schemas.microsoft.com/office/powerpoint/2010/main" val="242824195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7026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157D338-419E-4CE9-826B-E244B94A2D6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6512CBDE-08D9-48EB-9560-74226060A85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B3ABE56E-D3C3-4031-ACF3-5170B38686C0}"/>
              </a:ext>
            </a:extLst>
          </p:cNvPr>
          <p:cNvSpPr>
            <a:spLocks noGrp="1"/>
          </p:cNvSpPr>
          <p:nvPr>
            <p:ph type="dt" sz="half" idx="10"/>
          </p:nvPr>
        </p:nvSpPr>
        <p:spPr/>
        <p:txBody>
          <a:bodyPr/>
          <a:lstStyle/>
          <a:p>
            <a:fld id="{56117FD2-8143-4F95-A989-FFB9EA2951E8}" type="datetimeFigureOut">
              <a:rPr lang="zh-CN" altLang="en-US" smtClean="0"/>
              <a:t>2021/12/15</a:t>
            </a:fld>
            <a:endParaRPr lang="zh-CN" altLang="en-US"/>
          </a:p>
        </p:txBody>
      </p:sp>
      <p:sp>
        <p:nvSpPr>
          <p:cNvPr id="5" name="页脚占位符 4">
            <a:extLst>
              <a:ext uri="{FF2B5EF4-FFF2-40B4-BE49-F238E27FC236}">
                <a16:creationId xmlns:a16="http://schemas.microsoft.com/office/drawing/2014/main" id="{7BADC859-283D-45CD-8DDE-387009A5B5D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7DBDA1C-C132-4F4C-9B45-7B738441EDE8}"/>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2215677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6374331-CEAF-4C00-8AD9-DA98FCCD589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802346E9-9A5F-479B-8384-4D90C24C5747}"/>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F929E4A4-77BF-4DD1-83A3-1AF20CCAD66C}"/>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680AEA94-9533-4FC6-97B7-AA2E8B349046}"/>
              </a:ext>
            </a:extLst>
          </p:cNvPr>
          <p:cNvSpPr>
            <a:spLocks noGrp="1"/>
          </p:cNvSpPr>
          <p:nvPr>
            <p:ph type="dt" sz="half" idx="10"/>
          </p:nvPr>
        </p:nvSpPr>
        <p:spPr/>
        <p:txBody>
          <a:bodyPr/>
          <a:lstStyle/>
          <a:p>
            <a:fld id="{56117FD2-8143-4F95-A989-FFB9EA2951E8}" type="datetimeFigureOut">
              <a:rPr lang="zh-CN" altLang="en-US" smtClean="0"/>
              <a:t>2021/12/15</a:t>
            </a:fld>
            <a:endParaRPr lang="zh-CN" altLang="en-US"/>
          </a:p>
        </p:txBody>
      </p:sp>
      <p:sp>
        <p:nvSpPr>
          <p:cNvPr id="6" name="页脚占位符 5">
            <a:extLst>
              <a:ext uri="{FF2B5EF4-FFF2-40B4-BE49-F238E27FC236}">
                <a16:creationId xmlns:a16="http://schemas.microsoft.com/office/drawing/2014/main" id="{CA2FABCB-56B8-4766-BF65-C8BBE801AE1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5994BEC-1B7D-46A2-8B7E-6A5681F2AC19}"/>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4244016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45093D5-578A-46E9-B769-755877E5B95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3317463E-D9D1-45B2-AE5E-B7BEA6A4C51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B7EB4D06-47C4-4EB7-9F2E-21F372EC69C8}"/>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BF5CFD12-595E-458B-AEBC-1EB99653C06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46798727-6514-48E8-9BA1-879D048A2C71}"/>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8A5E0BBE-F0B7-4C6F-960B-6504A0446CE1}"/>
              </a:ext>
            </a:extLst>
          </p:cNvPr>
          <p:cNvSpPr>
            <a:spLocks noGrp="1"/>
          </p:cNvSpPr>
          <p:nvPr>
            <p:ph type="dt" sz="half" idx="10"/>
          </p:nvPr>
        </p:nvSpPr>
        <p:spPr/>
        <p:txBody>
          <a:bodyPr/>
          <a:lstStyle/>
          <a:p>
            <a:fld id="{56117FD2-8143-4F95-A989-FFB9EA2951E8}" type="datetimeFigureOut">
              <a:rPr lang="zh-CN" altLang="en-US" smtClean="0"/>
              <a:t>2021/12/15</a:t>
            </a:fld>
            <a:endParaRPr lang="zh-CN" altLang="en-US"/>
          </a:p>
        </p:txBody>
      </p:sp>
      <p:sp>
        <p:nvSpPr>
          <p:cNvPr id="8" name="页脚占位符 7">
            <a:extLst>
              <a:ext uri="{FF2B5EF4-FFF2-40B4-BE49-F238E27FC236}">
                <a16:creationId xmlns:a16="http://schemas.microsoft.com/office/drawing/2014/main" id="{B534B6A2-BA48-43C0-811E-3DD9A5D0292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78BA229E-66C7-4C47-9A78-22C89BE3F7EE}"/>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2346389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631E96E-FB84-417B-965F-24ED35BD4BE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180F5A78-256A-44A2-8CD1-DC023323F3B3}"/>
              </a:ext>
            </a:extLst>
          </p:cNvPr>
          <p:cNvSpPr>
            <a:spLocks noGrp="1"/>
          </p:cNvSpPr>
          <p:nvPr>
            <p:ph type="dt" sz="half" idx="10"/>
          </p:nvPr>
        </p:nvSpPr>
        <p:spPr/>
        <p:txBody>
          <a:bodyPr/>
          <a:lstStyle/>
          <a:p>
            <a:fld id="{56117FD2-8143-4F95-A989-FFB9EA2951E8}" type="datetimeFigureOut">
              <a:rPr lang="zh-CN" altLang="en-US" smtClean="0"/>
              <a:t>2021/12/15</a:t>
            </a:fld>
            <a:endParaRPr lang="zh-CN" altLang="en-US"/>
          </a:p>
        </p:txBody>
      </p:sp>
      <p:sp>
        <p:nvSpPr>
          <p:cNvPr id="4" name="页脚占位符 3">
            <a:extLst>
              <a:ext uri="{FF2B5EF4-FFF2-40B4-BE49-F238E27FC236}">
                <a16:creationId xmlns:a16="http://schemas.microsoft.com/office/drawing/2014/main" id="{2FDAE2A8-8E6D-4EFE-A7D0-F6E91B45A54B}"/>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4F45D8E3-45DF-413A-AA1B-EFD6B0E0575F}"/>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2035872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3A81726B-16C8-4C48-93BB-5C9743C0DDDA}"/>
              </a:ext>
            </a:extLst>
          </p:cNvPr>
          <p:cNvSpPr>
            <a:spLocks noGrp="1"/>
          </p:cNvSpPr>
          <p:nvPr>
            <p:ph type="dt" sz="half" idx="10"/>
          </p:nvPr>
        </p:nvSpPr>
        <p:spPr/>
        <p:txBody>
          <a:bodyPr/>
          <a:lstStyle/>
          <a:p>
            <a:fld id="{56117FD2-8143-4F95-A989-FFB9EA2951E8}" type="datetimeFigureOut">
              <a:rPr lang="zh-CN" altLang="en-US" smtClean="0"/>
              <a:t>2021/12/15</a:t>
            </a:fld>
            <a:endParaRPr lang="zh-CN" altLang="en-US"/>
          </a:p>
        </p:txBody>
      </p:sp>
      <p:sp>
        <p:nvSpPr>
          <p:cNvPr id="3" name="页脚占位符 2">
            <a:extLst>
              <a:ext uri="{FF2B5EF4-FFF2-40B4-BE49-F238E27FC236}">
                <a16:creationId xmlns:a16="http://schemas.microsoft.com/office/drawing/2014/main" id="{F8EF3702-8B93-49F1-9814-F91453FF8C9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775D0BB1-5328-4ACE-887D-2B4BE7AB0B05}"/>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189731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9675F99-FC69-4673-8268-9FA01765D64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E5EF2324-F262-4840-BC83-10DC1252CD3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FC8FB806-5167-4A32-80C9-5400F74376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8E3CABE-FC3E-4B11-B1F1-D19110DBC66D}"/>
              </a:ext>
            </a:extLst>
          </p:cNvPr>
          <p:cNvSpPr>
            <a:spLocks noGrp="1"/>
          </p:cNvSpPr>
          <p:nvPr>
            <p:ph type="dt" sz="half" idx="10"/>
          </p:nvPr>
        </p:nvSpPr>
        <p:spPr/>
        <p:txBody>
          <a:bodyPr/>
          <a:lstStyle/>
          <a:p>
            <a:fld id="{56117FD2-8143-4F95-A989-FFB9EA2951E8}" type="datetimeFigureOut">
              <a:rPr lang="zh-CN" altLang="en-US" smtClean="0"/>
              <a:t>2021/12/15</a:t>
            </a:fld>
            <a:endParaRPr lang="zh-CN" altLang="en-US"/>
          </a:p>
        </p:txBody>
      </p:sp>
      <p:sp>
        <p:nvSpPr>
          <p:cNvPr id="6" name="页脚占位符 5">
            <a:extLst>
              <a:ext uri="{FF2B5EF4-FFF2-40B4-BE49-F238E27FC236}">
                <a16:creationId xmlns:a16="http://schemas.microsoft.com/office/drawing/2014/main" id="{754FCB5E-862C-4AB1-89F3-FB78C76C823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19FE6C92-CFB7-464F-ACCD-F8A47DAB0EFF}"/>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4101377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6DC5F59-DBB8-4BE2-A1E5-63847993C69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92229AE1-FF5C-4407-8A4B-AF51FC2334A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281D626D-5257-41BE-A5E0-5B69980343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C638CF00-71D8-4CDB-9199-32A318689DFC}"/>
              </a:ext>
            </a:extLst>
          </p:cNvPr>
          <p:cNvSpPr>
            <a:spLocks noGrp="1"/>
          </p:cNvSpPr>
          <p:nvPr>
            <p:ph type="dt" sz="half" idx="10"/>
          </p:nvPr>
        </p:nvSpPr>
        <p:spPr/>
        <p:txBody>
          <a:bodyPr/>
          <a:lstStyle/>
          <a:p>
            <a:fld id="{56117FD2-8143-4F95-A989-FFB9EA2951E8}" type="datetimeFigureOut">
              <a:rPr lang="zh-CN" altLang="en-US" smtClean="0"/>
              <a:t>2021/12/15</a:t>
            </a:fld>
            <a:endParaRPr lang="zh-CN" altLang="en-US"/>
          </a:p>
        </p:txBody>
      </p:sp>
      <p:sp>
        <p:nvSpPr>
          <p:cNvPr id="6" name="页脚占位符 5">
            <a:extLst>
              <a:ext uri="{FF2B5EF4-FFF2-40B4-BE49-F238E27FC236}">
                <a16:creationId xmlns:a16="http://schemas.microsoft.com/office/drawing/2014/main" id="{46BB9805-198A-4826-A285-0BEA2888FA8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4B954BAC-D6AB-4EA1-98B4-20B22D9CDCA2}"/>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3474672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68B74FE2-473C-42CF-B408-1E930F30D19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9466DB40-7D29-442D-8F35-D7B0F9E8F2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7704A8E-0434-4B38-A942-B0A48DDB3E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117FD2-8143-4F95-A989-FFB9EA2951E8}" type="datetimeFigureOut">
              <a:rPr lang="zh-CN" altLang="en-US" smtClean="0"/>
              <a:t>2021/12/15</a:t>
            </a:fld>
            <a:endParaRPr lang="zh-CN" altLang="en-US"/>
          </a:p>
        </p:txBody>
      </p:sp>
      <p:sp>
        <p:nvSpPr>
          <p:cNvPr id="5" name="页脚占位符 4">
            <a:extLst>
              <a:ext uri="{FF2B5EF4-FFF2-40B4-BE49-F238E27FC236}">
                <a16:creationId xmlns:a16="http://schemas.microsoft.com/office/drawing/2014/main" id="{EC482003-1A48-4642-9396-9BBD2FC7D2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C02D8287-0216-4CD9-8F19-06B75AFC0D6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16321239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12/15/2021</a:t>
            </a:fld>
            <a:endParaRPr lang="en-US" dirty="0"/>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8780913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4" r:id="rId13"/>
    <p:sldLayoutId id="2147483678" r:id="rId14"/>
    <p:sldLayoutId id="2147483681" r:id="rId15"/>
    <p:sldLayoutId id="2147483683" r:id="rId16"/>
    <p:sldLayoutId id="2147483689" r:id="rId17"/>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00000">
              <a:srgbClr val="5877B6"/>
            </a:gs>
            <a:gs pos="0">
              <a:srgbClr val="465E96"/>
            </a:gs>
          </a:gsLst>
          <a:lin ang="0" scaled="0"/>
        </a:gradFill>
        <a:effectLst/>
      </p:bgPr>
    </p:bg>
    <p:spTree>
      <p:nvGrpSpPr>
        <p:cNvPr id="1" name=""/>
        <p:cNvGrpSpPr/>
        <p:nvPr/>
      </p:nvGrpSpPr>
      <p:grpSpPr>
        <a:xfrm>
          <a:off x="0" y="0"/>
          <a:ext cx="0" cy="0"/>
          <a:chOff x="0" y="0"/>
          <a:chExt cx="0" cy="0"/>
        </a:xfrm>
      </p:grpSpPr>
      <p:sp>
        <p:nvSpPr>
          <p:cNvPr id="20" name="任意多边形: 形状 19">
            <a:extLst>
              <a:ext uri="{FF2B5EF4-FFF2-40B4-BE49-F238E27FC236}">
                <a16:creationId xmlns:a16="http://schemas.microsoft.com/office/drawing/2014/main" id="{D035236D-571F-4E36-8D43-B076A39B1BC9}"/>
              </a:ext>
            </a:extLst>
          </p:cNvPr>
          <p:cNvSpPr>
            <a:spLocks/>
          </p:cNvSpPr>
          <p:nvPr/>
        </p:nvSpPr>
        <p:spPr bwMode="auto">
          <a:xfrm>
            <a:off x="5295296" y="0"/>
            <a:ext cx="6896704" cy="6858000"/>
          </a:xfrm>
          <a:custGeom>
            <a:avLst/>
            <a:gdLst>
              <a:gd name="connsiteX0" fmla="*/ 0 w 5172528"/>
              <a:gd name="connsiteY0" fmla="*/ 0 h 5143500"/>
              <a:gd name="connsiteX1" fmla="*/ 5057233 w 5172528"/>
              <a:gd name="connsiteY1" fmla="*/ 0 h 5143500"/>
              <a:gd name="connsiteX2" fmla="*/ 5172528 w 5172528"/>
              <a:gd name="connsiteY2" fmla="*/ 0 h 5143500"/>
              <a:gd name="connsiteX3" fmla="*/ 5172528 w 5172528"/>
              <a:gd name="connsiteY3" fmla="*/ 5143500 h 5143500"/>
              <a:gd name="connsiteX4" fmla="*/ 5170060 w 5172528"/>
              <a:gd name="connsiteY4" fmla="*/ 5143500 h 5143500"/>
              <a:gd name="connsiteX5" fmla="*/ 2422279 w 5172528"/>
              <a:gd name="connsiteY5" fmla="*/ 5143500 h 5143500"/>
              <a:gd name="connsiteX6" fmla="*/ 2157109 w 5172528"/>
              <a:gd name="connsiteY6" fmla="*/ 4979789 h 5143500"/>
              <a:gd name="connsiteX7" fmla="*/ 1200711 w 5172528"/>
              <a:gd name="connsiteY7" fmla="*/ 4759524 h 5143500"/>
              <a:gd name="connsiteX8" fmla="*/ 378388 w 5172528"/>
              <a:gd name="connsiteY8" fmla="*/ 4271367 h 5143500"/>
              <a:gd name="connsiteX9" fmla="*/ 345614 w 5172528"/>
              <a:gd name="connsiteY9" fmla="*/ 3443883 h 5143500"/>
              <a:gd name="connsiteX10" fmla="*/ 768694 w 5172528"/>
              <a:gd name="connsiteY10" fmla="*/ 2702719 h 5143500"/>
              <a:gd name="connsiteX11" fmla="*/ 1194753 w 5172528"/>
              <a:gd name="connsiteY11" fmla="*/ 1163836 h 5143500"/>
              <a:gd name="connsiteX12" fmla="*/ 1188794 w 5172528"/>
              <a:gd name="connsiteY12" fmla="*/ 1151930 h 5143500"/>
              <a:gd name="connsiteX13" fmla="*/ 670372 w 5172528"/>
              <a:gd name="connsiteY13" fmla="*/ 514945 h 5143500"/>
              <a:gd name="connsiteX14" fmla="*/ 32774 w 5172528"/>
              <a:gd name="connsiteY14" fmla="*/ 32742 h 5143500"/>
              <a:gd name="connsiteX15" fmla="*/ 0 w 5172528"/>
              <a:gd name="connsiteY15" fmla="*/ 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72528" h="5143500">
                <a:moveTo>
                  <a:pt x="0" y="0"/>
                </a:moveTo>
                <a:cubicBezTo>
                  <a:pt x="0" y="0"/>
                  <a:pt x="0" y="0"/>
                  <a:pt x="5057233" y="0"/>
                </a:cubicBezTo>
                <a:lnTo>
                  <a:pt x="5172528" y="0"/>
                </a:lnTo>
                <a:lnTo>
                  <a:pt x="5172528" y="5143500"/>
                </a:lnTo>
                <a:lnTo>
                  <a:pt x="5170060" y="5143500"/>
                </a:lnTo>
                <a:cubicBezTo>
                  <a:pt x="4777520" y="5143500"/>
                  <a:pt x="3992440" y="5143500"/>
                  <a:pt x="2422279" y="5143500"/>
                </a:cubicBezTo>
                <a:cubicBezTo>
                  <a:pt x="2344813" y="5080992"/>
                  <a:pt x="2255430" y="5024438"/>
                  <a:pt x="2157109" y="4979789"/>
                </a:cubicBezTo>
                <a:cubicBezTo>
                  <a:pt x="1859166" y="4845844"/>
                  <a:pt x="1522490" y="4827985"/>
                  <a:pt x="1200711" y="4759524"/>
                </a:cubicBezTo>
                <a:cubicBezTo>
                  <a:pt x="878933" y="4694039"/>
                  <a:pt x="542257" y="4557117"/>
                  <a:pt x="378388" y="4271367"/>
                </a:cubicBezTo>
                <a:cubicBezTo>
                  <a:pt x="235375" y="4024313"/>
                  <a:pt x="250273" y="3711774"/>
                  <a:pt x="345614" y="3443883"/>
                </a:cubicBezTo>
                <a:cubicBezTo>
                  <a:pt x="443936" y="3175992"/>
                  <a:pt x="610784" y="2940844"/>
                  <a:pt x="768694" y="2702719"/>
                </a:cubicBezTo>
                <a:cubicBezTo>
                  <a:pt x="1039822" y="2288977"/>
                  <a:pt x="1379477" y="1669852"/>
                  <a:pt x="1194753" y="1163836"/>
                </a:cubicBezTo>
                <a:cubicBezTo>
                  <a:pt x="1191773" y="1157883"/>
                  <a:pt x="1191773" y="1154906"/>
                  <a:pt x="1188794" y="1151930"/>
                </a:cubicBezTo>
                <a:cubicBezTo>
                  <a:pt x="1090472" y="895945"/>
                  <a:pt x="878933" y="684610"/>
                  <a:pt x="670372" y="514945"/>
                </a:cubicBezTo>
                <a:cubicBezTo>
                  <a:pt x="464792" y="348258"/>
                  <a:pt x="235375" y="205383"/>
                  <a:pt x="32774" y="32742"/>
                </a:cubicBezTo>
                <a:cubicBezTo>
                  <a:pt x="20856" y="20836"/>
                  <a:pt x="11918" y="1190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defTabSz="609585"/>
            <a:endParaRPr lang="zh-CN" altLang="en-US" sz="2400">
              <a:solidFill>
                <a:prstClr val="black"/>
              </a:solidFill>
              <a:latin typeface="Open Sans"/>
            </a:endParaRPr>
          </a:p>
        </p:txBody>
      </p:sp>
      <p:pic>
        <p:nvPicPr>
          <p:cNvPr id="3" name="图形 2">
            <a:extLst>
              <a:ext uri="{FF2B5EF4-FFF2-40B4-BE49-F238E27FC236}">
                <a16:creationId xmlns:a16="http://schemas.microsoft.com/office/drawing/2014/main" id="{6B72358E-5066-44AE-966F-C4584C0B71F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066060" y="727360"/>
            <a:ext cx="4557485" cy="5145085"/>
          </a:xfrm>
          <a:prstGeom prst="rect">
            <a:avLst/>
          </a:prstGeom>
        </p:spPr>
      </p:pic>
      <p:sp>
        <p:nvSpPr>
          <p:cNvPr id="14" name="TextBox 21">
            <a:extLst>
              <a:ext uri="{FF2B5EF4-FFF2-40B4-BE49-F238E27FC236}">
                <a16:creationId xmlns:a16="http://schemas.microsoft.com/office/drawing/2014/main" id="{2AACAD38-307E-4B9C-B067-BDDD4FE3A4E6}"/>
              </a:ext>
            </a:extLst>
          </p:cNvPr>
          <p:cNvSpPr txBox="1"/>
          <p:nvPr/>
        </p:nvSpPr>
        <p:spPr>
          <a:xfrm>
            <a:off x="1450265" y="2012235"/>
            <a:ext cx="3336198" cy="1200329"/>
          </a:xfrm>
          <a:prstGeom prst="rect">
            <a:avLst/>
          </a:prstGeom>
          <a:noFill/>
        </p:spPr>
        <p:txBody>
          <a:bodyPr wrap="square" rtlCol="0">
            <a:spAutoFit/>
          </a:bodyPr>
          <a:lstStyle/>
          <a:p>
            <a:pPr defTabSz="609585"/>
            <a:r>
              <a:rPr lang="zh-CN" altLang="en-US" sz="72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项 目 </a:t>
            </a:r>
            <a:r>
              <a:rPr lang="en-US" altLang="zh-CN" sz="72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1</a:t>
            </a:r>
            <a:endParaRPr lang="id-ID" sz="72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endParaRPr>
          </a:p>
        </p:txBody>
      </p:sp>
      <p:sp>
        <p:nvSpPr>
          <p:cNvPr id="15" name="TextBox 21">
            <a:extLst>
              <a:ext uri="{FF2B5EF4-FFF2-40B4-BE49-F238E27FC236}">
                <a16:creationId xmlns:a16="http://schemas.microsoft.com/office/drawing/2014/main" id="{FCA8A889-F7F0-4C2F-9809-D0BE99891A69}"/>
              </a:ext>
            </a:extLst>
          </p:cNvPr>
          <p:cNvSpPr txBox="1"/>
          <p:nvPr/>
        </p:nvSpPr>
        <p:spPr>
          <a:xfrm>
            <a:off x="496328" y="3361991"/>
            <a:ext cx="5244072" cy="830997"/>
          </a:xfrm>
          <a:prstGeom prst="rect">
            <a:avLst/>
          </a:prstGeom>
          <a:noFill/>
        </p:spPr>
        <p:txBody>
          <a:bodyPr wrap="square" rtlCol="0">
            <a:spAutoFit/>
          </a:bodyPr>
          <a:lstStyle/>
          <a:p>
            <a:pPr defTabSz="609585"/>
            <a:r>
              <a:rPr lang="zh-CN" altLang="en-US" sz="48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搭建</a:t>
            </a:r>
            <a:r>
              <a:rPr lang="en-US" altLang="zh-CN" sz="48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Java</a:t>
            </a:r>
            <a:r>
              <a:rPr lang="zh-CN" altLang="en-US" sz="48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开发环境</a:t>
            </a:r>
            <a:endParaRPr lang="id-ID" sz="48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90772870"/>
      </p:ext>
    </p:extLst>
  </p:cSld>
  <p:clrMapOvr>
    <a:masterClrMapping/>
  </p:clrMapOvr>
  <mc:AlternateContent xmlns:mc="http://schemas.openxmlformats.org/markup-compatibility/2006" xmlns:p14="http://schemas.microsoft.com/office/powerpoint/2010/main">
    <mc:Choice Requires="p14">
      <p:transition p14:dur="30" advClick="0" advTm="3000"/>
    </mc:Choice>
    <mc:Fallback xmlns="">
      <p:transition advClick="0" advTm="3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defTabSz="609585"/>
              <a:r>
                <a:rPr lang="zh-CN" altLang="en-US" sz="1400" dirty="0">
                  <a:solidFill>
                    <a:prstClr val="white"/>
                  </a:solidFill>
                  <a:latin typeface="思源黑体 CN Bold" panose="020B0800000000000000" pitchFamily="34" charset="-122"/>
                  <a:ea typeface="思源黑体 CN Bold" panose="020B0800000000000000" pitchFamily="34" charset="-122"/>
                </a:rPr>
                <a:t>添加标题内容</a:t>
              </a:r>
              <a:endParaRPr lang="id-ID" altLang="zh-CN" sz="1400" dirty="0">
                <a:solidFill>
                  <a:prstClr val="white"/>
                </a:solidFill>
                <a:latin typeface="思源黑体 CN Bold" panose="020B0800000000000000" pitchFamily="34" charset="-122"/>
                <a:ea typeface="思源黑体 CN Bold" panose="020B0800000000000000" pitchFamily="34" charset="-122"/>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defTabSz="609585">
                <a:lnSpc>
                  <a:spcPct val="150000"/>
                </a:lnSpc>
              </a:pPr>
              <a:r>
                <a:rPr lang="zh-CN" altLang="en-US" sz="1100" dirty="0">
                  <a:solidFill>
                    <a:prstClr val="white"/>
                  </a:solidFill>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68" name="矩形 67">
            <a:extLst>
              <a:ext uri="{FF2B5EF4-FFF2-40B4-BE49-F238E27FC236}">
                <a16:creationId xmlns:a16="http://schemas.microsoft.com/office/drawing/2014/main" id="{4CF90539-5979-401E-A95F-AB493C74A107}"/>
              </a:ext>
            </a:extLst>
          </p:cNvPr>
          <p:cNvSpPr/>
          <p:nvPr/>
        </p:nvSpPr>
        <p:spPr>
          <a:xfrm>
            <a:off x="5178690" y="280387"/>
            <a:ext cx="7013310"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69" name="矩形 68">
            <a:extLst>
              <a:ext uri="{FF2B5EF4-FFF2-40B4-BE49-F238E27FC236}">
                <a16:creationId xmlns:a16="http://schemas.microsoft.com/office/drawing/2014/main" id="{742F73FF-9B23-4A74-8634-15BF7D6C828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70" name="文本框 69">
            <a:extLst>
              <a:ext uri="{FF2B5EF4-FFF2-40B4-BE49-F238E27FC236}">
                <a16:creationId xmlns:a16="http://schemas.microsoft.com/office/drawing/2014/main" id="{0696DF1C-9228-4A63-B447-30637F7D6F69}"/>
              </a:ext>
            </a:extLst>
          </p:cNvPr>
          <p:cNvSpPr txBox="1"/>
          <p:nvPr/>
        </p:nvSpPr>
        <p:spPr>
          <a:xfrm>
            <a:off x="371773" y="143945"/>
            <a:ext cx="4585807"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安装和配置</a:t>
            </a:r>
            <a:r>
              <a:rPr lang="en-US" altLang="zh-CN"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Java</a:t>
            </a:r>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开发环境</a:t>
            </a:r>
          </a:p>
        </p:txBody>
      </p:sp>
      <p:sp>
        <p:nvSpPr>
          <p:cNvPr id="71" name="TextBox 53">
            <a:extLst>
              <a:ext uri="{FF2B5EF4-FFF2-40B4-BE49-F238E27FC236}">
                <a16:creationId xmlns:a16="http://schemas.microsoft.com/office/drawing/2014/main" id="{FA7736D3-4DF2-4E42-BAC1-553B7A6AA116}"/>
              </a:ext>
            </a:extLst>
          </p:cNvPr>
          <p:cNvSpPr txBox="1"/>
          <p:nvPr/>
        </p:nvSpPr>
        <p:spPr>
          <a:xfrm>
            <a:off x="1097259" y="1969074"/>
            <a:ext cx="10356832" cy="3582199"/>
          </a:xfrm>
          <a:prstGeom prst="rect">
            <a:avLst/>
          </a:prstGeom>
          <a:noFill/>
        </p:spPr>
        <p:txBody>
          <a:bodyPr wrap="square" lIns="0" tIns="0" rIns="0" bIns="0" rtlCol="0">
            <a:spAutoFit/>
          </a:bodyPr>
          <a:lstStyle/>
          <a:p>
            <a:pPr algn="just" defTabSz="609585">
              <a:lnSpc>
                <a:spcPct val="150000"/>
              </a:lnSpc>
            </a:pPr>
            <a:r>
              <a:rPr lang="en-US" altLang="zh-CN" sz="2000" dirty="0">
                <a:solidFill>
                  <a:srgbClr val="5776B5"/>
                </a:solidFill>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5</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jdb.exe</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调试器，如编译器返回程序代码错误，它可能对程序进行调试，它是解释器的复制、类调试器。执行命令格式如下：</a:t>
            </a:r>
          </a:p>
          <a:p>
            <a:pPr algn="just" defTabSz="609585">
              <a:lnSpc>
                <a:spcPct val="150000"/>
              </a:lnSpc>
            </a:pPr>
            <a:r>
              <a:rPr lang="en-US" altLang="zh-CN" sz="2000" dirty="0">
                <a:solidFill>
                  <a:srgbClr val="5776B5"/>
                </a:solidFill>
                <a:latin typeface="楷体" panose="02010609060101010101" pitchFamily="49" charset="-122"/>
                <a:ea typeface="楷体" panose="02010609060101010101" pitchFamily="49" charset="-122"/>
              </a:rPr>
              <a:t>    </a:t>
            </a:r>
            <a:r>
              <a:rPr lang="en-US" altLang="zh-CN" sz="2000" dirty="0" err="1">
                <a:solidFill>
                  <a:srgbClr val="5776B5"/>
                </a:solidFill>
                <a:latin typeface="楷体" panose="02010609060101010101" pitchFamily="49" charset="-122"/>
                <a:ea typeface="楷体" panose="02010609060101010101" pitchFamily="49" charset="-122"/>
              </a:rPr>
              <a:t>jdb</a:t>
            </a:r>
            <a:r>
              <a:rPr lang="en-US" altLang="zh-CN" sz="2000" dirty="0">
                <a:solidFill>
                  <a:srgbClr val="5776B5"/>
                </a:solidFill>
                <a:latin typeface="楷体" panose="02010609060101010101" pitchFamily="49" charset="-122"/>
                <a:ea typeface="楷体" panose="02010609060101010101" pitchFamily="49" charset="-122"/>
              </a:rPr>
              <a:t> [</a:t>
            </a:r>
            <a:r>
              <a:rPr lang="zh-CN" altLang="en-US" sz="2000" dirty="0">
                <a:solidFill>
                  <a:srgbClr val="5776B5"/>
                </a:solidFill>
                <a:latin typeface="楷体" panose="02010609060101010101" pitchFamily="49" charset="-122"/>
                <a:ea typeface="楷体" panose="02010609060101010101" pitchFamily="49" charset="-122"/>
              </a:rPr>
              <a:t>解释器选项</a:t>
            </a:r>
            <a:r>
              <a:rPr lang="en-US" altLang="zh-CN" sz="2000" dirty="0">
                <a:solidFill>
                  <a:srgbClr val="5776B5"/>
                </a:solidFill>
                <a:latin typeface="楷体" panose="02010609060101010101" pitchFamily="49" charset="-122"/>
                <a:ea typeface="楷体" panose="02010609060101010101" pitchFamily="49" charset="-122"/>
              </a:rPr>
              <a:t>] </a:t>
            </a:r>
            <a:r>
              <a:rPr lang="zh-CN" altLang="en-US" sz="2000" dirty="0">
                <a:solidFill>
                  <a:srgbClr val="5776B5"/>
                </a:solidFill>
                <a:latin typeface="楷体" panose="02010609060101010101" pitchFamily="49" charset="-122"/>
                <a:ea typeface="楷体" panose="02010609060101010101" pitchFamily="49" charset="-122"/>
              </a:rPr>
              <a:t>类名</a:t>
            </a:r>
          </a:p>
          <a:p>
            <a:pPr algn="just" defTabSz="609585">
              <a:lnSpc>
                <a:spcPct val="150000"/>
              </a:lnSpc>
            </a:pPr>
            <a:r>
              <a:rPr lang="en-US" altLang="zh-CN" sz="2000" dirty="0">
                <a:solidFill>
                  <a:srgbClr val="5776B5"/>
                </a:solidFill>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6</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javaprof.exe</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剖析工具，提供解释器剖析信息。执行命令格式如下：</a:t>
            </a:r>
          </a:p>
          <a:p>
            <a:pPr algn="just" defTabSz="609585">
              <a:lnSpc>
                <a:spcPct val="150000"/>
              </a:lnSpc>
            </a:pPr>
            <a:r>
              <a:rPr lang="en-US" altLang="zh-CN" sz="2000" dirty="0">
                <a:solidFill>
                  <a:srgbClr val="5776B5"/>
                </a:solidFill>
                <a:latin typeface="楷体" panose="02010609060101010101" pitchFamily="49" charset="-122"/>
                <a:ea typeface="楷体" panose="02010609060101010101" pitchFamily="49" charset="-122"/>
              </a:rPr>
              <a:t>    </a:t>
            </a:r>
            <a:r>
              <a:rPr lang="en-US" altLang="zh-CN" sz="2000" dirty="0" err="1">
                <a:solidFill>
                  <a:srgbClr val="5776B5"/>
                </a:solidFill>
                <a:latin typeface="楷体" panose="02010609060101010101" pitchFamily="49" charset="-122"/>
                <a:ea typeface="楷体" panose="02010609060101010101" pitchFamily="49" charset="-122"/>
              </a:rPr>
              <a:t>javaprof</a:t>
            </a:r>
            <a:r>
              <a:rPr lang="en-US" altLang="zh-CN" sz="2000" dirty="0">
                <a:solidFill>
                  <a:srgbClr val="5776B5"/>
                </a:solidFill>
                <a:latin typeface="楷体" panose="02010609060101010101" pitchFamily="49" charset="-122"/>
                <a:ea typeface="楷体" panose="02010609060101010101" pitchFamily="49" charset="-122"/>
              </a:rPr>
              <a:t> [</a:t>
            </a:r>
            <a:r>
              <a:rPr lang="zh-CN" altLang="en-US" sz="2000" dirty="0">
                <a:solidFill>
                  <a:srgbClr val="5776B5"/>
                </a:solidFill>
                <a:latin typeface="楷体" panose="02010609060101010101" pitchFamily="49" charset="-122"/>
                <a:ea typeface="楷体" panose="02010609060101010101" pitchFamily="49" charset="-122"/>
              </a:rPr>
              <a:t>选项</a:t>
            </a:r>
            <a:r>
              <a:rPr lang="en-US" altLang="zh-CN" sz="2000" dirty="0">
                <a:solidFill>
                  <a:srgbClr val="5776B5"/>
                </a:solidFill>
                <a:latin typeface="楷体" panose="02010609060101010101" pitchFamily="49" charset="-122"/>
                <a:ea typeface="楷体" panose="02010609060101010101" pitchFamily="49" charset="-122"/>
              </a:rPr>
              <a:t>]</a:t>
            </a:r>
          </a:p>
          <a:p>
            <a:pPr algn="just" defTabSz="609585">
              <a:lnSpc>
                <a:spcPct val="150000"/>
              </a:lnSpc>
            </a:pPr>
            <a:r>
              <a:rPr lang="en-US" altLang="zh-CN" sz="2000" dirty="0">
                <a:solidFill>
                  <a:srgbClr val="5776B5"/>
                </a:solidFill>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7</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appletviewer.exe</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Java Applet</a:t>
            </a:r>
            <a:r>
              <a:rPr lang="zh-CN" altLang="en-US" sz="2000" dirty="0">
                <a:latin typeface="楷体" panose="02010609060101010101" pitchFamily="49" charset="-122"/>
                <a:ea typeface="楷体" panose="02010609060101010101" pitchFamily="49" charset="-122"/>
              </a:rPr>
              <a:t>浏览器。执行命令格式如下：</a:t>
            </a:r>
          </a:p>
          <a:p>
            <a:pPr algn="just" defTabSz="609585">
              <a:lnSpc>
                <a:spcPct val="150000"/>
              </a:lnSpc>
            </a:pPr>
            <a:r>
              <a:rPr lang="en-US" altLang="zh-CN" sz="2000" dirty="0">
                <a:solidFill>
                  <a:srgbClr val="5776B5"/>
                </a:solidFill>
                <a:latin typeface="楷体" panose="02010609060101010101" pitchFamily="49" charset="-122"/>
                <a:ea typeface="楷体" panose="02010609060101010101" pitchFamily="49" charset="-122"/>
              </a:rPr>
              <a:t>    </a:t>
            </a:r>
            <a:r>
              <a:rPr lang="en-US" altLang="zh-CN" sz="2000" dirty="0" err="1">
                <a:solidFill>
                  <a:srgbClr val="5776B5"/>
                </a:solidFill>
                <a:latin typeface="楷体" panose="02010609060101010101" pitchFamily="49" charset="-122"/>
                <a:ea typeface="楷体" panose="02010609060101010101" pitchFamily="49" charset="-122"/>
              </a:rPr>
              <a:t>appletviewer</a:t>
            </a:r>
            <a:r>
              <a:rPr lang="en-US" altLang="zh-CN" sz="2000" dirty="0">
                <a:solidFill>
                  <a:srgbClr val="5776B5"/>
                </a:solidFill>
                <a:latin typeface="楷体" panose="02010609060101010101" pitchFamily="49" charset="-122"/>
                <a:ea typeface="楷体" panose="02010609060101010101" pitchFamily="49" charset="-122"/>
              </a:rPr>
              <a:t> [-debug] URL</a:t>
            </a:r>
          </a:p>
          <a:p>
            <a:pPr algn="just" defTabSz="609585">
              <a:lnSpc>
                <a:spcPct val="150000"/>
              </a:lnSpc>
            </a:pPr>
            <a:endParaRPr lang="zh-CN" altLang="en-US" dirty="0">
              <a:solidFill>
                <a:srgbClr val="5776B5"/>
              </a:solidFill>
              <a:latin typeface="楷体" panose="02010609060101010101" pitchFamily="49" charset="-122"/>
              <a:ea typeface="楷体" panose="02010609060101010101" pitchFamily="49" charset="-122"/>
            </a:endParaRPr>
          </a:p>
        </p:txBody>
      </p:sp>
      <p:sp>
        <p:nvSpPr>
          <p:cNvPr id="17" name="圆角矩形 22">
            <a:extLst>
              <a:ext uri="{FF2B5EF4-FFF2-40B4-BE49-F238E27FC236}">
                <a16:creationId xmlns:a16="http://schemas.microsoft.com/office/drawing/2014/main" id="{7DD0B2F2-C36F-4F98-92FC-5EE5C8F38551}"/>
              </a:ext>
            </a:extLst>
          </p:cNvPr>
          <p:cNvSpPr/>
          <p:nvPr/>
        </p:nvSpPr>
        <p:spPr>
          <a:xfrm>
            <a:off x="644742" y="1291472"/>
            <a:ext cx="11119909" cy="4345758"/>
          </a:xfrm>
          <a:prstGeom prst="roundRect">
            <a:avLst/>
          </a:prstGeom>
          <a:noFill/>
          <a:ln>
            <a:solidFill>
              <a:srgbClr val="5776B5"/>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776B5"/>
              </a:solidFill>
            </a:endParaRPr>
          </a:p>
        </p:txBody>
      </p:sp>
    </p:spTree>
    <p:extLst>
      <p:ext uri="{BB962C8B-B14F-4D97-AF65-F5344CB8AC3E}">
        <p14:creationId xmlns:p14="http://schemas.microsoft.com/office/powerpoint/2010/main" val="7679749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fade">
                                      <p:cBhvr>
                                        <p:cTn id="22" dur="500"/>
                                        <p:tgtEl>
                                          <p:spTgt spid="71"/>
                                        </p:tgtEl>
                                      </p:cBhvr>
                                    </p:animEffect>
                                    <p:anim calcmode="lin" valueType="num">
                                      <p:cBhvr>
                                        <p:cTn id="23" dur="500" fill="hold"/>
                                        <p:tgtEl>
                                          <p:spTgt spid="71"/>
                                        </p:tgtEl>
                                        <p:attrNameLst>
                                          <p:attrName>ppt_x</p:attrName>
                                        </p:attrNameLst>
                                      </p:cBhvr>
                                      <p:tavLst>
                                        <p:tav tm="0">
                                          <p:val>
                                            <p:strVal val="#ppt_x"/>
                                          </p:val>
                                        </p:tav>
                                        <p:tav tm="100000">
                                          <p:val>
                                            <p:strVal val="#ppt_x"/>
                                          </p:val>
                                        </p:tav>
                                      </p:tavLst>
                                    </p:anim>
                                    <p:anim calcmode="lin" valueType="num">
                                      <p:cBhvr>
                                        <p:cTn id="24"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863600" y="856451"/>
            <a:ext cx="7748306" cy="584775"/>
          </a:xfrm>
          <a:prstGeom prst="rect">
            <a:avLst/>
          </a:prstGeom>
          <a:noFill/>
        </p:spPr>
        <p:txBody>
          <a:bodyPr wrap="square" rtlCol="0">
            <a:spAutoFit/>
          </a:bodyPr>
          <a:lstStyle/>
          <a:p>
            <a:pPr defTabSz="609585"/>
            <a:r>
              <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1.4   </a:t>
            </a:r>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实践操作：安装和配置</a:t>
            </a:r>
            <a:r>
              <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Java</a:t>
            </a:r>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开发环境</a:t>
            </a:r>
            <a:endPar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endParaRPr>
          </a:p>
        </p:txBody>
      </p:sp>
      <p:sp>
        <p:nvSpPr>
          <p:cNvPr id="68" name="矩形 67">
            <a:extLst>
              <a:ext uri="{FF2B5EF4-FFF2-40B4-BE49-F238E27FC236}">
                <a16:creationId xmlns:a16="http://schemas.microsoft.com/office/drawing/2014/main" id="{4CF90539-5979-401E-A95F-AB493C74A107}"/>
              </a:ext>
            </a:extLst>
          </p:cNvPr>
          <p:cNvSpPr/>
          <p:nvPr/>
        </p:nvSpPr>
        <p:spPr>
          <a:xfrm>
            <a:off x="5178690" y="280387"/>
            <a:ext cx="7013310"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69" name="矩形 68">
            <a:extLst>
              <a:ext uri="{FF2B5EF4-FFF2-40B4-BE49-F238E27FC236}">
                <a16:creationId xmlns:a16="http://schemas.microsoft.com/office/drawing/2014/main" id="{742F73FF-9B23-4A74-8634-15BF7D6C828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70" name="文本框 69">
            <a:extLst>
              <a:ext uri="{FF2B5EF4-FFF2-40B4-BE49-F238E27FC236}">
                <a16:creationId xmlns:a16="http://schemas.microsoft.com/office/drawing/2014/main" id="{0696DF1C-9228-4A63-B447-30637F7D6F69}"/>
              </a:ext>
            </a:extLst>
          </p:cNvPr>
          <p:cNvSpPr txBox="1"/>
          <p:nvPr/>
        </p:nvSpPr>
        <p:spPr>
          <a:xfrm>
            <a:off x="371773" y="143945"/>
            <a:ext cx="4585807"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安装和配置</a:t>
            </a:r>
            <a:r>
              <a:rPr lang="en-US" altLang="zh-CN"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Java</a:t>
            </a:r>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开发环境</a:t>
            </a:r>
          </a:p>
        </p:txBody>
      </p:sp>
      <p:sp>
        <p:nvSpPr>
          <p:cNvPr id="71" name="TextBox 53">
            <a:extLst>
              <a:ext uri="{FF2B5EF4-FFF2-40B4-BE49-F238E27FC236}">
                <a16:creationId xmlns:a16="http://schemas.microsoft.com/office/drawing/2014/main" id="{FA7736D3-4DF2-4E42-BAC1-553B7A6AA116}"/>
              </a:ext>
            </a:extLst>
          </p:cNvPr>
          <p:cNvSpPr txBox="1"/>
          <p:nvPr/>
        </p:nvSpPr>
        <p:spPr>
          <a:xfrm>
            <a:off x="917584" y="2772570"/>
            <a:ext cx="10253179" cy="851195"/>
          </a:xfrm>
          <a:prstGeom prst="rect">
            <a:avLst/>
          </a:prstGeom>
          <a:noFill/>
        </p:spPr>
        <p:txBody>
          <a:bodyPr wrap="square" lIns="0" tIns="0" rIns="0" bIns="0" rtlCol="0">
            <a:spAutoFit/>
          </a:bodyPr>
          <a:lstStyle/>
          <a:p>
            <a:pPr algn="just" defTabSz="609585">
              <a:lnSpc>
                <a:spcPct val="150000"/>
              </a:lnSpc>
            </a:pPr>
            <a:r>
              <a:rPr lang="en-US" altLang="zh-CN" sz="2000" dirty="0">
                <a:latin typeface="楷体" panose="02010609060101010101" pitchFamily="49" charset="-122"/>
                <a:ea typeface="楷体" panose="02010609060101010101" pitchFamily="49" charset="-122"/>
              </a:rPr>
              <a:t>    1</a:t>
            </a:r>
            <a:r>
              <a:rPr lang="zh-CN" altLang="en-US" sz="2000" dirty="0">
                <a:latin typeface="楷体" panose="02010609060101010101" pitchFamily="49" charset="-122"/>
                <a:ea typeface="楷体" panose="02010609060101010101" pitchFamily="49" charset="-122"/>
              </a:rPr>
              <a:t>）安装和配置</a:t>
            </a:r>
            <a:r>
              <a:rPr lang="en-US" altLang="zh-CN" sz="2000" dirty="0">
                <a:latin typeface="楷体" panose="02010609060101010101" pitchFamily="49" charset="-122"/>
                <a:ea typeface="楷体" panose="02010609060101010101" pitchFamily="49" charset="-122"/>
              </a:rPr>
              <a:t>JDK</a:t>
            </a:r>
            <a:r>
              <a:rPr lang="zh-CN" altLang="en-US" sz="2000" dirty="0">
                <a:latin typeface="楷体" panose="02010609060101010101" pitchFamily="49" charset="-122"/>
                <a:ea typeface="楷体" panose="02010609060101010101" pitchFamily="49" charset="-122"/>
              </a:rPr>
              <a:t>。</a:t>
            </a:r>
            <a:endParaRPr lang="en-US" altLang="zh-CN" sz="2000" dirty="0">
              <a:latin typeface="楷体" panose="02010609060101010101" pitchFamily="49" charset="-122"/>
              <a:ea typeface="楷体" panose="02010609060101010101" pitchFamily="49" charset="-122"/>
            </a:endParaRPr>
          </a:p>
          <a:p>
            <a:pPr algn="just" defTabSz="609585">
              <a:lnSpc>
                <a:spcPct val="150000"/>
              </a:lnSpc>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2</a:t>
            </a:r>
            <a:r>
              <a:rPr lang="zh-CN" altLang="en-US" sz="2000" dirty="0">
                <a:latin typeface="楷体" panose="02010609060101010101" pitchFamily="49" charset="-122"/>
                <a:ea typeface="楷体" panose="02010609060101010101" pitchFamily="49" charset="-122"/>
              </a:rPr>
              <a:t>）安装和配置</a:t>
            </a:r>
            <a:r>
              <a:rPr lang="en-US" altLang="zh-CN" sz="2000" dirty="0">
                <a:latin typeface="楷体" panose="02010609060101010101" pitchFamily="49" charset="-122"/>
                <a:ea typeface="楷体" panose="02010609060101010101" pitchFamily="49" charset="-122"/>
              </a:rPr>
              <a:t>Eclipse</a:t>
            </a:r>
            <a:r>
              <a:rPr lang="zh-CN" altLang="en-US" sz="2000" dirty="0">
                <a:latin typeface="楷体" panose="02010609060101010101" pitchFamily="49" charset="-122"/>
                <a:ea typeface="楷体" panose="02010609060101010101" pitchFamily="49" charset="-122"/>
              </a:rPr>
              <a:t>。</a:t>
            </a:r>
            <a:endParaRPr lang="en-US" altLang="zh-CN" sz="2000" dirty="0">
              <a:latin typeface="楷体" panose="02010609060101010101" pitchFamily="49" charset="-122"/>
              <a:ea typeface="楷体" panose="02010609060101010101" pitchFamily="49" charset="-122"/>
            </a:endParaRPr>
          </a:p>
        </p:txBody>
      </p:sp>
      <p:sp>
        <p:nvSpPr>
          <p:cNvPr id="18" name="矩形: 对角圆角 17">
            <a:extLst>
              <a:ext uri="{FF2B5EF4-FFF2-40B4-BE49-F238E27FC236}">
                <a16:creationId xmlns:a16="http://schemas.microsoft.com/office/drawing/2014/main" id="{82843DAB-E5D2-43D1-BCC1-252CD407067A}"/>
              </a:ext>
            </a:extLst>
          </p:cNvPr>
          <p:cNvSpPr/>
          <p:nvPr/>
        </p:nvSpPr>
        <p:spPr>
          <a:xfrm>
            <a:off x="917584" y="1891158"/>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微软雅黑" panose="020B0503020204020204" pitchFamily="34" charset="-122"/>
                <a:ea typeface="微软雅黑" panose="020B0503020204020204" pitchFamily="34" charset="-122"/>
              </a:rPr>
              <a:t>1. </a:t>
            </a:r>
            <a:r>
              <a:rPr lang="zh-CN" altLang="en-US" sz="2400" dirty="0">
                <a:latin typeface="微软雅黑" panose="020B0503020204020204" pitchFamily="34" charset="-122"/>
                <a:ea typeface="微软雅黑" panose="020B0503020204020204" pitchFamily="34" charset="-122"/>
              </a:rPr>
              <a:t>实现思路</a:t>
            </a:r>
          </a:p>
        </p:txBody>
      </p:sp>
      <p:sp>
        <p:nvSpPr>
          <p:cNvPr id="21" name="矩形: 对角圆角 20">
            <a:extLst>
              <a:ext uri="{FF2B5EF4-FFF2-40B4-BE49-F238E27FC236}">
                <a16:creationId xmlns:a16="http://schemas.microsoft.com/office/drawing/2014/main" id="{AC52E871-7CE1-4094-99E0-03D8D3365C00}"/>
              </a:ext>
            </a:extLst>
          </p:cNvPr>
          <p:cNvSpPr/>
          <p:nvPr/>
        </p:nvSpPr>
        <p:spPr>
          <a:xfrm>
            <a:off x="917584" y="4184448"/>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微软雅黑" panose="020B0503020204020204" pitchFamily="34" charset="-122"/>
                <a:ea typeface="微软雅黑" panose="020B0503020204020204" pitchFamily="34" charset="-122"/>
              </a:rPr>
              <a:t>2. </a:t>
            </a:r>
            <a:r>
              <a:rPr lang="zh-CN" altLang="en-US" sz="2400" dirty="0">
                <a:latin typeface="微软雅黑" panose="020B0503020204020204" pitchFamily="34" charset="-122"/>
                <a:ea typeface="微软雅黑" panose="020B0503020204020204" pitchFamily="34" charset="-122"/>
              </a:rPr>
              <a:t>实施步骤</a:t>
            </a:r>
          </a:p>
        </p:txBody>
      </p:sp>
      <p:sp>
        <p:nvSpPr>
          <p:cNvPr id="22" name="TextBox 53">
            <a:extLst>
              <a:ext uri="{FF2B5EF4-FFF2-40B4-BE49-F238E27FC236}">
                <a16:creationId xmlns:a16="http://schemas.microsoft.com/office/drawing/2014/main" id="{B0EEE80E-AA06-422A-95FF-0EAC990F26C6}"/>
              </a:ext>
            </a:extLst>
          </p:cNvPr>
          <p:cNvSpPr txBox="1"/>
          <p:nvPr/>
        </p:nvSpPr>
        <p:spPr>
          <a:xfrm>
            <a:off x="806120" y="5065860"/>
            <a:ext cx="10253179" cy="851195"/>
          </a:xfrm>
          <a:prstGeom prst="rect">
            <a:avLst/>
          </a:prstGeom>
          <a:noFill/>
        </p:spPr>
        <p:txBody>
          <a:bodyPr wrap="square" lIns="0" tIns="0" rIns="0" bIns="0" rtlCol="0">
            <a:spAutoFit/>
          </a:bodyPr>
          <a:lstStyle/>
          <a:p>
            <a:pPr algn="just" defTabSz="609585">
              <a:lnSpc>
                <a:spcPct val="150000"/>
              </a:lnSpc>
            </a:pPr>
            <a:r>
              <a:rPr lang="en-US" altLang="zh-CN" sz="2000" dirty="0">
                <a:latin typeface="楷体" panose="02010609060101010101" pitchFamily="49" charset="-122"/>
                <a:ea typeface="楷体" panose="02010609060101010101" pitchFamily="49" charset="-122"/>
              </a:rPr>
              <a:t>    </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1</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JDK</a:t>
            </a:r>
            <a:r>
              <a:rPr lang="zh-CN" altLang="en-US" sz="2000" dirty="0">
                <a:latin typeface="楷体" panose="02010609060101010101" pitchFamily="49" charset="-122"/>
                <a:ea typeface="楷体" panose="02010609060101010101" pitchFamily="49" charset="-122"/>
              </a:rPr>
              <a:t>下载</a:t>
            </a:r>
            <a:endParaRPr lang="en-US" altLang="zh-CN" sz="2000" dirty="0">
              <a:latin typeface="楷体" panose="02010609060101010101" pitchFamily="49" charset="-122"/>
              <a:ea typeface="楷体" panose="02010609060101010101" pitchFamily="49" charset="-122"/>
            </a:endParaRPr>
          </a:p>
          <a:p>
            <a:pPr algn="just" defTabSz="609585">
              <a:lnSpc>
                <a:spcPct val="150000"/>
              </a:lnSpc>
            </a:pPr>
            <a:r>
              <a:rPr lang="en-US" altLang="zh-CN" sz="2000" dirty="0">
                <a:latin typeface="楷体" panose="02010609060101010101" pitchFamily="49" charset="-122"/>
                <a:ea typeface="楷体" panose="02010609060101010101" pitchFamily="49" charset="-122"/>
              </a:rPr>
              <a:t>     </a:t>
            </a:r>
            <a:r>
              <a:rPr lang="zh-CN" altLang="en-US" sz="2000" dirty="0">
                <a:latin typeface="楷体" panose="02010609060101010101" pitchFamily="49" charset="-122"/>
                <a:ea typeface="楷体" panose="02010609060101010101" pitchFamily="49" charset="-122"/>
              </a:rPr>
              <a:t>在</a:t>
            </a:r>
            <a:r>
              <a:rPr lang="en-US" altLang="zh-CN" sz="2000" dirty="0">
                <a:latin typeface="楷体" panose="02010609060101010101" pitchFamily="49" charset="-122"/>
                <a:ea typeface="楷体" panose="02010609060101010101" pitchFamily="49" charset="-122"/>
              </a:rPr>
              <a:t>JDK</a:t>
            </a:r>
            <a:r>
              <a:rPr lang="zh-CN" altLang="en-US" sz="2000" dirty="0">
                <a:latin typeface="楷体" panose="02010609060101010101" pitchFamily="49" charset="-122"/>
                <a:ea typeface="楷体" panose="02010609060101010101" pitchFamily="49" charset="-122"/>
              </a:rPr>
              <a:t>官网下载安装包。</a:t>
            </a:r>
            <a:endParaRPr lang="en-US" altLang="zh-CN" sz="2000"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32406230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anim calcmode="lin" valueType="num">
                                      <p:cBhvr>
                                        <p:cTn id="23" dur="500" fill="hold"/>
                                        <p:tgtEl>
                                          <p:spTgt spid="22"/>
                                        </p:tgtEl>
                                        <p:attrNameLst>
                                          <p:attrName>ppt_x</p:attrName>
                                        </p:attrNameLst>
                                      </p:cBhvr>
                                      <p:tavLst>
                                        <p:tav tm="0">
                                          <p:val>
                                            <p:strVal val="#ppt_x"/>
                                          </p:val>
                                        </p:tav>
                                        <p:tav tm="100000">
                                          <p:val>
                                            <p:strVal val="#ppt_x"/>
                                          </p:val>
                                        </p:tav>
                                      </p:tavLst>
                                    </p:anim>
                                    <p:anim calcmode="lin" valueType="num">
                                      <p:cBhvr>
                                        <p:cTn id="24"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sp>
        <p:nvSpPr>
          <p:cNvPr id="68" name="矩形 67">
            <a:extLst>
              <a:ext uri="{FF2B5EF4-FFF2-40B4-BE49-F238E27FC236}">
                <a16:creationId xmlns:a16="http://schemas.microsoft.com/office/drawing/2014/main" id="{4CF90539-5979-401E-A95F-AB493C74A107}"/>
              </a:ext>
            </a:extLst>
          </p:cNvPr>
          <p:cNvSpPr/>
          <p:nvPr/>
        </p:nvSpPr>
        <p:spPr>
          <a:xfrm>
            <a:off x="5178690" y="280387"/>
            <a:ext cx="7013310"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69" name="矩形 68">
            <a:extLst>
              <a:ext uri="{FF2B5EF4-FFF2-40B4-BE49-F238E27FC236}">
                <a16:creationId xmlns:a16="http://schemas.microsoft.com/office/drawing/2014/main" id="{742F73FF-9B23-4A74-8634-15BF7D6C828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70" name="文本框 69">
            <a:extLst>
              <a:ext uri="{FF2B5EF4-FFF2-40B4-BE49-F238E27FC236}">
                <a16:creationId xmlns:a16="http://schemas.microsoft.com/office/drawing/2014/main" id="{0696DF1C-9228-4A63-B447-30637F7D6F69}"/>
              </a:ext>
            </a:extLst>
          </p:cNvPr>
          <p:cNvSpPr txBox="1"/>
          <p:nvPr/>
        </p:nvSpPr>
        <p:spPr>
          <a:xfrm>
            <a:off x="371773" y="143945"/>
            <a:ext cx="4585807"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安装和配置</a:t>
            </a:r>
            <a:r>
              <a:rPr lang="en-US" altLang="zh-CN"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Java</a:t>
            </a:r>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开发环境</a:t>
            </a:r>
          </a:p>
        </p:txBody>
      </p:sp>
      <p:sp>
        <p:nvSpPr>
          <p:cNvPr id="71" name="TextBox 53">
            <a:extLst>
              <a:ext uri="{FF2B5EF4-FFF2-40B4-BE49-F238E27FC236}">
                <a16:creationId xmlns:a16="http://schemas.microsoft.com/office/drawing/2014/main" id="{FA7736D3-4DF2-4E42-BAC1-553B7A6AA116}"/>
              </a:ext>
            </a:extLst>
          </p:cNvPr>
          <p:cNvSpPr txBox="1"/>
          <p:nvPr/>
        </p:nvSpPr>
        <p:spPr>
          <a:xfrm>
            <a:off x="969410" y="949342"/>
            <a:ext cx="10253179" cy="2236190"/>
          </a:xfrm>
          <a:prstGeom prst="rect">
            <a:avLst/>
          </a:prstGeom>
          <a:noFill/>
        </p:spPr>
        <p:txBody>
          <a:bodyPr wrap="square" lIns="0" tIns="0" rIns="0" bIns="0" rtlCol="0">
            <a:spAutoFit/>
          </a:bodyPr>
          <a:lstStyle/>
          <a:p>
            <a:pPr algn="just" defTabSz="609585">
              <a:lnSpc>
                <a:spcPct val="150000"/>
              </a:lnSpc>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2</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JDK</a:t>
            </a:r>
            <a:r>
              <a:rPr lang="zh-CN" altLang="en-US" sz="2000" dirty="0">
                <a:latin typeface="楷体" panose="02010609060101010101" pitchFamily="49" charset="-122"/>
                <a:ea typeface="楷体" panose="02010609060101010101" pitchFamily="49" charset="-122"/>
              </a:rPr>
              <a:t>安装</a:t>
            </a:r>
            <a:r>
              <a:rPr lang="en-US" altLang="zh-CN" sz="2000" dirty="0">
                <a:latin typeface="楷体" panose="02010609060101010101" pitchFamily="49" charset="-122"/>
                <a:ea typeface="楷体" panose="02010609060101010101" pitchFamily="49" charset="-122"/>
              </a:rPr>
              <a:t>   </a:t>
            </a:r>
          </a:p>
          <a:p>
            <a:pPr algn="just" defTabSz="609585">
              <a:lnSpc>
                <a:spcPct val="150000"/>
              </a:lnSpc>
            </a:pPr>
            <a:r>
              <a:rPr lang="en-US" altLang="zh-CN" sz="2000" dirty="0">
                <a:latin typeface="楷体" panose="02010609060101010101" pitchFamily="49" charset="-122"/>
                <a:ea typeface="楷体" panose="02010609060101010101" pitchFamily="49" charset="-122"/>
              </a:rPr>
              <a:t>    1</a:t>
            </a:r>
            <a:r>
              <a:rPr lang="zh-CN" altLang="en-US" sz="2000" dirty="0">
                <a:latin typeface="楷体" panose="02010609060101010101" pitchFamily="49" charset="-122"/>
                <a:ea typeface="楷体" panose="02010609060101010101" pitchFamily="49" charset="-122"/>
              </a:rPr>
              <a:t>）双击下载的</a:t>
            </a:r>
            <a:r>
              <a:rPr lang="en-US" altLang="zh-CN" sz="2000" dirty="0">
                <a:latin typeface="楷体" panose="02010609060101010101" pitchFamily="49" charset="-122"/>
                <a:ea typeface="楷体" panose="02010609060101010101" pitchFamily="49" charset="-122"/>
              </a:rPr>
              <a:t>JDK</a:t>
            </a:r>
            <a:r>
              <a:rPr lang="zh-CN" altLang="en-US" sz="2000" dirty="0">
                <a:latin typeface="楷体" panose="02010609060101010101" pitchFamily="49" charset="-122"/>
                <a:ea typeface="楷体" panose="02010609060101010101" pitchFamily="49" charset="-122"/>
              </a:rPr>
              <a:t>可执行文件进行安装，图</a:t>
            </a:r>
            <a:r>
              <a:rPr lang="en-US" altLang="zh-CN" sz="2000" dirty="0">
                <a:latin typeface="楷体" panose="02010609060101010101" pitchFamily="49" charset="-122"/>
                <a:ea typeface="楷体" panose="02010609060101010101" pitchFamily="49" charset="-122"/>
              </a:rPr>
              <a:t>1-1-2</a:t>
            </a:r>
            <a:r>
              <a:rPr lang="zh-CN" altLang="en-US" sz="2000" dirty="0">
                <a:latin typeface="楷体" panose="02010609060101010101" pitchFamily="49" charset="-122"/>
                <a:ea typeface="楷体" panose="02010609060101010101" pitchFamily="49" charset="-122"/>
              </a:rPr>
              <a:t>是</a:t>
            </a:r>
            <a:r>
              <a:rPr lang="en-US" altLang="zh-CN" sz="2000" dirty="0">
                <a:latin typeface="楷体" panose="02010609060101010101" pitchFamily="49" charset="-122"/>
                <a:ea typeface="楷体" panose="02010609060101010101" pitchFamily="49" charset="-122"/>
              </a:rPr>
              <a:t>JDK</a:t>
            </a:r>
            <a:r>
              <a:rPr lang="zh-CN" altLang="en-US" sz="2000" dirty="0">
                <a:latin typeface="楷体" panose="02010609060101010101" pitchFamily="49" charset="-122"/>
                <a:ea typeface="楷体" panose="02010609060101010101" pitchFamily="49" charset="-122"/>
              </a:rPr>
              <a:t>安装的初始界面，单击“接受”按钮进入图</a:t>
            </a:r>
            <a:r>
              <a:rPr lang="en-US" altLang="zh-CN" sz="2000" dirty="0">
                <a:latin typeface="楷体" panose="02010609060101010101" pitchFamily="49" charset="-122"/>
                <a:ea typeface="楷体" panose="02010609060101010101" pitchFamily="49" charset="-122"/>
              </a:rPr>
              <a:t>1-1-3</a:t>
            </a:r>
            <a:r>
              <a:rPr lang="zh-CN" altLang="en-US" sz="2000" dirty="0">
                <a:latin typeface="楷体" panose="02010609060101010101" pitchFamily="49" charset="-122"/>
                <a:ea typeface="楷体" panose="02010609060101010101" pitchFamily="49" charset="-122"/>
              </a:rPr>
              <a:t>所示界面。</a:t>
            </a:r>
          </a:p>
          <a:p>
            <a:pPr algn="just" defTabSz="609585">
              <a:lnSpc>
                <a:spcPct val="150000"/>
              </a:lnSpc>
            </a:pPr>
            <a:r>
              <a:rPr lang="en-US" altLang="zh-CN" sz="2000" dirty="0">
                <a:latin typeface="楷体" panose="02010609060101010101" pitchFamily="49" charset="-122"/>
                <a:ea typeface="楷体" panose="02010609060101010101" pitchFamily="49" charset="-122"/>
              </a:rPr>
              <a:t>    2</a:t>
            </a:r>
            <a:r>
              <a:rPr lang="zh-CN" altLang="en-US" sz="2000" dirty="0">
                <a:latin typeface="楷体" panose="02010609060101010101" pitchFamily="49" charset="-122"/>
                <a:ea typeface="楷体" panose="02010609060101010101" pitchFamily="49" charset="-122"/>
              </a:rPr>
              <a:t>）可以通过“更改”选项改变</a:t>
            </a:r>
            <a:r>
              <a:rPr lang="en-US" altLang="zh-CN" sz="2000" dirty="0">
                <a:latin typeface="楷体" panose="02010609060101010101" pitchFamily="49" charset="-122"/>
                <a:ea typeface="楷体" panose="02010609060101010101" pitchFamily="49" charset="-122"/>
              </a:rPr>
              <a:t>JDK</a:t>
            </a:r>
            <a:r>
              <a:rPr lang="zh-CN" altLang="en-US" sz="2000" dirty="0">
                <a:latin typeface="楷体" panose="02010609060101010101" pitchFamily="49" charset="-122"/>
                <a:ea typeface="楷体" panose="02010609060101010101" pitchFamily="49" charset="-122"/>
              </a:rPr>
              <a:t>的安装路径，选择好路径单击“下一步”按钮进入图</a:t>
            </a:r>
            <a:r>
              <a:rPr lang="en-US" altLang="zh-CN" sz="2000" dirty="0">
                <a:latin typeface="楷体" panose="02010609060101010101" pitchFamily="49" charset="-122"/>
                <a:ea typeface="楷体" panose="02010609060101010101" pitchFamily="49" charset="-122"/>
              </a:rPr>
              <a:t>1-1-4</a:t>
            </a:r>
            <a:r>
              <a:rPr lang="zh-CN" altLang="en-US" sz="2000" dirty="0">
                <a:latin typeface="楷体" panose="02010609060101010101" pitchFamily="49" charset="-122"/>
                <a:ea typeface="楷体" panose="02010609060101010101" pitchFamily="49" charset="-122"/>
              </a:rPr>
              <a:t>所示界面。</a:t>
            </a:r>
          </a:p>
        </p:txBody>
      </p:sp>
      <p:pic>
        <p:nvPicPr>
          <p:cNvPr id="3" name="图片 2">
            <a:extLst>
              <a:ext uri="{FF2B5EF4-FFF2-40B4-BE49-F238E27FC236}">
                <a16:creationId xmlns:a16="http://schemas.microsoft.com/office/drawing/2014/main" id="{CC37AB1D-EB70-4889-AE06-6B55DA44BBFD}"/>
              </a:ext>
            </a:extLst>
          </p:cNvPr>
          <p:cNvPicPr>
            <a:picLocks noChangeAspect="1"/>
          </p:cNvPicPr>
          <p:nvPr/>
        </p:nvPicPr>
        <p:blipFill>
          <a:blip r:embed="rId2"/>
          <a:stretch>
            <a:fillRect/>
          </a:stretch>
        </p:blipFill>
        <p:spPr>
          <a:xfrm>
            <a:off x="660534" y="3341379"/>
            <a:ext cx="6956324" cy="2846917"/>
          </a:xfrm>
          <a:prstGeom prst="rect">
            <a:avLst/>
          </a:prstGeom>
        </p:spPr>
      </p:pic>
      <p:pic>
        <p:nvPicPr>
          <p:cNvPr id="5" name="图片 4">
            <a:extLst>
              <a:ext uri="{FF2B5EF4-FFF2-40B4-BE49-F238E27FC236}">
                <a16:creationId xmlns:a16="http://schemas.microsoft.com/office/drawing/2014/main" id="{B1D15214-4509-41A5-8A8A-E045B52BC365}"/>
              </a:ext>
            </a:extLst>
          </p:cNvPr>
          <p:cNvPicPr>
            <a:picLocks noChangeAspect="1"/>
          </p:cNvPicPr>
          <p:nvPr/>
        </p:nvPicPr>
        <p:blipFill>
          <a:blip r:embed="rId3"/>
          <a:stretch>
            <a:fillRect/>
          </a:stretch>
        </p:blipFill>
        <p:spPr>
          <a:xfrm>
            <a:off x="8022126" y="3341378"/>
            <a:ext cx="3430189" cy="2846918"/>
          </a:xfrm>
          <a:prstGeom prst="rect">
            <a:avLst/>
          </a:prstGeom>
        </p:spPr>
      </p:pic>
    </p:spTree>
    <p:extLst>
      <p:ext uri="{BB962C8B-B14F-4D97-AF65-F5344CB8AC3E}">
        <p14:creationId xmlns:p14="http://schemas.microsoft.com/office/powerpoint/2010/main" val="15102377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sp>
        <p:nvSpPr>
          <p:cNvPr id="68" name="矩形 67">
            <a:extLst>
              <a:ext uri="{FF2B5EF4-FFF2-40B4-BE49-F238E27FC236}">
                <a16:creationId xmlns:a16="http://schemas.microsoft.com/office/drawing/2014/main" id="{4CF90539-5979-401E-A95F-AB493C74A107}"/>
              </a:ext>
            </a:extLst>
          </p:cNvPr>
          <p:cNvSpPr/>
          <p:nvPr/>
        </p:nvSpPr>
        <p:spPr>
          <a:xfrm>
            <a:off x="5178690" y="280387"/>
            <a:ext cx="7013310"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69" name="矩形 68">
            <a:extLst>
              <a:ext uri="{FF2B5EF4-FFF2-40B4-BE49-F238E27FC236}">
                <a16:creationId xmlns:a16="http://schemas.microsoft.com/office/drawing/2014/main" id="{742F73FF-9B23-4A74-8634-15BF7D6C828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70" name="文本框 69">
            <a:extLst>
              <a:ext uri="{FF2B5EF4-FFF2-40B4-BE49-F238E27FC236}">
                <a16:creationId xmlns:a16="http://schemas.microsoft.com/office/drawing/2014/main" id="{0696DF1C-9228-4A63-B447-30637F7D6F69}"/>
              </a:ext>
            </a:extLst>
          </p:cNvPr>
          <p:cNvSpPr txBox="1"/>
          <p:nvPr/>
        </p:nvSpPr>
        <p:spPr>
          <a:xfrm>
            <a:off x="371773" y="143945"/>
            <a:ext cx="4585807"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安装和配置</a:t>
            </a:r>
            <a:r>
              <a:rPr lang="en-US" altLang="zh-CN"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Java</a:t>
            </a:r>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开发环境</a:t>
            </a:r>
          </a:p>
        </p:txBody>
      </p:sp>
      <p:sp>
        <p:nvSpPr>
          <p:cNvPr id="71" name="TextBox 53">
            <a:extLst>
              <a:ext uri="{FF2B5EF4-FFF2-40B4-BE49-F238E27FC236}">
                <a16:creationId xmlns:a16="http://schemas.microsoft.com/office/drawing/2014/main" id="{FA7736D3-4DF2-4E42-BAC1-553B7A6AA116}"/>
              </a:ext>
            </a:extLst>
          </p:cNvPr>
          <p:cNvSpPr txBox="1"/>
          <p:nvPr/>
        </p:nvSpPr>
        <p:spPr>
          <a:xfrm>
            <a:off x="1091959" y="1101621"/>
            <a:ext cx="10253179" cy="1312860"/>
          </a:xfrm>
          <a:prstGeom prst="rect">
            <a:avLst/>
          </a:prstGeom>
          <a:noFill/>
        </p:spPr>
        <p:txBody>
          <a:bodyPr wrap="square" lIns="0" tIns="0" rIns="0" bIns="0" rtlCol="0">
            <a:spAutoFit/>
          </a:bodyPr>
          <a:lstStyle/>
          <a:p>
            <a:pPr algn="just" defTabSz="609585">
              <a:lnSpc>
                <a:spcPct val="150000"/>
              </a:lnSpc>
            </a:pPr>
            <a:r>
              <a:rPr lang="en-US" altLang="zh-CN" sz="2000" dirty="0">
                <a:latin typeface="楷体" panose="02010609060101010101" pitchFamily="49" charset="-122"/>
                <a:ea typeface="楷体" panose="02010609060101010101" pitchFamily="49" charset="-122"/>
              </a:rPr>
              <a:t>    3</a:t>
            </a:r>
            <a:r>
              <a:rPr lang="zh-CN" altLang="en-US" sz="2000" dirty="0">
                <a:latin typeface="楷体" panose="02010609060101010101" pitchFamily="49" charset="-122"/>
                <a:ea typeface="楷体" panose="02010609060101010101" pitchFamily="49" charset="-122"/>
              </a:rPr>
              <a:t>）在安装的过程中，出现如图</a:t>
            </a:r>
            <a:r>
              <a:rPr lang="en-US" altLang="zh-CN" sz="2000" dirty="0">
                <a:latin typeface="楷体" panose="02010609060101010101" pitchFamily="49" charset="-122"/>
                <a:ea typeface="楷体" panose="02010609060101010101" pitchFamily="49" charset="-122"/>
              </a:rPr>
              <a:t>1-1-5</a:t>
            </a:r>
            <a:r>
              <a:rPr lang="zh-CN" altLang="en-US" sz="2000" dirty="0">
                <a:latin typeface="楷体" panose="02010609060101010101" pitchFamily="49" charset="-122"/>
                <a:ea typeface="楷体" panose="02010609060101010101" pitchFamily="49" charset="-122"/>
              </a:rPr>
              <a:t>提示安装</a:t>
            </a:r>
            <a:r>
              <a:rPr lang="en-US" altLang="zh-CN" sz="2000" dirty="0">
                <a:latin typeface="楷体" panose="02010609060101010101" pitchFamily="49" charset="-122"/>
                <a:ea typeface="楷体" panose="02010609060101010101" pitchFamily="49" charset="-122"/>
              </a:rPr>
              <a:t>JRE</a:t>
            </a:r>
            <a:r>
              <a:rPr lang="zh-CN" altLang="en-US" sz="2000" dirty="0">
                <a:latin typeface="楷体" panose="02010609060101010101" pitchFamily="49" charset="-122"/>
                <a:ea typeface="楷体" panose="02010609060101010101" pitchFamily="49" charset="-122"/>
              </a:rPr>
              <a:t>，可以通过单击“更改”按钮改变</a:t>
            </a:r>
            <a:r>
              <a:rPr lang="en-US" altLang="zh-CN" sz="2000" dirty="0">
                <a:latin typeface="楷体" panose="02010609060101010101" pitchFamily="49" charset="-122"/>
                <a:ea typeface="楷体" panose="02010609060101010101" pitchFamily="49" charset="-122"/>
              </a:rPr>
              <a:t>JRE</a:t>
            </a:r>
            <a:r>
              <a:rPr lang="zh-CN" altLang="en-US" sz="2000" dirty="0">
                <a:latin typeface="楷体" panose="02010609060101010101" pitchFamily="49" charset="-122"/>
                <a:ea typeface="楷体" panose="02010609060101010101" pitchFamily="49" charset="-122"/>
              </a:rPr>
              <a:t>的安装路径，选择好路径单击“下一步”按钮进入图</a:t>
            </a:r>
            <a:r>
              <a:rPr lang="en-US" altLang="zh-CN" sz="2000" dirty="0">
                <a:latin typeface="楷体" panose="02010609060101010101" pitchFamily="49" charset="-122"/>
                <a:ea typeface="楷体" panose="02010609060101010101" pitchFamily="49" charset="-122"/>
              </a:rPr>
              <a:t>1-1-6</a:t>
            </a:r>
            <a:r>
              <a:rPr lang="zh-CN" altLang="en-US" sz="2000" dirty="0">
                <a:latin typeface="楷体" panose="02010609060101010101" pitchFamily="49" charset="-122"/>
                <a:ea typeface="楷体" panose="02010609060101010101" pitchFamily="49" charset="-122"/>
              </a:rPr>
              <a:t>所示的界面。</a:t>
            </a:r>
          </a:p>
          <a:p>
            <a:pPr algn="just" defTabSz="609585">
              <a:lnSpc>
                <a:spcPct val="150000"/>
              </a:lnSpc>
            </a:pPr>
            <a:r>
              <a:rPr lang="en-US" altLang="zh-CN" sz="2000" dirty="0">
                <a:latin typeface="楷体" panose="02010609060101010101" pitchFamily="49" charset="-122"/>
                <a:ea typeface="楷体" panose="02010609060101010101" pitchFamily="49" charset="-122"/>
              </a:rPr>
              <a:t>    4</a:t>
            </a:r>
            <a:r>
              <a:rPr lang="zh-CN" altLang="en-US" sz="2000" dirty="0">
                <a:latin typeface="楷体" panose="02010609060101010101" pitchFamily="49" charset="-122"/>
                <a:ea typeface="楷体" panose="02010609060101010101" pitchFamily="49" charset="-122"/>
              </a:rPr>
              <a:t>）安装完成时显示如图</a:t>
            </a:r>
            <a:r>
              <a:rPr lang="en-US" altLang="zh-CN" sz="2000" dirty="0">
                <a:latin typeface="楷体" panose="02010609060101010101" pitchFamily="49" charset="-122"/>
                <a:ea typeface="楷体" panose="02010609060101010101" pitchFamily="49" charset="-122"/>
              </a:rPr>
              <a:t>1-1-7</a:t>
            </a:r>
            <a:r>
              <a:rPr lang="zh-CN" altLang="en-US" sz="2000" dirty="0">
                <a:latin typeface="楷体" panose="02010609060101010101" pitchFamily="49" charset="-122"/>
                <a:ea typeface="楷体" panose="02010609060101010101" pitchFamily="49" charset="-122"/>
              </a:rPr>
              <a:t>的界面。</a:t>
            </a:r>
          </a:p>
        </p:txBody>
      </p:sp>
      <p:pic>
        <p:nvPicPr>
          <p:cNvPr id="4" name="图片 3">
            <a:extLst>
              <a:ext uri="{FF2B5EF4-FFF2-40B4-BE49-F238E27FC236}">
                <a16:creationId xmlns:a16="http://schemas.microsoft.com/office/drawing/2014/main" id="{A5211D73-1CC8-4BAF-A718-CEC554785A40}"/>
              </a:ext>
            </a:extLst>
          </p:cNvPr>
          <p:cNvPicPr>
            <a:picLocks noChangeAspect="1"/>
          </p:cNvPicPr>
          <p:nvPr/>
        </p:nvPicPr>
        <p:blipFill>
          <a:blip r:embed="rId2"/>
          <a:stretch>
            <a:fillRect/>
          </a:stretch>
        </p:blipFill>
        <p:spPr>
          <a:xfrm>
            <a:off x="632506" y="2881430"/>
            <a:ext cx="3646749" cy="3035361"/>
          </a:xfrm>
          <a:prstGeom prst="rect">
            <a:avLst/>
          </a:prstGeom>
        </p:spPr>
      </p:pic>
      <p:pic>
        <p:nvPicPr>
          <p:cNvPr id="7" name="图片 6">
            <a:extLst>
              <a:ext uri="{FF2B5EF4-FFF2-40B4-BE49-F238E27FC236}">
                <a16:creationId xmlns:a16="http://schemas.microsoft.com/office/drawing/2014/main" id="{3707B2FA-F128-41B4-908E-643A10336B30}"/>
              </a:ext>
            </a:extLst>
          </p:cNvPr>
          <p:cNvPicPr>
            <a:picLocks noChangeAspect="1"/>
          </p:cNvPicPr>
          <p:nvPr/>
        </p:nvPicPr>
        <p:blipFill>
          <a:blip r:embed="rId3"/>
          <a:stretch>
            <a:fillRect/>
          </a:stretch>
        </p:blipFill>
        <p:spPr>
          <a:xfrm>
            <a:off x="4476845" y="2829414"/>
            <a:ext cx="7382074" cy="3139424"/>
          </a:xfrm>
          <a:prstGeom prst="rect">
            <a:avLst/>
          </a:prstGeom>
        </p:spPr>
      </p:pic>
    </p:spTree>
    <p:extLst>
      <p:ext uri="{BB962C8B-B14F-4D97-AF65-F5344CB8AC3E}">
        <p14:creationId xmlns:p14="http://schemas.microsoft.com/office/powerpoint/2010/main" val="40436624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sp>
        <p:nvSpPr>
          <p:cNvPr id="68" name="矩形 67">
            <a:extLst>
              <a:ext uri="{FF2B5EF4-FFF2-40B4-BE49-F238E27FC236}">
                <a16:creationId xmlns:a16="http://schemas.microsoft.com/office/drawing/2014/main" id="{4CF90539-5979-401E-A95F-AB493C74A107}"/>
              </a:ext>
            </a:extLst>
          </p:cNvPr>
          <p:cNvSpPr/>
          <p:nvPr/>
        </p:nvSpPr>
        <p:spPr>
          <a:xfrm>
            <a:off x="5178690" y="280387"/>
            <a:ext cx="7013310"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69" name="矩形 68">
            <a:extLst>
              <a:ext uri="{FF2B5EF4-FFF2-40B4-BE49-F238E27FC236}">
                <a16:creationId xmlns:a16="http://schemas.microsoft.com/office/drawing/2014/main" id="{742F73FF-9B23-4A74-8634-15BF7D6C828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70" name="文本框 69">
            <a:extLst>
              <a:ext uri="{FF2B5EF4-FFF2-40B4-BE49-F238E27FC236}">
                <a16:creationId xmlns:a16="http://schemas.microsoft.com/office/drawing/2014/main" id="{0696DF1C-9228-4A63-B447-30637F7D6F69}"/>
              </a:ext>
            </a:extLst>
          </p:cNvPr>
          <p:cNvSpPr txBox="1"/>
          <p:nvPr/>
        </p:nvSpPr>
        <p:spPr>
          <a:xfrm>
            <a:off x="371773" y="143945"/>
            <a:ext cx="4585807"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安装和配置</a:t>
            </a:r>
            <a:r>
              <a:rPr lang="en-US" altLang="zh-CN"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Java</a:t>
            </a:r>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开发环境</a:t>
            </a:r>
          </a:p>
        </p:txBody>
      </p:sp>
      <p:sp>
        <p:nvSpPr>
          <p:cNvPr id="71" name="TextBox 53">
            <a:extLst>
              <a:ext uri="{FF2B5EF4-FFF2-40B4-BE49-F238E27FC236}">
                <a16:creationId xmlns:a16="http://schemas.microsoft.com/office/drawing/2014/main" id="{FA7736D3-4DF2-4E42-BAC1-553B7A6AA116}"/>
              </a:ext>
            </a:extLst>
          </p:cNvPr>
          <p:cNvSpPr txBox="1"/>
          <p:nvPr/>
        </p:nvSpPr>
        <p:spPr>
          <a:xfrm>
            <a:off x="982987" y="1680966"/>
            <a:ext cx="5126590" cy="2697854"/>
          </a:xfrm>
          <a:prstGeom prst="rect">
            <a:avLst/>
          </a:prstGeom>
          <a:noFill/>
        </p:spPr>
        <p:txBody>
          <a:bodyPr wrap="square" lIns="0" tIns="0" rIns="0" bIns="0" rtlCol="0">
            <a:spAutoFit/>
          </a:bodyPr>
          <a:lstStyle/>
          <a:p>
            <a:pPr algn="just" defTabSz="609585">
              <a:lnSpc>
                <a:spcPct val="150000"/>
              </a:lnSpc>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3</a:t>
            </a:r>
            <a:r>
              <a:rPr lang="zh-CN" altLang="en-US" sz="2000" dirty="0">
                <a:latin typeface="楷体" panose="02010609060101010101" pitchFamily="49" charset="-122"/>
                <a:ea typeface="楷体" panose="02010609060101010101" pitchFamily="49" charset="-122"/>
              </a:rPr>
              <a:t>）环境变量设置</a:t>
            </a:r>
            <a:endParaRPr lang="en-US" altLang="zh-CN" sz="2000" dirty="0">
              <a:latin typeface="楷体" panose="02010609060101010101" pitchFamily="49" charset="-122"/>
              <a:ea typeface="楷体" panose="02010609060101010101" pitchFamily="49" charset="-122"/>
            </a:endParaRPr>
          </a:p>
          <a:p>
            <a:pPr algn="just" defTabSz="609585">
              <a:lnSpc>
                <a:spcPct val="150000"/>
              </a:lnSpc>
            </a:pPr>
            <a:r>
              <a:rPr lang="en-US" altLang="zh-CN" sz="2000" dirty="0">
                <a:latin typeface="楷体" panose="02010609060101010101" pitchFamily="49" charset="-122"/>
                <a:ea typeface="楷体" panose="02010609060101010101" pitchFamily="49" charset="-122"/>
              </a:rPr>
              <a:t>    1</a:t>
            </a:r>
            <a:r>
              <a:rPr lang="zh-CN" altLang="en-US" sz="2000" dirty="0">
                <a:latin typeface="楷体" panose="02010609060101010101" pitchFamily="49" charset="-122"/>
                <a:ea typeface="楷体" panose="02010609060101010101" pitchFamily="49" charset="-122"/>
              </a:rPr>
              <a:t>）安装好后进行配置。右击“计算机”，打开“系统属性”对话框 ，选择“高级”中的“环境变量”，如图</a:t>
            </a:r>
            <a:r>
              <a:rPr lang="en-US" altLang="zh-CN" sz="2000" dirty="0">
                <a:latin typeface="楷体" panose="02010609060101010101" pitchFamily="49" charset="-122"/>
                <a:ea typeface="楷体" panose="02010609060101010101" pitchFamily="49" charset="-122"/>
              </a:rPr>
              <a:t>1-1-8</a:t>
            </a:r>
            <a:r>
              <a:rPr lang="zh-CN" altLang="en-US" sz="2000" dirty="0">
                <a:latin typeface="楷体" panose="02010609060101010101" pitchFamily="49" charset="-122"/>
                <a:ea typeface="楷体" panose="02010609060101010101" pitchFamily="49" charset="-122"/>
              </a:rPr>
              <a:t>所示。在新打开的界面中系统变量需要设置三个属性：</a:t>
            </a:r>
            <a:r>
              <a:rPr lang="en-US" altLang="zh-CN" sz="2000" dirty="0">
                <a:latin typeface="楷体" panose="02010609060101010101" pitchFamily="49" charset="-122"/>
                <a:ea typeface="楷体" panose="02010609060101010101" pitchFamily="49" charset="-122"/>
              </a:rPr>
              <a:t>JAVA_HOME</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PATH</a:t>
            </a:r>
            <a:r>
              <a:rPr lang="zh-CN" altLang="en-US" sz="2000" dirty="0">
                <a:latin typeface="楷体" panose="02010609060101010101" pitchFamily="49" charset="-122"/>
                <a:ea typeface="楷体" panose="02010609060101010101" pitchFamily="49" charset="-122"/>
              </a:rPr>
              <a:t>和</a:t>
            </a:r>
            <a:r>
              <a:rPr lang="en-US" altLang="zh-CN" sz="2000" dirty="0" err="1">
                <a:latin typeface="楷体" panose="02010609060101010101" pitchFamily="49" charset="-122"/>
                <a:ea typeface="楷体" panose="02010609060101010101" pitchFamily="49" charset="-122"/>
              </a:rPr>
              <a:t>classpath</a:t>
            </a:r>
            <a:r>
              <a:rPr lang="zh-CN" altLang="en-US" sz="2000" dirty="0">
                <a:latin typeface="楷体" panose="02010609060101010101" pitchFamily="49" charset="-122"/>
                <a:ea typeface="楷体" panose="02010609060101010101" pitchFamily="49" charset="-122"/>
              </a:rPr>
              <a:t>。</a:t>
            </a:r>
          </a:p>
        </p:txBody>
      </p:sp>
      <p:pic>
        <p:nvPicPr>
          <p:cNvPr id="4" name="图片 3">
            <a:extLst>
              <a:ext uri="{FF2B5EF4-FFF2-40B4-BE49-F238E27FC236}">
                <a16:creationId xmlns:a16="http://schemas.microsoft.com/office/drawing/2014/main" id="{5C5ECA8E-005A-422C-8846-A153655C72FB}"/>
              </a:ext>
            </a:extLst>
          </p:cNvPr>
          <p:cNvPicPr>
            <a:picLocks noChangeAspect="1"/>
          </p:cNvPicPr>
          <p:nvPr/>
        </p:nvPicPr>
        <p:blipFill>
          <a:blip r:embed="rId2"/>
          <a:stretch>
            <a:fillRect/>
          </a:stretch>
        </p:blipFill>
        <p:spPr>
          <a:xfrm>
            <a:off x="6733202" y="1180905"/>
            <a:ext cx="4351397" cy="4496190"/>
          </a:xfrm>
          <a:prstGeom prst="rect">
            <a:avLst/>
          </a:prstGeom>
        </p:spPr>
      </p:pic>
    </p:spTree>
    <p:extLst>
      <p:ext uri="{BB962C8B-B14F-4D97-AF65-F5344CB8AC3E}">
        <p14:creationId xmlns:p14="http://schemas.microsoft.com/office/powerpoint/2010/main" val="1921434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sp>
        <p:nvSpPr>
          <p:cNvPr id="68" name="矩形 67">
            <a:extLst>
              <a:ext uri="{FF2B5EF4-FFF2-40B4-BE49-F238E27FC236}">
                <a16:creationId xmlns:a16="http://schemas.microsoft.com/office/drawing/2014/main" id="{4CF90539-5979-401E-A95F-AB493C74A107}"/>
              </a:ext>
            </a:extLst>
          </p:cNvPr>
          <p:cNvSpPr/>
          <p:nvPr/>
        </p:nvSpPr>
        <p:spPr>
          <a:xfrm>
            <a:off x="5178690" y="280387"/>
            <a:ext cx="7013310"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69" name="矩形 68">
            <a:extLst>
              <a:ext uri="{FF2B5EF4-FFF2-40B4-BE49-F238E27FC236}">
                <a16:creationId xmlns:a16="http://schemas.microsoft.com/office/drawing/2014/main" id="{742F73FF-9B23-4A74-8634-15BF7D6C828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70" name="文本框 69">
            <a:extLst>
              <a:ext uri="{FF2B5EF4-FFF2-40B4-BE49-F238E27FC236}">
                <a16:creationId xmlns:a16="http://schemas.microsoft.com/office/drawing/2014/main" id="{0696DF1C-9228-4A63-B447-30637F7D6F69}"/>
              </a:ext>
            </a:extLst>
          </p:cNvPr>
          <p:cNvSpPr txBox="1"/>
          <p:nvPr/>
        </p:nvSpPr>
        <p:spPr>
          <a:xfrm>
            <a:off x="371773" y="143945"/>
            <a:ext cx="4585807"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安装和配置</a:t>
            </a:r>
            <a:r>
              <a:rPr lang="en-US" altLang="zh-CN"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Java</a:t>
            </a:r>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开发环境</a:t>
            </a:r>
          </a:p>
        </p:txBody>
      </p:sp>
      <p:sp>
        <p:nvSpPr>
          <p:cNvPr id="71" name="TextBox 53">
            <a:extLst>
              <a:ext uri="{FF2B5EF4-FFF2-40B4-BE49-F238E27FC236}">
                <a16:creationId xmlns:a16="http://schemas.microsoft.com/office/drawing/2014/main" id="{FA7736D3-4DF2-4E42-BAC1-553B7A6AA116}"/>
              </a:ext>
            </a:extLst>
          </p:cNvPr>
          <p:cNvSpPr txBox="1"/>
          <p:nvPr/>
        </p:nvSpPr>
        <p:spPr>
          <a:xfrm>
            <a:off x="983258" y="935376"/>
            <a:ext cx="10668272" cy="5467843"/>
          </a:xfrm>
          <a:prstGeom prst="rect">
            <a:avLst/>
          </a:prstGeom>
          <a:noFill/>
        </p:spPr>
        <p:txBody>
          <a:bodyPr wrap="square" lIns="0" tIns="0" rIns="0" bIns="0" rtlCol="0">
            <a:spAutoFit/>
          </a:bodyPr>
          <a:lstStyle/>
          <a:p>
            <a:pPr algn="just" defTabSz="609585">
              <a:lnSpc>
                <a:spcPct val="150000"/>
              </a:lnSpc>
            </a:pPr>
            <a:r>
              <a:rPr lang="en-US" altLang="zh-CN" sz="2000" dirty="0">
                <a:latin typeface="楷体" panose="02010609060101010101" pitchFamily="49" charset="-122"/>
                <a:ea typeface="楷体" panose="02010609060101010101" pitchFamily="49" charset="-122"/>
              </a:rPr>
              <a:t>    2</a:t>
            </a:r>
            <a:r>
              <a:rPr lang="zh-CN" altLang="en-US" sz="2000" dirty="0">
                <a:latin typeface="楷体" panose="02010609060101010101" pitchFamily="49" charset="-122"/>
                <a:ea typeface="楷体" panose="02010609060101010101" pitchFamily="49" charset="-122"/>
              </a:rPr>
              <a:t>）单击“新建”按钮，然后变量名写上“</a:t>
            </a:r>
            <a:r>
              <a:rPr lang="en-US" altLang="zh-CN" sz="2000" dirty="0">
                <a:latin typeface="楷体" panose="02010609060101010101" pitchFamily="49" charset="-122"/>
                <a:ea typeface="楷体" panose="02010609060101010101" pitchFamily="49" charset="-122"/>
              </a:rPr>
              <a:t>JAVA_HOME”</a:t>
            </a:r>
            <a:r>
              <a:rPr lang="zh-CN" altLang="en-US" sz="2000" dirty="0">
                <a:latin typeface="楷体" panose="02010609060101010101" pitchFamily="49" charset="-122"/>
                <a:ea typeface="楷体" panose="02010609060101010101" pitchFamily="49" charset="-122"/>
              </a:rPr>
              <a:t>，顾名思义就是</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的安装路径，然后在变量值写上刚才的安装路径“</a:t>
            </a:r>
            <a:r>
              <a:rPr lang="en-US" altLang="zh-CN" sz="2000" dirty="0">
                <a:latin typeface="楷体" panose="02010609060101010101" pitchFamily="49" charset="-122"/>
                <a:ea typeface="楷体" panose="02010609060101010101" pitchFamily="49" charset="-122"/>
              </a:rPr>
              <a:t>C:\Program Files\Java\jdk1.6.0_02”</a:t>
            </a:r>
            <a:r>
              <a:rPr lang="zh-CN" altLang="en-US" sz="2000" dirty="0">
                <a:latin typeface="楷体" panose="02010609060101010101" pitchFamily="49" charset="-122"/>
                <a:ea typeface="楷体" panose="02010609060101010101" pitchFamily="49" charset="-122"/>
              </a:rPr>
              <a:t>，即</a:t>
            </a:r>
            <a:r>
              <a:rPr lang="en-US" altLang="zh-CN" sz="2000" dirty="0">
                <a:latin typeface="楷体" panose="02010609060101010101" pitchFamily="49" charset="-122"/>
                <a:ea typeface="楷体" panose="02010609060101010101" pitchFamily="49" charset="-122"/>
              </a:rPr>
              <a:t>JDK</a:t>
            </a:r>
            <a:r>
              <a:rPr lang="zh-CN" altLang="en-US" sz="2000" dirty="0">
                <a:latin typeface="楷体" panose="02010609060101010101" pitchFamily="49" charset="-122"/>
                <a:ea typeface="楷体" panose="02010609060101010101" pitchFamily="49" charset="-122"/>
              </a:rPr>
              <a:t>的安装路径。</a:t>
            </a:r>
            <a:endParaRPr lang="en-US" altLang="zh-CN" sz="2000" dirty="0">
              <a:latin typeface="楷体" panose="02010609060101010101" pitchFamily="49" charset="-122"/>
              <a:ea typeface="楷体" panose="02010609060101010101" pitchFamily="49" charset="-122"/>
            </a:endParaRPr>
          </a:p>
          <a:p>
            <a:pPr algn="just" defTabSz="609585">
              <a:lnSpc>
                <a:spcPct val="150000"/>
              </a:lnSpc>
            </a:pPr>
            <a:r>
              <a:rPr lang="en-US" altLang="zh-CN" sz="2000" dirty="0">
                <a:latin typeface="楷体" panose="02010609060101010101" pitchFamily="49" charset="-122"/>
                <a:ea typeface="楷体" panose="02010609060101010101" pitchFamily="49" charset="-122"/>
              </a:rPr>
              <a:t>    3</a:t>
            </a:r>
            <a:r>
              <a:rPr lang="zh-CN" altLang="en-US" sz="2000" dirty="0">
                <a:latin typeface="楷体" panose="02010609060101010101" pitchFamily="49" charset="-122"/>
                <a:ea typeface="楷体" panose="02010609060101010101" pitchFamily="49" charset="-122"/>
              </a:rPr>
              <a:t>）在系统变量里找到</a:t>
            </a:r>
            <a:r>
              <a:rPr lang="en-US" altLang="zh-CN" sz="2000" dirty="0">
                <a:latin typeface="楷体" panose="02010609060101010101" pitchFamily="49" charset="-122"/>
                <a:ea typeface="楷体" panose="02010609060101010101" pitchFamily="49" charset="-122"/>
              </a:rPr>
              <a:t>PATH</a:t>
            </a:r>
            <a:r>
              <a:rPr lang="zh-CN" altLang="en-US" sz="2000" dirty="0">
                <a:latin typeface="楷体" panose="02010609060101010101" pitchFamily="49" charset="-122"/>
                <a:ea typeface="楷体" panose="02010609060101010101" pitchFamily="49" charset="-122"/>
              </a:rPr>
              <a:t>，点击编辑。这里“</a:t>
            </a:r>
            <a:r>
              <a:rPr lang="en-US" altLang="zh-CN" sz="2000" dirty="0">
                <a:latin typeface="楷体" panose="02010609060101010101" pitchFamily="49" charset="-122"/>
                <a:ea typeface="楷体" panose="02010609060101010101" pitchFamily="49" charset="-122"/>
              </a:rPr>
              <a:t>PATH”</a:t>
            </a:r>
            <a:r>
              <a:rPr lang="zh-CN" altLang="en-US" sz="2000" dirty="0">
                <a:latin typeface="楷体" panose="02010609060101010101" pitchFamily="49" charset="-122"/>
                <a:ea typeface="楷体" panose="02010609060101010101" pitchFamily="49" charset="-122"/>
              </a:rPr>
              <a:t>这个变量的含义就是系统在任何路径下都可以识别</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命令。之后，添加变量值“</a:t>
            </a:r>
            <a:r>
              <a:rPr lang="en-US" altLang="zh-CN" sz="2000" dirty="0">
                <a:latin typeface="楷体" panose="02010609060101010101" pitchFamily="49" charset="-122"/>
                <a:ea typeface="楷体" panose="02010609060101010101" pitchFamily="49" charset="-122"/>
              </a:rPr>
              <a:t>;% JAVA_HOME %\bin;%</a:t>
            </a:r>
            <a:r>
              <a:rPr lang="en-US" altLang="zh-CN" sz="2000" dirty="0" err="1">
                <a:latin typeface="楷体" panose="02010609060101010101" pitchFamily="49" charset="-122"/>
                <a:ea typeface="楷体" panose="02010609060101010101" pitchFamily="49" charset="-122"/>
              </a:rPr>
              <a:t>java_home</a:t>
            </a:r>
            <a:r>
              <a:rPr lang="en-US" altLang="zh-CN" sz="2000" dirty="0">
                <a:latin typeface="楷体" panose="02010609060101010101" pitchFamily="49" charset="-122"/>
                <a:ea typeface="楷体" panose="02010609060101010101" pitchFamily="49" charset="-122"/>
              </a:rPr>
              <a:t>%\</a:t>
            </a:r>
            <a:r>
              <a:rPr lang="en-US" altLang="zh-CN" sz="2000" dirty="0" err="1">
                <a:latin typeface="楷体" panose="02010609060101010101" pitchFamily="49" charset="-122"/>
                <a:ea typeface="楷体" panose="02010609060101010101" pitchFamily="49" charset="-122"/>
              </a:rPr>
              <a:t>jre</a:t>
            </a:r>
            <a:r>
              <a:rPr lang="en-US" altLang="zh-CN" sz="2000" dirty="0">
                <a:latin typeface="楷体" panose="02010609060101010101" pitchFamily="49" charset="-122"/>
                <a:ea typeface="楷体" panose="02010609060101010101" pitchFamily="49" charset="-122"/>
              </a:rPr>
              <a:t>\bin”</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其中</a:t>
            </a:r>
            <a:r>
              <a:rPr lang="en-US" altLang="zh-CN" sz="2000" dirty="0">
                <a:latin typeface="楷体" panose="02010609060101010101" pitchFamily="49" charset="-122"/>
                <a:ea typeface="楷体" panose="02010609060101010101" pitchFamily="49" charset="-122"/>
              </a:rPr>
              <a:t>"% JAVA_HOME %"</a:t>
            </a:r>
            <a:r>
              <a:rPr lang="zh-CN" altLang="en-US" sz="2000" dirty="0">
                <a:latin typeface="楷体" panose="02010609060101010101" pitchFamily="49" charset="-122"/>
                <a:ea typeface="楷体" panose="02010609060101010101" pitchFamily="49" charset="-122"/>
              </a:rPr>
              <a:t>的意思是刚才设置的</a:t>
            </a:r>
            <a:r>
              <a:rPr lang="en-US" altLang="zh-CN" sz="2000" dirty="0">
                <a:latin typeface="楷体" panose="02010609060101010101" pitchFamily="49" charset="-122"/>
                <a:ea typeface="楷体" panose="02010609060101010101" pitchFamily="49" charset="-122"/>
              </a:rPr>
              <a:t>JAVA_HOME</a:t>
            </a:r>
            <a:r>
              <a:rPr lang="zh-CN" altLang="en-US" sz="2000" dirty="0">
                <a:latin typeface="楷体" panose="02010609060101010101" pitchFamily="49" charset="-122"/>
                <a:ea typeface="楷体" panose="02010609060101010101" pitchFamily="49" charset="-122"/>
              </a:rPr>
              <a:t>的值</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 。</a:t>
            </a:r>
            <a:endParaRPr lang="en-US" altLang="zh-CN" sz="2000" dirty="0">
              <a:latin typeface="楷体" panose="02010609060101010101" pitchFamily="49" charset="-122"/>
              <a:ea typeface="楷体" panose="02010609060101010101" pitchFamily="49" charset="-122"/>
            </a:endParaRPr>
          </a:p>
          <a:p>
            <a:pPr algn="just" defTabSz="609585">
              <a:lnSpc>
                <a:spcPct val="150000"/>
              </a:lnSpc>
            </a:pPr>
            <a:r>
              <a:rPr lang="en-US" altLang="zh-CN" sz="2000" dirty="0">
                <a:latin typeface="楷体" panose="02010609060101010101" pitchFamily="49" charset="-122"/>
                <a:ea typeface="楷体" panose="02010609060101010101" pitchFamily="49" charset="-122"/>
              </a:rPr>
              <a:t>    4</a:t>
            </a:r>
            <a:r>
              <a:rPr lang="zh-CN" altLang="en-US" sz="2000" dirty="0">
                <a:latin typeface="楷体" panose="02010609060101010101" pitchFamily="49" charset="-122"/>
                <a:ea typeface="楷体" panose="02010609060101010101" pitchFamily="49" charset="-122"/>
              </a:rPr>
              <a:t>）单击“新建”，然后变量名写上“</a:t>
            </a:r>
            <a:r>
              <a:rPr lang="en-US" altLang="zh-CN" sz="2000" dirty="0" err="1">
                <a:latin typeface="楷体" panose="02010609060101010101" pitchFamily="49" charset="-122"/>
                <a:ea typeface="楷体" panose="02010609060101010101" pitchFamily="49" charset="-122"/>
              </a:rPr>
              <a:t>classpath</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，该变量的含义为</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加载类</a:t>
            </a:r>
            <a:r>
              <a:rPr lang="en-US" altLang="zh-CN" sz="2000" dirty="0">
                <a:latin typeface="楷体" panose="02010609060101010101" pitchFamily="49" charset="-122"/>
                <a:ea typeface="楷体" panose="02010609060101010101" pitchFamily="49" charset="-122"/>
              </a:rPr>
              <a:t>(bin or lib)</a:t>
            </a:r>
            <a:r>
              <a:rPr lang="zh-CN" altLang="en-US" sz="2000" dirty="0">
                <a:latin typeface="楷体" panose="02010609060101010101" pitchFamily="49" charset="-122"/>
                <a:ea typeface="楷体" panose="02010609060101010101" pitchFamily="49" charset="-122"/>
              </a:rPr>
              <a:t>的路径，只有类在</a:t>
            </a:r>
            <a:r>
              <a:rPr lang="en-US" altLang="zh-CN" sz="2000" dirty="0" err="1">
                <a:latin typeface="楷体" panose="02010609060101010101" pitchFamily="49" charset="-122"/>
                <a:ea typeface="楷体" panose="02010609060101010101" pitchFamily="49" charset="-122"/>
              </a:rPr>
              <a:t>classpath</a:t>
            </a:r>
            <a:r>
              <a:rPr lang="zh-CN" altLang="en-US" sz="2000" dirty="0">
                <a:latin typeface="楷体" panose="02010609060101010101" pitchFamily="49" charset="-122"/>
                <a:ea typeface="楷体" panose="02010609060101010101" pitchFamily="49" charset="-122"/>
              </a:rPr>
              <a:t>中，</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命令才能识别。其值为“</a:t>
            </a:r>
            <a:r>
              <a:rPr lang="en-US" altLang="zh-CN" sz="2000" dirty="0">
                <a:latin typeface="楷体" panose="02010609060101010101" pitchFamily="49" charset="-122"/>
                <a:ea typeface="楷体" panose="02010609060101010101" pitchFamily="49" charset="-122"/>
              </a:rPr>
              <a:t>.;%</a:t>
            </a:r>
            <a:r>
              <a:rPr lang="en-US" altLang="zh-CN" sz="2000" dirty="0" err="1">
                <a:latin typeface="楷体" panose="02010609060101010101" pitchFamily="49" charset="-122"/>
                <a:ea typeface="楷体" panose="02010609060101010101" pitchFamily="49" charset="-122"/>
              </a:rPr>
              <a:t>java_home</a:t>
            </a:r>
            <a:r>
              <a:rPr lang="en-US" altLang="zh-CN" sz="2000" dirty="0">
                <a:latin typeface="楷体" panose="02010609060101010101" pitchFamily="49" charset="-122"/>
                <a:ea typeface="楷体" panose="02010609060101010101" pitchFamily="49" charset="-122"/>
              </a:rPr>
              <a:t>%\lib;%</a:t>
            </a:r>
            <a:r>
              <a:rPr lang="en-US" altLang="zh-CN" sz="2000" dirty="0" err="1">
                <a:latin typeface="楷体" panose="02010609060101010101" pitchFamily="49" charset="-122"/>
                <a:ea typeface="楷体" panose="02010609060101010101" pitchFamily="49" charset="-122"/>
              </a:rPr>
              <a:t>java_home</a:t>
            </a:r>
            <a:r>
              <a:rPr lang="en-US" altLang="zh-CN" sz="2000" dirty="0">
                <a:latin typeface="楷体" panose="02010609060101010101" pitchFamily="49" charset="-122"/>
                <a:ea typeface="楷体" panose="02010609060101010101" pitchFamily="49" charset="-122"/>
              </a:rPr>
              <a:t>%\lib\ tools.jar”</a:t>
            </a:r>
            <a:r>
              <a:rPr lang="zh-CN" altLang="en-US" sz="2000" dirty="0">
                <a:latin typeface="楷体" panose="02010609060101010101" pitchFamily="49" charset="-122"/>
                <a:ea typeface="楷体" panose="02010609060101010101" pitchFamily="49" charset="-122"/>
              </a:rPr>
              <a:t>。</a:t>
            </a:r>
            <a:endParaRPr lang="en-US" altLang="zh-CN" sz="2000" dirty="0">
              <a:latin typeface="楷体" panose="02010609060101010101" pitchFamily="49" charset="-122"/>
              <a:ea typeface="楷体" panose="02010609060101010101" pitchFamily="49" charset="-122"/>
            </a:endParaRPr>
          </a:p>
          <a:p>
            <a:pPr algn="just" defTabSz="609585">
              <a:lnSpc>
                <a:spcPct val="150000"/>
              </a:lnSpc>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4</a:t>
            </a:r>
            <a:r>
              <a:rPr lang="zh-CN" altLang="en-US" sz="2000" dirty="0">
                <a:latin typeface="楷体" panose="02010609060101010101" pitchFamily="49" charset="-122"/>
                <a:ea typeface="楷体" panose="02010609060101010101" pitchFamily="49" charset="-122"/>
              </a:rPr>
              <a:t>）安装和配置</a:t>
            </a:r>
            <a:r>
              <a:rPr lang="en-US" altLang="zh-CN" sz="2000" dirty="0">
                <a:latin typeface="楷体" panose="02010609060101010101" pitchFamily="49" charset="-122"/>
                <a:ea typeface="楷体" panose="02010609060101010101" pitchFamily="49" charset="-122"/>
              </a:rPr>
              <a:t>Eclipse</a:t>
            </a:r>
          </a:p>
          <a:p>
            <a:pPr algn="just" defTabSz="609585">
              <a:lnSpc>
                <a:spcPct val="150000"/>
              </a:lnSpc>
            </a:pPr>
            <a:r>
              <a:rPr lang="zh-CN" altLang="en-US" sz="2000" dirty="0">
                <a:latin typeface="楷体" panose="02010609060101010101" pitchFamily="49" charset="-122"/>
                <a:ea typeface="楷体" panose="02010609060101010101" pitchFamily="49" charset="-122"/>
              </a:rPr>
              <a:t>    到“</a:t>
            </a:r>
            <a:r>
              <a:rPr lang="en-US" altLang="zh-CN" sz="2000" dirty="0">
                <a:latin typeface="楷体" panose="02010609060101010101" pitchFamily="49" charset="-122"/>
                <a:ea typeface="楷体" panose="02010609060101010101" pitchFamily="49" charset="-122"/>
              </a:rPr>
              <a:t>http://www.eclipse.org/downloads/”</a:t>
            </a:r>
            <a:r>
              <a:rPr lang="zh-CN" altLang="en-US" sz="2000" dirty="0">
                <a:latin typeface="楷体" panose="02010609060101010101" pitchFamily="49" charset="-122"/>
                <a:ea typeface="楷体" panose="02010609060101010101" pitchFamily="49" charset="-122"/>
              </a:rPr>
              <a:t>下载相关软件，解压缩之后，</a:t>
            </a:r>
            <a:r>
              <a:rPr lang="en-US" altLang="zh-CN" sz="2000" dirty="0">
                <a:latin typeface="楷体" panose="02010609060101010101" pitchFamily="49" charset="-122"/>
                <a:ea typeface="楷体" panose="02010609060101010101" pitchFamily="49" charset="-122"/>
              </a:rPr>
              <a:t>Eclipse</a:t>
            </a:r>
            <a:r>
              <a:rPr lang="zh-CN" altLang="en-US" sz="2000" dirty="0">
                <a:latin typeface="楷体" panose="02010609060101010101" pitchFamily="49" charset="-122"/>
                <a:ea typeface="楷体" panose="02010609060101010101" pitchFamily="49" charset="-122"/>
              </a:rPr>
              <a:t>即可使用。在</a:t>
            </a:r>
            <a:r>
              <a:rPr lang="en-US" altLang="zh-CN" sz="2000" dirty="0">
                <a:latin typeface="楷体" panose="02010609060101010101" pitchFamily="49" charset="-122"/>
                <a:ea typeface="楷体" panose="02010609060101010101" pitchFamily="49" charset="-122"/>
              </a:rPr>
              <a:t>Eclipse</a:t>
            </a:r>
            <a:r>
              <a:rPr lang="zh-CN" altLang="en-US" sz="2000" dirty="0">
                <a:latin typeface="楷体" panose="02010609060101010101" pitchFamily="49" charset="-122"/>
                <a:ea typeface="楷体" panose="02010609060101010101" pitchFamily="49" charset="-122"/>
              </a:rPr>
              <a:t>安装目录下找到</a:t>
            </a:r>
            <a:r>
              <a:rPr lang="en-US" altLang="zh-CN" sz="2000" dirty="0">
                <a:latin typeface="楷体" panose="02010609060101010101" pitchFamily="49" charset="-122"/>
                <a:ea typeface="楷体" panose="02010609060101010101" pitchFamily="49" charset="-122"/>
              </a:rPr>
              <a:t>eclipse.exe</a:t>
            </a:r>
            <a:r>
              <a:rPr lang="zh-CN" altLang="en-US" sz="2000" dirty="0">
                <a:latin typeface="楷体" panose="02010609060101010101" pitchFamily="49" charset="-122"/>
                <a:ea typeface="楷体" panose="02010609060101010101" pitchFamily="49" charset="-122"/>
              </a:rPr>
              <a:t>执行文件，双击就可以启动</a:t>
            </a:r>
            <a:r>
              <a:rPr lang="en-US" altLang="zh-CN" sz="2000" dirty="0">
                <a:latin typeface="楷体" panose="02010609060101010101" pitchFamily="49" charset="-122"/>
                <a:ea typeface="楷体" panose="02010609060101010101" pitchFamily="49" charset="-122"/>
              </a:rPr>
              <a:t>Eclipse</a:t>
            </a:r>
            <a:r>
              <a:rPr lang="zh-CN" altLang="en-US" sz="2000" dirty="0">
                <a:latin typeface="楷体" panose="02010609060101010101" pitchFamily="49" charset="-122"/>
                <a:ea typeface="楷体" panose="02010609060101010101" pitchFamily="49" charset="-122"/>
              </a:rPr>
              <a:t>。</a:t>
            </a:r>
            <a:endParaRPr lang="en-US" altLang="zh-CN" sz="2000" dirty="0">
              <a:latin typeface="楷体" panose="02010609060101010101" pitchFamily="49" charset="-122"/>
              <a:ea typeface="楷体" panose="02010609060101010101" pitchFamily="49" charset="-122"/>
            </a:endParaRPr>
          </a:p>
          <a:p>
            <a:pPr algn="just" defTabSz="609585">
              <a:lnSpc>
                <a:spcPct val="150000"/>
              </a:lnSpc>
            </a:pPr>
            <a:endParaRPr lang="zh-CN" altLang="en-US" sz="2000" dirty="0">
              <a:latin typeface="楷体" panose="02010609060101010101" pitchFamily="49" charset="-122"/>
              <a:ea typeface="楷体" panose="02010609060101010101" pitchFamily="49" charset="-122"/>
            </a:endParaRPr>
          </a:p>
        </p:txBody>
      </p:sp>
      <p:sp>
        <p:nvSpPr>
          <p:cNvPr id="12" name="圆角矩形 22">
            <a:extLst>
              <a:ext uri="{FF2B5EF4-FFF2-40B4-BE49-F238E27FC236}">
                <a16:creationId xmlns:a16="http://schemas.microsoft.com/office/drawing/2014/main" id="{D4E86F8E-30E1-4F88-A291-827C18BB3B44}"/>
              </a:ext>
            </a:extLst>
          </p:cNvPr>
          <p:cNvSpPr/>
          <p:nvPr/>
        </p:nvSpPr>
        <p:spPr>
          <a:xfrm>
            <a:off x="644742" y="744421"/>
            <a:ext cx="11251885" cy="5467843"/>
          </a:xfrm>
          <a:prstGeom prst="roundRect">
            <a:avLst/>
          </a:prstGeom>
          <a:noFill/>
          <a:ln>
            <a:solidFill>
              <a:srgbClr val="5776B5"/>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776B5"/>
              </a:solidFill>
            </a:endParaRPr>
          </a:p>
        </p:txBody>
      </p:sp>
    </p:spTree>
    <p:extLst>
      <p:ext uri="{BB962C8B-B14F-4D97-AF65-F5344CB8AC3E}">
        <p14:creationId xmlns:p14="http://schemas.microsoft.com/office/powerpoint/2010/main" val="36030912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863600" y="856451"/>
            <a:ext cx="7748306" cy="584775"/>
          </a:xfrm>
          <a:prstGeom prst="rect">
            <a:avLst/>
          </a:prstGeom>
          <a:noFill/>
        </p:spPr>
        <p:txBody>
          <a:bodyPr wrap="square" rtlCol="0">
            <a:spAutoFit/>
          </a:bodyPr>
          <a:lstStyle/>
          <a:p>
            <a:pPr defTabSz="609585"/>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巩固训练：环境搭建</a:t>
            </a:r>
            <a:endPar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endParaRPr>
          </a:p>
        </p:txBody>
      </p:sp>
      <p:sp>
        <p:nvSpPr>
          <p:cNvPr id="68" name="矩形 67">
            <a:extLst>
              <a:ext uri="{FF2B5EF4-FFF2-40B4-BE49-F238E27FC236}">
                <a16:creationId xmlns:a16="http://schemas.microsoft.com/office/drawing/2014/main" id="{4CF90539-5979-401E-A95F-AB493C74A107}"/>
              </a:ext>
            </a:extLst>
          </p:cNvPr>
          <p:cNvSpPr/>
          <p:nvPr/>
        </p:nvSpPr>
        <p:spPr>
          <a:xfrm>
            <a:off x="5178690" y="280387"/>
            <a:ext cx="7013310"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69" name="矩形 68">
            <a:extLst>
              <a:ext uri="{FF2B5EF4-FFF2-40B4-BE49-F238E27FC236}">
                <a16:creationId xmlns:a16="http://schemas.microsoft.com/office/drawing/2014/main" id="{742F73FF-9B23-4A74-8634-15BF7D6C828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70" name="文本框 69">
            <a:extLst>
              <a:ext uri="{FF2B5EF4-FFF2-40B4-BE49-F238E27FC236}">
                <a16:creationId xmlns:a16="http://schemas.microsoft.com/office/drawing/2014/main" id="{0696DF1C-9228-4A63-B447-30637F7D6F69}"/>
              </a:ext>
            </a:extLst>
          </p:cNvPr>
          <p:cNvSpPr txBox="1"/>
          <p:nvPr/>
        </p:nvSpPr>
        <p:spPr>
          <a:xfrm>
            <a:off x="371773" y="143945"/>
            <a:ext cx="4585807"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安装和配置</a:t>
            </a:r>
            <a:r>
              <a:rPr lang="en-US" altLang="zh-CN"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Java</a:t>
            </a:r>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开发环境</a:t>
            </a:r>
          </a:p>
        </p:txBody>
      </p:sp>
      <p:sp>
        <p:nvSpPr>
          <p:cNvPr id="71" name="TextBox 53">
            <a:extLst>
              <a:ext uri="{FF2B5EF4-FFF2-40B4-BE49-F238E27FC236}">
                <a16:creationId xmlns:a16="http://schemas.microsoft.com/office/drawing/2014/main" id="{FA7736D3-4DF2-4E42-BAC1-553B7A6AA116}"/>
              </a:ext>
            </a:extLst>
          </p:cNvPr>
          <p:cNvSpPr txBox="1"/>
          <p:nvPr/>
        </p:nvSpPr>
        <p:spPr>
          <a:xfrm>
            <a:off x="917584" y="2772570"/>
            <a:ext cx="10253179" cy="389530"/>
          </a:xfrm>
          <a:prstGeom prst="rect">
            <a:avLst/>
          </a:prstGeom>
          <a:noFill/>
        </p:spPr>
        <p:txBody>
          <a:bodyPr wrap="square" lIns="0" tIns="0" rIns="0" bIns="0" rtlCol="0">
            <a:spAutoFit/>
          </a:bodyPr>
          <a:lstStyle/>
          <a:p>
            <a:pPr algn="just" defTabSz="609585">
              <a:lnSpc>
                <a:spcPct val="150000"/>
              </a:lnSpc>
            </a:pPr>
            <a:r>
              <a:rPr lang="en-US" altLang="zh-CN" sz="2000" dirty="0">
                <a:latin typeface="楷体" panose="02010609060101010101" pitchFamily="49" charset="-122"/>
                <a:ea typeface="楷体" panose="02010609060101010101" pitchFamily="49" charset="-122"/>
              </a:rPr>
              <a:t>    </a:t>
            </a:r>
            <a:r>
              <a:rPr lang="zh-CN" altLang="en-US" sz="2000" dirty="0">
                <a:latin typeface="楷体" panose="02010609060101010101" pitchFamily="49" charset="-122"/>
                <a:ea typeface="楷体" panose="02010609060101010101" pitchFamily="49" charset="-122"/>
              </a:rPr>
              <a:t>能够按照教材中任务实施的具体步骤，实现环境搭建。</a:t>
            </a:r>
            <a:endParaRPr lang="en-US" altLang="zh-CN" sz="2000" dirty="0">
              <a:latin typeface="楷体" panose="02010609060101010101" pitchFamily="49" charset="-122"/>
              <a:ea typeface="楷体" panose="02010609060101010101" pitchFamily="49" charset="-122"/>
            </a:endParaRPr>
          </a:p>
        </p:txBody>
      </p:sp>
      <p:sp>
        <p:nvSpPr>
          <p:cNvPr id="18" name="矩形: 对角圆角 17">
            <a:extLst>
              <a:ext uri="{FF2B5EF4-FFF2-40B4-BE49-F238E27FC236}">
                <a16:creationId xmlns:a16="http://schemas.microsoft.com/office/drawing/2014/main" id="{82843DAB-E5D2-43D1-BCC1-252CD407067A}"/>
              </a:ext>
            </a:extLst>
          </p:cNvPr>
          <p:cNvSpPr/>
          <p:nvPr/>
        </p:nvSpPr>
        <p:spPr>
          <a:xfrm>
            <a:off x="917584" y="1891158"/>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微软雅黑" panose="020B0503020204020204" pitchFamily="34" charset="-122"/>
                <a:ea typeface="微软雅黑" panose="020B0503020204020204" pitchFamily="34" charset="-122"/>
              </a:rPr>
              <a:t>1. </a:t>
            </a:r>
            <a:r>
              <a:rPr lang="zh-CN" altLang="en-US" sz="2400" dirty="0">
                <a:latin typeface="微软雅黑" panose="020B0503020204020204" pitchFamily="34" charset="-122"/>
                <a:ea typeface="微软雅黑" panose="020B0503020204020204" pitchFamily="34" charset="-122"/>
              </a:rPr>
              <a:t>实训目的</a:t>
            </a:r>
          </a:p>
        </p:txBody>
      </p:sp>
      <p:sp>
        <p:nvSpPr>
          <p:cNvPr id="21" name="矩形: 对角圆角 20">
            <a:extLst>
              <a:ext uri="{FF2B5EF4-FFF2-40B4-BE49-F238E27FC236}">
                <a16:creationId xmlns:a16="http://schemas.microsoft.com/office/drawing/2014/main" id="{AC52E871-7CE1-4094-99E0-03D8D3365C00}"/>
              </a:ext>
            </a:extLst>
          </p:cNvPr>
          <p:cNvSpPr/>
          <p:nvPr/>
        </p:nvSpPr>
        <p:spPr>
          <a:xfrm>
            <a:off x="917584" y="3429000"/>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微软雅黑" panose="020B0503020204020204" pitchFamily="34" charset="-122"/>
                <a:ea typeface="微软雅黑" panose="020B0503020204020204" pitchFamily="34" charset="-122"/>
              </a:rPr>
              <a:t>2. </a:t>
            </a:r>
            <a:r>
              <a:rPr lang="zh-CN" altLang="en-US" sz="2400" dirty="0">
                <a:latin typeface="微软雅黑" panose="020B0503020204020204" pitchFamily="34" charset="-122"/>
                <a:ea typeface="微软雅黑" panose="020B0503020204020204" pitchFamily="34" charset="-122"/>
              </a:rPr>
              <a:t>实训内容</a:t>
            </a:r>
          </a:p>
        </p:txBody>
      </p:sp>
      <p:sp>
        <p:nvSpPr>
          <p:cNvPr id="22" name="TextBox 53">
            <a:extLst>
              <a:ext uri="{FF2B5EF4-FFF2-40B4-BE49-F238E27FC236}">
                <a16:creationId xmlns:a16="http://schemas.microsoft.com/office/drawing/2014/main" id="{B0EEE80E-AA06-422A-95FF-0EAC990F26C6}"/>
              </a:ext>
            </a:extLst>
          </p:cNvPr>
          <p:cNvSpPr txBox="1"/>
          <p:nvPr/>
        </p:nvSpPr>
        <p:spPr>
          <a:xfrm>
            <a:off x="796693" y="4163435"/>
            <a:ext cx="10253179" cy="851195"/>
          </a:xfrm>
          <a:prstGeom prst="rect">
            <a:avLst/>
          </a:prstGeom>
          <a:noFill/>
        </p:spPr>
        <p:txBody>
          <a:bodyPr wrap="square" lIns="0" tIns="0" rIns="0" bIns="0" rtlCol="0">
            <a:spAutoFit/>
          </a:bodyPr>
          <a:lstStyle/>
          <a:p>
            <a:pPr algn="just" defTabSz="609585">
              <a:lnSpc>
                <a:spcPct val="150000"/>
              </a:lnSpc>
            </a:pPr>
            <a:r>
              <a:rPr lang="zh-CN" altLang="en-US" sz="2000" dirty="0">
                <a:latin typeface="楷体" panose="02010609060101010101" pitchFamily="49" charset="-122"/>
                <a:ea typeface="楷体" panose="02010609060101010101" pitchFamily="49" charset="-122"/>
              </a:rPr>
              <a:t>    仿照任务实施的具体过程，完成：</a:t>
            </a:r>
            <a:r>
              <a:rPr lang="en-US" altLang="zh-CN" sz="2000" dirty="0">
                <a:latin typeface="楷体" panose="02010609060101010101" pitchFamily="49" charset="-122"/>
                <a:ea typeface="楷体" panose="02010609060101010101" pitchFamily="49" charset="-122"/>
              </a:rPr>
              <a:t>JDK</a:t>
            </a:r>
            <a:r>
              <a:rPr lang="zh-CN" altLang="en-US" sz="2000" dirty="0">
                <a:latin typeface="楷体" panose="02010609060101010101" pitchFamily="49" charset="-122"/>
                <a:ea typeface="楷体" panose="02010609060101010101" pitchFamily="49" charset="-122"/>
              </a:rPr>
              <a:t>的下载、</a:t>
            </a:r>
            <a:r>
              <a:rPr lang="en-US" altLang="zh-CN" sz="2000" dirty="0">
                <a:latin typeface="楷体" panose="02010609060101010101" pitchFamily="49" charset="-122"/>
                <a:ea typeface="楷体" panose="02010609060101010101" pitchFamily="49" charset="-122"/>
              </a:rPr>
              <a:t>JDK</a:t>
            </a:r>
            <a:r>
              <a:rPr lang="zh-CN" altLang="en-US" sz="2000" dirty="0">
                <a:latin typeface="楷体" panose="02010609060101010101" pitchFamily="49" charset="-122"/>
                <a:ea typeface="楷体" panose="02010609060101010101" pitchFamily="49" charset="-122"/>
              </a:rPr>
              <a:t>的安装、环境变量设置，在命令提示符窗口中能够运行</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命令和</a:t>
            </a:r>
            <a:r>
              <a:rPr lang="en-US" altLang="zh-CN" sz="2000" dirty="0" err="1">
                <a:latin typeface="楷体" panose="02010609060101010101" pitchFamily="49" charset="-122"/>
                <a:ea typeface="楷体" panose="02010609060101010101" pitchFamily="49" charset="-122"/>
              </a:rPr>
              <a:t>javac</a:t>
            </a:r>
            <a:r>
              <a:rPr lang="zh-CN" altLang="en-US" sz="2000" dirty="0">
                <a:latin typeface="楷体" panose="02010609060101010101" pitchFamily="49" charset="-122"/>
                <a:ea typeface="楷体" panose="02010609060101010101" pitchFamily="49" charset="-122"/>
              </a:rPr>
              <a:t>命令。</a:t>
            </a:r>
            <a:endParaRPr lang="en-US" altLang="zh-CN" sz="2000"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2651795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anim calcmode="lin" valueType="num">
                                      <p:cBhvr>
                                        <p:cTn id="23" dur="500" fill="hold"/>
                                        <p:tgtEl>
                                          <p:spTgt spid="22"/>
                                        </p:tgtEl>
                                        <p:attrNameLst>
                                          <p:attrName>ppt_x</p:attrName>
                                        </p:attrNameLst>
                                      </p:cBhvr>
                                      <p:tavLst>
                                        <p:tav tm="0">
                                          <p:val>
                                            <p:strVal val="#ppt_x"/>
                                          </p:val>
                                        </p:tav>
                                        <p:tav tm="100000">
                                          <p:val>
                                            <p:strVal val="#ppt_x"/>
                                          </p:val>
                                        </p:tav>
                                      </p:tavLst>
                                    </p:anim>
                                    <p:anim calcmode="lin" valueType="num">
                                      <p:cBhvr>
                                        <p:cTn id="24"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33000">
              <a:srgbClr val="5877B6"/>
            </a:gs>
            <a:gs pos="100000">
              <a:srgbClr val="465E96"/>
            </a:gs>
          </a:gsLst>
          <a:lin ang="5400000" scaled="0"/>
        </a:gradFill>
        <a:effectLst/>
      </p:bgPr>
    </p:bg>
    <p:spTree>
      <p:nvGrpSpPr>
        <p:cNvPr id="1" name=""/>
        <p:cNvGrpSpPr/>
        <p:nvPr/>
      </p:nvGrpSpPr>
      <p:grpSpPr>
        <a:xfrm>
          <a:off x="0" y="0"/>
          <a:ext cx="0" cy="0"/>
          <a:chOff x="0" y="0"/>
          <a:chExt cx="0" cy="0"/>
        </a:xfrm>
      </p:grpSpPr>
      <p:sp>
        <p:nvSpPr>
          <p:cNvPr id="20" name="任意多边形: 形状 19">
            <a:extLst>
              <a:ext uri="{FF2B5EF4-FFF2-40B4-BE49-F238E27FC236}">
                <a16:creationId xmlns:a16="http://schemas.microsoft.com/office/drawing/2014/main" id="{D035236D-571F-4E36-8D43-B076A39B1BC9}"/>
              </a:ext>
            </a:extLst>
          </p:cNvPr>
          <p:cNvSpPr>
            <a:spLocks/>
          </p:cNvSpPr>
          <p:nvPr/>
        </p:nvSpPr>
        <p:spPr bwMode="auto">
          <a:xfrm>
            <a:off x="5295296" y="0"/>
            <a:ext cx="6896704" cy="6858000"/>
          </a:xfrm>
          <a:custGeom>
            <a:avLst/>
            <a:gdLst>
              <a:gd name="connsiteX0" fmla="*/ 0 w 5172528"/>
              <a:gd name="connsiteY0" fmla="*/ 0 h 5143500"/>
              <a:gd name="connsiteX1" fmla="*/ 5057233 w 5172528"/>
              <a:gd name="connsiteY1" fmla="*/ 0 h 5143500"/>
              <a:gd name="connsiteX2" fmla="*/ 5172528 w 5172528"/>
              <a:gd name="connsiteY2" fmla="*/ 0 h 5143500"/>
              <a:gd name="connsiteX3" fmla="*/ 5172528 w 5172528"/>
              <a:gd name="connsiteY3" fmla="*/ 5143500 h 5143500"/>
              <a:gd name="connsiteX4" fmla="*/ 5170060 w 5172528"/>
              <a:gd name="connsiteY4" fmla="*/ 5143500 h 5143500"/>
              <a:gd name="connsiteX5" fmla="*/ 2422279 w 5172528"/>
              <a:gd name="connsiteY5" fmla="*/ 5143500 h 5143500"/>
              <a:gd name="connsiteX6" fmla="*/ 2157109 w 5172528"/>
              <a:gd name="connsiteY6" fmla="*/ 4979789 h 5143500"/>
              <a:gd name="connsiteX7" fmla="*/ 1200711 w 5172528"/>
              <a:gd name="connsiteY7" fmla="*/ 4759524 h 5143500"/>
              <a:gd name="connsiteX8" fmla="*/ 378388 w 5172528"/>
              <a:gd name="connsiteY8" fmla="*/ 4271367 h 5143500"/>
              <a:gd name="connsiteX9" fmla="*/ 345614 w 5172528"/>
              <a:gd name="connsiteY9" fmla="*/ 3443883 h 5143500"/>
              <a:gd name="connsiteX10" fmla="*/ 768694 w 5172528"/>
              <a:gd name="connsiteY10" fmla="*/ 2702719 h 5143500"/>
              <a:gd name="connsiteX11" fmla="*/ 1194753 w 5172528"/>
              <a:gd name="connsiteY11" fmla="*/ 1163836 h 5143500"/>
              <a:gd name="connsiteX12" fmla="*/ 1188794 w 5172528"/>
              <a:gd name="connsiteY12" fmla="*/ 1151930 h 5143500"/>
              <a:gd name="connsiteX13" fmla="*/ 670372 w 5172528"/>
              <a:gd name="connsiteY13" fmla="*/ 514945 h 5143500"/>
              <a:gd name="connsiteX14" fmla="*/ 32774 w 5172528"/>
              <a:gd name="connsiteY14" fmla="*/ 32742 h 5143500"/>
              <a:gd name="connsiteX15" fmla="*/ 0 w 5172528"/>
              <a:gd name="connsiteY15" fmla="*/ 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72528" h="5143500">
                <a:moveTo>
                  <a:pt x="0" y="0"/>
                </a:moveTo>
                <a:cubicBezTo>
                  <a:pt x="0" y="0"/>
                  <a:pt x="0" y="0"/>
                  <a:pt x="5057233" y="0"/>
                </a:cubicBezTo>
                <a:lnTo>
                  <a:pt x="5172528" y="0"/>
                </a:lnTo>
                <a:lnTo>
                  <a:pt x="5172528" y="5143500"/>
                </a:lnTo>
                <a:lnTo>
                  <a:pt x="5170060" y="5143500"/>
                </a:lnTo>
                <a:cubicBezTo>
                  <a:pt x="4777520" y="5143500"/>
                  <a:pt x="3992440" y="5143500"/>
                  <a:pt x="2422279" y="5143500"/>
                </a:cubicBezTo>
                <a:cubicBezTo>
                  <a:pt x="2344813" y="5080992"/>
                  <a:pt x="2255430" y="5024438"/>
                  <a:pt x="2157109" y="4979789"/>
                </a:cubicBezTo>
                <a:cubicBezTo>
                  <a:pt x="1859166" y="4845844"/>
                  <a:pt x="1522490" y="4827985"/>
                  <a:pt x="1200711" y="4759524"/>
                </a:cubicBezTo>
                <a:cubicBezTo>
                  <a:pt x="878933" y="4694039"/>
                  <a:pt x="542257" y="4557117"/>
                  <a:pt x="378388" y="4271367"/>
                </a:cubicBezTo>
                <a:cubicBezTo>
                  <a:pt x="235375" y="4024313"/>
                  <a:pt x="250273" y="3711774"/>
                  <a:pt x="345614" y="3443883"/>
                </a:cubicBezTo>
                <a:cubicBezTo>
                  <a:pt x="443936" y="3175992"/>
                  <a:pt x="610784" y="2940844"/>
                  <a:pt x="768694" y="2702719"/>
                </a:cubicBezTo>
                <a:cubicBezTo>
                  <a:pt x="1039822" y="2288977"/>
                  <a:pt x="1379477" y="1669852"/>
                  <a:pt x="1194753" y="1163836"/>
                </a:cubicBezTo>
                <a:cubicBezTo>
                  <a:pt x="1191773" y="1157883"/>
                  <a:pt x="1191773" y="1154906"/>
                  <a:pt x="1188794" y="1151930"/>
                </a:cubicBezTo>
                <a:cubicBezTo>
                  <a:pt x="1090472" y="895945"/>
                  <a:pt x="878933" y="684610"/>
                  <a:pt x="670372" y="514945"/>
                </a:cubicBezTo>
                <a:cubicBezTo>
                  <a:pt x="464792" y="348258"/>
                  <a:pt x="235375" y="205383"/>
                  <a:pt x="32774" y="32742"/>
                </a:cubicBezTo>
                <a:cubicBezTo>
                  <a:pt x="20856" y="20836"/>
                  <a:pt x="11918" y="1190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defTabSz="609585"/>
            <a:endParaRPr lang="zh-CN" altLang="en-US" sz="2400">
              <a:solidFill>
                <a:prstClr val="black"/>
              </a:solidFill>
              <a:latin typeface="Open Sans"/>
            </a:endParaRPr>
          </a:p>
        </p:txBody>
      </p:sp>
      <p:pic>
        <p:nvPicPr>
          <p:cNvPr id="3" name="图形 2">
            <a:extLst>
              <a:ext uri="{FF2B5EF4-FFF2-40B4-BE49-F238E27FC236}">
                <a16:creationId xmlns:a16="http://schemas.microsoft.com/office/drawing/2014/main" id="{6B72358E-5066-44AE-966F-C4584C0B71F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066060" y="727360"/>
            <a:ext cx="4557485" cy="5145085"/>
          </a:xfrm>
          <a:prstGeom prst="rect">
            <a:avLst/>
          </a:prstGeom>
        </p:spPr>
      </p:pic>
      <p:sp>
        <p:nvSpPr>
          <p:cNvPr id="15" name="TextBox 21">
            <a:extLst>
              <a:ext uri="{FF2B5EF4-FFF2-40B4-BE49-F238E27FC236}">
                <a16:creationId xmlns:a16="http://schemas.microsoft.com/office/drawing/2014/main" id="{FCA8A889-F7F0-4C2F-9809-D0BE99891A69}"/>
              </a:ext>
            </a:extLst>
          </p:cNvPr>
          <p:cNvSpPr txBox="1"/>
          <p:nvPr/>
        </p:nvSpPr>
        <p:spPr>
          <a:xfrm>
            <a:off x="986522" y="3096141"/>
            <a:ext cx="3330954" cy="995209"/>
          </a:xfrm>
          <a:prstGeom prst="rect">
            <a:avLst/>
          </a:prstGeom>
          <a:noFill/>
        </p:spPr>
        <p:txBody>
          <a:bodyPr wrap="square" rtlCol="0">
            <a:spAutoFit/>
          </a:bodyPr>
          <a:lstStyle/>
          <a:p>
            <a:pPr defTabSz="609585"/>
            <a:r>
              <a:rPr lang="zh-CN" altLang="en-US" sz="5867"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谢谢观看</a:t>
            </a:r>
            <a:endParaRPr lang="id-ID" sz="5867"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36064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anim calcmode="lin" valueType="num">
                                      <p:cBhvr>
                                        <p:cTn id="13" dur="500" fill="hold"/>
                                        <p:tgtEl>
                                          <p:spTgt spid="20"/>
                                        </p:tgtEl>
                                        <p:attrNameLst>
                                          <p:attrName>ppt_x</p:attrName>
                                        </p:attrNameLst>
                                      </p:cBhvr>
                                      <p:tavLst>
                                        <p:tav tm="0">
                                          <p:val>
                                            <p:strVal val="#ppt_x"/>
                                          </p:val>
                                        </p:tav>
                                        <p:tav tm="100000">
                                          <p:val>
                                            <p:strVal val="#ppt_x"/>
                                          </p:val>
                                        </p:tav>
                                      </p:tavLst>
                                    </p:anim>
                                    <p:anim calcmode="lin" valueType="num">
                                      <p:cBhvr>
                                        <p:cTn id="14" dur="5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anim calcmode="lin" valueType="num">
                                      <p:cBhvr>
                                        <p:cTn id="18" dur="500" fill="hold"/>
                                        <p:tgtEl>
                                          <p:spTgt spid="3"/>
                                        </p:tgtEl>
                                        <p:attrNameLst>
                                          <p:attrName>ppt_x</p:attrName>
                                        </p:attrNameLst>
                                      </p:cBhvr>
                                      <p:tavLst>
                                        <p:tav tm="0">
                                          <p:val>
                                            <p:strVal val="#ppt_x"/>
                                          </p:val>
                                        </p:tav>
                                        <p:tav tm="100000">
                                          <p:val>
                                            <p:strVal val="#ppt_x"/>
                                          </p:val>
                                        </p:tav>
                                      </p:tavLst>
                                    </p:anim>
                                    <p:anim calcmode="lin" valueType="num">
                                      <p:cBhvr>
                                        <p:cTn id="19"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9">
            <a:extLst>
              <a:ext uri="{FF2B5EF4-FFF2-40B4-BE49-F238E27FC236}">
                <a16:creationId xmlns:a16="http://schemas.microsoft.com/office/drawing/2014/main" id="{8E3DDE5B-9BA2-4169-888B-5935C652AA41}"/>
              </a:ext>
            </a:extLst>
          </p:cNvPr>
          <p:cNvSpPr>
            <a:spLocks/>
          </p:cNvSpPr>
          <p:nvPr/>
        </p:nvSpPr>
        <p:spPr bwMode="auto">
          <a:xfrm>
            <a:off x="4622800" y="0"/>
            <a:ext cx="7569200" cy="6866467"/>
          </a:xfrm>
          <a:custGeom>
            <a:avLst/>
            <a:gdLst>
              <a:gd name="T0" fmla="*/ 1902 w 1902"/>
              <a:gd name="T1" fmla="*/ 1727 h 1727"/>
              <a:gd name="T2" fmla="*/ 1902 w 1902"/>
              <a:gd name="T3" fmla="*/ 0 h 1727"/>
              <a:gd name="T4" fmla="*/ 1005 w 1902"/>
              <a:gd name="T5" fmla="*/ 0 h 1727"/>
              <a:gd name="T6" fmla="*/ 1024 w 1902"/>
              <a:gd name="T7" fmla="*/ 104 h 1727"/>
              <a:gd name="T8" fmla="*/ 1020 w 1902"/>
              <a:gd name="T9" fmla="*/ 183 h 1727"/>
              <a:gd name="T10" fmla="*/ 787 w 1902"/>
              <a:gd name="T11" fmla="*/ 479 h 1727"/>
              <a:gd name="T12" fmla="*/ 568 w 1902"/>
              <a:gd name="T13" fmla="*/ 726 h 1727"/>
              <a:gd name="T14" fmla="*/ 639 w 1902"/>
              <a:gd name="T15" fmla="*/ 1018 h 1727"/>
              <a:gd name="T16" fmla="*/ 512 w 1902"/>
              <a:gd name="T17" fmla="*/ 1301 h 1727"/>
              <a:gd name="T18" fmla="*/ 192 w 1902"/>
              <a:gd name="T19" fmla="*/ 1529 h 1727"/>
              <a:gd name="T20" fmla="*/ 0 w 1902"/>
              <a:gd name="T21" fmla="*/ 1727 h 1727"/>
              <a:gd name="T22" fmla="*/ 1902 w 1902"/>
              <a:gd name="T23" fmla="*/ 1727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02" h="1727">
                <a:moveTo>
                  <a:pt x="1902" y="1727"/>
                </a:moveTo>
                <a:cubicBezTo>
                  <a:pt x="1902" y="0"/>
                  <a:pt x="1902" y="0"/>
                  <a:pt x="1902" y="0"/>
                </a:cubicBezTo>
                <a:cubicBezTo>
                  <a:pt x="1005" y="0"/>
                  <a:pt x="1005" y="0"/>
                  <a:pt x="1005" y="0"/>
                </a:cubicBezTo>
                <a:cubicBezTo>
                  <a:pt x="1016" y="34"/>
                  <a:pt x="1022" y="69"/>
                  <a:pt x="1024" y="104"/>
                </a:cubicBezTo>
                <a:cubicBezTo>
                  <a:pt x="1025" y="130"/>
                  <a:pt x="1024" y="157"/>
                  <a:pt x="1020" y="183"/>
                </a:cubicBezTo>
                <a:cubicBezTo>
                  <a:pt x="997" y="323"/>
                  <a:pt x="905" y="413"/>
                  <a:pt x="787" y="479"/>
                </a:cubicBezTo>
                <a:cubicBezTo>
                  <a:pt x="685" y="536"/>
                  <a:pt x="585" y="601"/>
                  <a:pt x="568" y="726"/>
                </a:cubicBezTo>
                <a:cubicBezTo>
                  <a:pt x="553" y="837"/>
                  <a:pt x="634" y="914"/>
                  <a:pt x="639" y="1018"/>
                </a:cubicBezTo>
                <a:cubicBezTo>
                  <a:pt x="643" y="1124"/>
                  <a:pt x="585" y="1227"/>
                  <a:pt x="512" y="1301"/>
                </a:cubicBezTo>
                <a:cubicBezTo>
                  <a:pt x="419" y="1393"/>
                  <a:pt x="300" y="1453"/>
                  <a:pt x="192" y="1529"/>
                </a:cubicBezTo>
                <a:cubicBezTo>
                  <a:pt x="117" y="1582"/>
                  <a:pt x="44" y="1648"/>
                  <a:pt x="0" y="1727"/>
                </a:cubicBezTo>
                <a:lnTo>
                  <a:pt x="1902" y="1727"/>
                </a:lnTo>
                <a:close/>
              </a:path>
            </a:pathLst>
          </a:custGeom>
          <a:gradFill>
            <a:gsLst>
              <a:gs pos="0">
                <a:srgbClr val="5877B6"/>
              </a:gs>
              <a:gs pos="100000">
                <a:srgbClr val="465E96"/>
              </a:gs>
            </a:gsLst>
            <a:lin ang="5400000" scaled="0"/>
          </a:gradFill>
          <a:ln>
            <a:noFill/>
          </a:ln>
        </p:spPr>
        <p:txBody>
          <a:bodyPr vert="horz" wrap="square" lIns="121920" tIns="60960" rIns="121920" bIns="60960" numCol="1" anchor="t" anchorCtr="0" compatLnSpc="1">
            <a:prstTxWarp prst="textNoShape">
              <a:avLst/>
            </a:prstTxWarp>
          </a:bodyPr>
          <a:lstStyle/>
          <a:p>
            <a:pPr defTabSz="609585"/>
            <a:endParaRPr lang="zh-CN" altLang="en-US" sz="2400">
              <a:solidFill>
                <a:prstClr val="black"/>
              </a:solidFill>
              <a:latin typeface="Open Sans"/>
            </a:endParaRPr>
          </a:p>
        </p:txBody>
      </p:sp>
      <p:pic>
        <p:nvPicPr>
          <p:cNvPr id="4" name="图形 3">
            <a:extLst>
              <a:ext uri="{FF2B5EF4-FFF2-40B4-BE49-F238E27FC236}">
                <a16:creationId xmlns:a16="http://schemas.microsoft.com/office/drawing/2014/main" id="{85283BB4-C5B8-427A-B45B-980B3988B81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734050" y="1250950"/>
            <a:ext cx="4889500" cy="4356100"/>
          </a:xfrm>
          <a:prstGeom prst="rect">
            <a:avLst/>
          </a:prstGeom>
        </p:spPr>
      </p:pic>
      <p:sp>
        <p:nvSpPr>
          <p:cNvPr id="13" name="TextBox 21">
            <a:extLst>
              <a:ext uri="{FF2B5EF4-FFF2-40B4-BE49-F238E27FC236}">
                <a16:creationId xmlns:a16="http://schemas.microsoft.com/office/drawing/2014/main" id="{41966009-D92C-44B3-992A-B960E31525C2}"/>
              </a:ext>
            </a:extLst>
          </p:cNvPr>
          <p:cNvSpPr txBox="1"/>
          <p:nvPr/>
        </p:nvSpPr>
        <p:spPr>
          <a:xfrm>
            <a:off x="1074733" y="2326655"/>
            <a:ext cx="2518972" cy="830997"/>
          </a:xfrm>
          <a:prstGeom prst="rect">
            <a:avLst/>
          </a:prstGeom>
          <a:noFill/>
        </p:spPr>
        <p:txBody>
          <a:bodyPr wrap="square" rtlCol="0">
            <a:spAutoFit/>
          </a:bodyPr>
          <a:lstStyle/>
          <a:p>
            <a:pPr defTabSz="609585"/>
            <a:r>
              <a:rPr lang="zh-CN" altLang="en-US" sz="4800" b="1" dirty="0">
                <a:gradFill>
                  <a:gsLst>
                    <a:gs pos="100000">
                      <a:srgbClr val="5877B6"/>
                    </a:gs>
                    <a:gs pos="0">
                      <a:srgbClr val="465E96"/>
                    </a:gs>
                  </a:gsLst>
                  <a:lin ang="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目   录</a:t>
            </a:r>
            <a:endParaRPr lang="en-US" altLang="zh-CN" sz="4800" b="1" dirty="0">
              <a:gradFill>
                <a:gsLst>
                  <a:gs pos="100000">
                    <a:srgbClr val="5877B6"/>
                  </a:gs>
                  <a:gs pos="0">
                    <a:srgbClr val="465E96"/>
                  </a:gs>
                </a:gsLst>
                <a:lin ang="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endParaRPr>
          </a:p>
        </p:txBody>
      </p:sp>
      <p:sp>
        <p:nvSpPr>
          <p:cNvPr id="12" name="椭圆 11">
            <a:extLst>
              <a:ext uri="{FF2B5EF4-FFF2-40B4-BE49-F238E27FC236}">
                <a16:creationId xmlns:a16="http://schemas.microsoft.com/office/drawing/2014/main" id="{8FC4A3FD-BB84-4F2C-86E6-9331BE3B11C7}"/>
              </a:ext>
            </a:extLst>
          </p:cNvPr>
          <p:cNvSpPr/>
          <p:nvPr/>
        </p:nvSpPr>
        <p:spPr>
          <a:xfrm>
            <a:off x="1018107" y="3700348"/>
            <a:ext cx="318347" cy="318347"/>
          </a:xfrm>
          <a:prstGeom prst="ellipse">
            <a:avLst/>
          </a:prstGeom>
          <a:gradFill>
            <a:gsLst>
              <a:gs pos="0">
                <a:srgbClr val="5877B6"/>
              </a:gs>
              <a:gs pos="100000">
                <a:srgbClr val="465E96"/>
              </a:gs>
            </a:gsLst>
            <a:lin ang="5400000" scaled="0"/>
          </a:gradFill>
          <a:ln>
            <a:noFill/>
          </a:ln>
          <a:effectLst>
            <a:outerShdw blurRad="254000" dist="101600" dir="5400000" algn="ctr" rotWithShape="0">
              <a:srgbClr val="5877B6">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zh-CN" altLang="en-US" sz="2400">
              <a:solidFill>
                <a:prstClr val="white"/>
              </a:solidFill>
              <a:latin typeface="Open Sans"/>
            </a:endParaRPr>
          </a:p>
        </p:txBody>
      </p:sp>
      <p:sp>
        <p:nvSpPr>
          <p:cNvPr id="15" name="TextBox 51">
            <a:extLst>
              <a:ext uri="{FF2B5EF4-FFF2-40B4-BE49-F238E27FC236}">
                <a16:creationId xmlns:a16="http://schemas.microsoft.com/office/drawing/2014/main" id="{95529E35-8F10-4362-817B-40911B41714E}"/>
              </a:ext>
            </a:extLst>
          </p:cNvPr>
          <p:cNvSpPr txBox="1"/>
          <p:nvPr/>
        </p:nvSpPr>
        <p:spPr>
          <a:xfrm>
            <a:off x="1405881" y="3603197"/>
            <a:ext cx="4014532" cy="830997"/>
          </a:xfrm>
          <a:prstGeom prst="rect">
            <a:avLst/>
          </a:prstGeom>
          <a:noFill/>
        </p:spPr>
        <p:txBody>
          <a:bodyPr wrap="square" rtlCol="0">
            <a:spAutoFit/>
          </a:bodyPr>
          <a:lstStyle/>
          <a:p>
            <a:pPr defTabSz="609585"/>
            <a:r>
              <a:rPr lang="zh-CN" altLang="en-US"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任务</a:t>
            </a: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    </a:t>
            </a:r>
            <a:r>
              <a:rPr lang="zh-CN" altLang="en-US"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安装和配置</a:t>
            </a: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Java</a:t>
            </a:r>
            <a:r>
              <a:rPr lang="zh-CN" altLang="en-US"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开发</a:t>
            </a:r>
            <a:endPar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endParaRPr>
          </a:p>
          <a:p>
            <a:pPr defTabSz="609585"/>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           </a:t>
            </a:r>
            <a:r>
              <a:rPr lang="zh-CN" altLang="en-US"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环境</a:t>
            </a:r>
            <a:endParaRPr lang="en-US" sz="1467" b="1" dirty="0">
              <a:solidFill>
                <a:srgbClr val="D9275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415051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anim calcmode="lin" valueType="num">
                                      <p:cBhvr>
                                        <p:cTn id="13" dur="500" fill="hold"/>
                                        <p:tgtEl>
                                          <p:spTgt spid="11"/>
                                        </p:tgtEl>
                                        <p:attrNameLst>
                                          <p:attrName>ppt_x</p:attrName>
                                        </p:attrNameLst>
                                      </p:cBhvr>
                                      <p:tavLst>
                                        <p:tav tm="0">
                                          <p:val>
                                            <p:strVal val="#ppt_x"/>
                                          </p:val>
                                        </p:tav>
                                        <p:tav tm="100000">
                                          <p:val>
                                            <p:strVal val="#ppt_x"/>
                                          </p:val>
                                        </p:tav>
                                      </p:tavLst>
                                    </p:anim>
                                    <p:anim calcmode="lin" valueType="num">
                                      <p:cBhvr>
                                        <p:cTn id="14" dur="5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anim calcmode="lin" valueType="num">
                                      <p:cBhvr>
                                        <p:cTn id="18" dur="500" fill="hold"/>
                                        <p:tgtEl>
                                          <p:spTgt spid="4"/>
                                        </p:tgtEl>
                                        <p:attrNameLst>
                                          <p:attrName>ppt_x</p:attrName>
                                        </p:attrNameLst>
                                      </p:cBhvr>
                                      <p:tavLst>
                                        <p:tav tm="0">
                                          <p:val>
                                            <p:strVal val="#ppt_x"/>
                                          </p:val>
                                        </p:tav>
                                        <p:tav tm="100000">
                                          <p:val>
                                            <p:strVal val="#ppt_x"/>
                                          </p:val>
                                        </p:tav>
                                      </p:tavLst>
                                    </p:anim>
                                    <p:anim calcmode="lin" valueType="num">
                                      <p:cBhvr>
                                        <p:cTn id="19" dur="5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anim calcmode="lin" valueType="num">
                                      <p:cBhvr>
                                        <p:cTn id="23" dur="500" fill="hold"/>
                                        <p:tgtEl>
                                          <p:spTgt spid="12"/>
                                        </p:tgtEl>
                                        <p:attrNameLst>
                                          <p:attrName>ppt_x</p:attrName>
                                        </p:attrNameLst>
                                      </p:cBhvr>
                                      <p:tavLst>
                                        <p:tav tm="0">
                                          <p:val>
                                            <p:strVal val="#ppt_x"/>
                                          </p:val>
                                        </p:tav>
                                        <p:tav tm="100000">
                                          <p:val>
                                            <p:strVal val="#ppt_x"/>
                                          </p:val>
                                        </p:tav>
                                      </p:tavLst>
                                    </p:anim>
                                    <p:anim calcmode="lin" valueType="num">
                                      <p:cBhvr>
                                        <p:cTn id="24" dur="500" fill="hold"/>
                                        <p:tgtEl>
                                          <p:spTgt spid="1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anim calcmode="lin" valueType="num">
                                      <p:cBhvr>
                                        <p:cTn id="28" dur="500" fill="hold"/>
                                        <p:tgtEl>
                                          <p:spTgt spid="15"/>
                                        </p:tgtEl>
                                        <p:attrNameLst>
                                          <p:attrName>ppt_x</p:attrName>
                                        </p:attrNameLst>
                                      </p:cBhvr>
                                      <p:tavLst>
                                        <p:tav tm="0">
                                          <p:val>
                                            <p:strVal val="#ppt_x"/>
                                          </p:val>
                                        </p:tav>
                                        <p:tav tm="100000">
                                          <p:val>
                                            <p:strVal val="#ppt_x"/>
                                          </p:val>
                                        </p:tav>
                                      </p:tavLst>
                                    </p:anim>
                                    <p:anim calcmode="lin" valueType="num">
                                      <p:cBhvr>
                                        <p:cTn id="2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2" grpId="0" animBg="1"/>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C352D612-C567-4F59-B99B-74B394D67A8F}"/>
              </a:ext>
            </a:extLst>
          </p:cNvPr>
          <p:cNvSpPr/>
          <p:nvPr/>
        </p:nvSpPr>
        <p:spPr>
          <a:xfrm>
            <a:off x="0" y="2178639"/>
            <a:ext cx="12192000" cy="2997200"/>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zh-CN" altLang="en-US" sz="2400">
              <a:solidFill>
                <a:prstClr val="white"/>
              </a:solidFill>
              <a:latin typeface="Open Sans"/>
            </a:endParaRPr>
          </a:p>
        </p:txBody>
      </p:sp>
      <p:sp>
        <p:nvSpPr>
          <p:cNvPr id="6" name="TextBox 21">
            <a:extLst>
              <a:ext uri="{FF2B5EF4-FFF2-40B4-BE49-F238E27FC236}">
                <a16:creationId xmlns:a16="http://schemas.microsoft.com/office/drawing/2014/main" id="{8C930C76-4380-4F6B-BF54-0EB9C2A5BE2D}"/>
              </a:ext>
            </a:extLst>
          </p:cNvPr>
          <p:cNvSpPr txBox="1"/>
          <p:nvPr/>
        </p:nvSpPr>
        <p:spPr>
          <a:xfrm>
            <a:off x="3173692" y="2967335"/>
            <a:ext cx="8694653" cy="913007"/>
          </a:xfrm>
          <a:prstGeom prst="rect">
            <a:avLst/>
          </a:prstGeom>
          <a:noFill/>
        </p:spPr>
        <p:txBody>
          <a:bodyPr wrap="square" rtlCol="0">
            <a:spAutoFit/>
          </a:bodyPr>
          <a:lstStyle/>
          <a:p>
            <a:pPr defTabSz="609585"/>
            <a:r>
              <a:rPr lang="zh-CN" altLang="en-US" sz="5333"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安装和配置</a:t>
            </a:r>
            <a:r>
              <a:rPr lang="en-US" altLang="zh-CN" sz="5333"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Java</a:t>
            </a:r>
            <a:r>
              <a:rPr lang="zh-CN" altLang="en-US" sz="5333"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开发环境</a:t>
            </a:r>
          </a:p>
        </p:txBody>
      </p:sp>
      <p:sp>
        <p:nvSpPr>
          <p:cNvPr id="7" name="TextBox 21">
            <a:extLst>
              <a:ext uri="{FF2B5EF4-FFF2-40B4-BE49-F238E27FC236}">
                <a16:creationId xmlns:a16="http://schemas.microsoft.com/office/drawing/2014/main" id="{03A8D603-32C6-412D-8F30-56FABCB9C515}"/>
              </a:ext>
            </a:extLst>
          </p:cNvPr>
          <p:cNvSpPr txBox="1"/>
          <p:nvPr/>
        </p:nvSpPr>
        <p:spPr>
          <a:xfrm>
            <a:off x="1073301" y="2967335"/>
            <a:ext cx="1827013" cy="923330"/>
          </a:xfrm>
          <a:prstGeom prst="rect">
            <a:avLst/>
          </a:prstGeom>
          <a:noFill/>
        </p:spPr>
        <p:txBody>
          <a:bodyPr wrap="square" rtlCol="0">
            <a:spAutoFit/>
          </a:bodyPr>
          <a:lstStyle/>
          <a:p>
            <a:pPr defTabSz="609585"/>
            <a:r>
              <a:rPr lang="zh-CN" altLang="en-US" sz="54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任务</a:t>
            </a:r>
            <a:endParaRPr lang="id-ID" sz="54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252672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1432254" y="2386076"/>
            <a:ext cx="9606533" cy="3159519"/>
          </a:xfrm>
          <a:prstGeom prst="rect">
            <a:avLst/>
          </a:prstGeom>
          <a:noFill/>
        </p:spPr>
        <p:txBody>
          <a:bodyPr wrap="square" lIns="0" tIns="0" rIns="0" bIns="0" rtlCol="0">
            <a:spAutoFit/>
          </a:bodyPr>
          <a:lstStyle/>
          <a:p>
            <a:pPr algn="just" defTabSz="609585">
              <a:lnSpc>
                <a:spcPct val="150000"/>
              </a:lnSpc>
              <a:spcAft>
                <a:spcPts val="1600"/>
              </a:spcAft>
            </a:pPr>
            <a:r>
              <a:rPr lang="en-US" altLang="zh-CN" dirty="0">
                <a:solidFill>
                  <a:srgbClr val="8DA0C6"/>
                </a:solidFill>
              </a:rPr>
              <a:t>        </a:t>
            </a:r>
            <a:r>
              <a:rPr lang="zh-CN" altLang="zh-CN" sz="2000" dirty="0">
                <a:latin typeface="楷体" panose="02010609060101010101" pitchFamily="49" charset="-122"/>
                <a:ea typeface="楷体" panose="02010609060101010101" pitchFamily="49" charset="-122"/>
              </a:rPr>
              <a:t>安装和配置Java开发环境：作为一个开发者在使用任何一种语言或工具进行开发工作之前都要配置好开发环境，进行Java程序开发也不例外。Java Development Kit(JDK)是Sun公司针对Java开发员的软件开发工具包。自从Java推出以来，JDK已经成为使用最广泛的Java SDK(Software development kit)。J</a:t>
            </a:r>
            <a:r>
              <a:rPr lang="en-US" altLang="zh-CN" sz="2000" dirty="0">
                <a:latin typeface="楷体" panose="02010609060101010101" pitchFamily="49" charset="-122"/>
                <a:ea typeface="楷体" panose="02010609060101010101" pitchFamily="49" charset="-122"/>
              </a:rPr>
              <a:t>ava</a:t>
            </a:r>
            <a:r>
              <a:rPr lang="zh-CN" altLang="zh-CN" sz="2000" dirty="0">
                <a:latin typeface="楷体" panose="02010609060101010101" pitchFamily="49" charset="-122"/>
                <a:ea typeface="楷体" panose="02010609060101010101" pitchFamily="49" charset="-122"/>
              </a:rPr>
              <a:t>的开发工具有很多，最简单的有记事本与控制台的组合，另外还有UltraEdit</a:t>
            </a:r>
            <a:r>
              <a:rPr lang="zh-CN" altLang="en-US" sz="2000" dirty="0">
                <a:latin typeface="楷体" panose="02010609060101010101" pitchFamily="49" charset="-122"/>
                <a:ea typeface="楷体" panose="02010609060101010101" pitchFamily="49" charset="-122"/>
              </a:rPr>
              <a:t>、</a:t>
            </a:r>
            <a:r>
              <a:rPr lang="zh-CN" altLang="zh-CN" sz="2000" dirty="0">
                <a:latin typeface="楷体" panose="02010609060101010101" pitchFamily="49" charset="-122"/>
                <a:ea typeface="楷体" panose="02010609060101010101" pitchFamily="49" charset="-122"/>
              </a:rPr>
              <a:t>J</a:t>
            </a:r>
            <a:r>
              <a:rPr lang="en-US" altLang="zh-CN" sz="2000" dirty="0">
                <a:latin typeface="楷体" panose="02010609060101010101" pitchFamily="49" charset="-122"/>
                <a:ea typeface="楷体" panose="02010609060101010101" pitchFamily="49" charset="-122"/>
              </a:rPr>
              <a:t>c</a:t>
            </a:r>
            <a:r>
              <a:rPr lang="zh-CN" altLang="zh-CN" sz="2000" dirty="0">
                <a:latin typeface="楷体" panose="02010609060101010101" pitchFamily="49" charset="-122"/>
                <a:ea typeface="楷体" panose="02010609060101010101" pitchFamily="49" charset="-122"/>
              </a:rPr>
              <a:t>reator</a:t>
            </a:r>
            <a:r>
              <a:rPr lang="zh-CN" altLang="en-US" sz="2000" dirty="0">
                <a:latin typeface="楷体" panose="02010609060101010101" pitchFamily="49" charset="-122"/>
                <a:ea typeface="楷体" panose="02010609060101010101" pitchFamily="49" charset="-122"/>
              </a:rPr>
              <a:t>、</a:t>
            </a:r>
            <a:r>
              <a:rPr lang="zh-CN" altLang="zh-CN" sz="2000" dirty="0">
                <a:latin typeface="楷体" panose="02010609060101010101" pitchFamily="49" charset="-122"/>
                <a:ea typeface="楷体" panose="02010609060101010101" pitchFamily="49" charset="-122"/>
              </a:rPr>
              <a:t>Netbeans IDE</a:t>
            </a:r>
            <a:r>
              <a:rPr lang="zh-CN" altLang="en-US" sz="2000" dirty="0">
                <a:latin typeface="楷体" panose="02010609060101010101" pitchFamily="49" charset="-122"/>
                <a:ea typeface="楷体" panose="02010609060101010101" pitchFamily="49" charset="-122"/>
              </a:rPr>
              <a:t>、</a:t>
            </a:r>
            <a:r>
              <a:rPr lang="zh-CN" altLang="zh-CN" sz="2000" dirty="0">
                <a:latin typeface="楷体" panose="02010609060101010101" pitchFamily="49" charset="-122"/>
                <a:ea typeface="楷体" panose="02010609060101010101" pitchFamily="49" charset="-122"/>
              </a:rPr>
              <a:t>JBuilder和Eclipse等。这些集成开发环境的使用都是类似的，在学习过程中只需要熟练掌握使用其中一种就可以了。</a:t>
            </a:r>
            <a:r>
              <a:rPr lang="zh-CN" altLang="en-US" sz="2000" dirty="0">
                <a:latin typeface="楷体" panose="02010609060101010101" pitchFamily="49" charset="-122"/>
                <a:ea typeface="楷体" panose="02010609060101010101" pitchFamily="49" charset="-122"/>
              </a:rPr>
              <a:t>下面</a:t>
            </a:r>
            <a:r>
              <a:rPr lang="zh-CN" altLang="zh-CN" sz="2000" dirty="0">
                <a:latin typeface="楷体" panose="02010609060101010101" pitchFamily="49" charset="-122"/>
                <a:ea typeface="楷体" panose="02010609060101010101" pitchFamily="49" charset="-122"/>
              </a:rPr>
              <a:t>以Eclipse为例介绍集成开发环境的基本使用</a:t>
            </a:r>
            <a:r>
              <a:rPr lang="zh-CN" altLang="en-US" sz="2000" dirty="0">
                <a:latin typeface="楷体" panose="02010609060101010101" pitchFamily="49" charset="-122"/>
                <a:ea typeface="楷体" panose="02010609060101010101" pitchFamily="49" charset="-122"/>
              </a:rPr>
              <a:t>。</a:t>
            </a:r>
          </a:p>
        </p:txBody>
      </p:sp>
      <p:sp>
        <p:nvSpPr>
          <p:cNvPr id="10" name="矩形: 对角圆角 9">
            <a:extLst>
              <a:ext uri="{FF2B5EF4-FFF2-40B4-BE49-F238E27FC236}">
                <a16:creationId xmlns:a16="http://schemas.microsoft.com/office/drawing/2014/main" id="{E01EAC6E-D0C2-4B61-8F8F-6D34BE48DE78}"/>
              </a:ext>
            </a:extLst>
          </p:cNvPr>
          <p:cNvSpPr/>
          <p:nvPr/>
        </p:nvSpPr>
        <p:spPr>
          <a:xfrm>
            <a:off x="1176198" y="1589786"/>
            <a:ext cx="2160240" cy="492443"/>
          </a:xfrm>
          <a:prstGeom prst="round2Diag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微软雅黑" panose="020B0503020204020204" pitchFamily="34" charset="-122"/>
                <a:ea typeface="微软雅黑" panose="020B0503020204020204" pitchFamily="34" charset="-122"/>
              </a:rPr>
              <a:t>任务描述</a:t>
            </a:r>
          </a:p>
        </p:txBody>
      </p:sp>
      <p:sp>
        <p:nvSpPr>
          <p:cNvPr id="11" name="矩形 10">
            <a:extLst>
              <a:ext uri="{FF2B5EF4-FFF2-40B4-BE49-F238E27FC236}">
                <a16:creationId xmlns:a16="http://schemas.microsoft.com/office/drawing/2014/main" id="{F1D77C0F-FCD1-4F00-AB87-1DC6DAEC9899}"/>
              </a:ext>
            </a:extLst>
          </p:cNvPr>
          <p:cNvSpPr/>
          <p:nvPr/>
        </p:nvSpPr>
        <p:spPr>
          <a:xfrm>
            <a:off x="5178690" y="280387"/>
            <a:ext cx="7013310"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71773" y="143945"/>
            <a:ext cx="4585807"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安装和配置</a:t>
            </a:r>
            <a:r>
              <a:rPr lang="en-US" altLang="zh-CN"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Java</a:t>
            </a:r>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开发环境</a:t>
            </a:r>
          </a:p>
        </p:txBody>
      </p:sp>
    </p:spTree>
    <p:extLst>
      <p:ext uri="{BB962C8B-B14F-4D97-AF65-F5344CB8AC3E}">
        <p14:creationId xmlns:p14="http://schemas.microsoft.com/office/powerpoint/2010/main" val="35986972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Shape 25">
            <a:extLst>
              <a:ext uri="{FF2B5EF4-FFF2-40B4-BE49-F238E27FC236}">
                <a16:creationId xmlns:a16="http://schemas.microsoft.com/office/drawing/2014/main" id="{7811B71B-1CED-40C5-BB54-B71DCEF33993}"/>
              </a:ext>
            </a:extLst>
          </p:cNvPr>
          <p:cNvSpPr/>
          <p:nvPr/>
        </p:nvSpPr>
        <p:spPr>
          <a:xfrm>
            <a:off x="1026078" y="5893059"/>
            <a:ext cx="8925143" cy="522073"/>
          </a:xfrm>
          <a:custGeom>
            <a:avLst/>
            <a:gdLst>
              <a:gd name="connsiteX0" fmla="*/ 8389257 w 8547000"/>
              <a:gd name="connsiteY0" fmla="*/ 725715 h 900316"/>
              <a:gd name="connsiteX1" fmla="*/ 6995886 w 8547000"/>
              <a:gd name="connsiteY1" fmla="*/ 319315 h 900316"/>
              <a:gd name="connsiteX2" fmla="*/ 5471886 w 8547000"/>
              <a:gd name="connsiteY2" fmla="*/ 449943 h 900316"/>
              <a:gd name="connsiteX3" fmla="*/ 3381828 w 8547000"/>
              <a:gd name="connsiteY3" fmla="*/ 566057 h 900316"/>
              <a:gd name="connsiteX4" fmla="*/ 1785257 w 8547000"/>
              <a:gd name="connsiteY4" fmla="*/ 435429 h 900316"/>
              <a:gd name="connsiteX5" fmla="*/ 0 w 8547000"/>
              <a:gd name="connsiteY5" fmla="*/ 0 h 900316"/>
              <a:gd name="connsiteX6" fmla="*/ 1335314 w 8547000"/>
              <a:gd name="connsiteY6" fmla="*/ 464457 h 900316"/>
              <a:gd name="connsiteX7" fmla="*/ 4078514 w 8547000"/>
              <a:gd name="connsiteY7" fmla="*/ 711200 h 900316"/>
              <a:gd name="connsiteX8" fmla="*/ 6749143 w 8547000"/>
              <a:gd name="connsiteY8" fmla="*/ 377372 h 900316"/>
              <a:gd name="connsiteX9" fmla="*/ 8331200 w 8547000"/>
              <a:gd name="connsiteY9" fmla="*/ 885372 h 900316"/>
              <a:gd name="connsiteX10" fmla="*/ 8389257 w 8547000"/>
              <a:gd name="connsiteY10" fmla="*/ 725715 h 900316"/>
              <a:gd name="connsiteX0" fmla="*/ 8389257 w 8547000"/>
              <a:gd name="connsiteY0" fmla="*/ 725715 h 900316"/>
              <a:gd name="connsiteX1" fmla="*/ 6995886 w 8547000"/>
              <a:gd name="connsiteY1" fmla="*/ 319315 h 900316"/>
              <a:gd name="connsiteX2" fmla="*/ 5471886 w 8547000"/>
              <a:gd name="connsiteY2" fmla="*/ 449943 h 900316"/>
              <a:gd name="connsiteX3" fmla="*/ 3381828 w 8547000"/>
              <a:gd name="connsiteY3" fmla="*/ 566057 h 900316"/>
              <a:gd name="connsiteX4" fmla="*/ 1785257 w 8547000"/>
              <a:gd name="connsiteY4" fmla="*/ 435429 h 900316"/>
              <a:gd name="connsiteX5" fmla="*/ 0 w 8547000"/>
              <a:gd name="connsiteY5" fmla="*/ 0 h 900316"/>
              <a:gd name="connsiteX6" fmla="*/ 1335314 w 8547000"/>
              <a:gd name="connsiteY6" fmla="*/ 464457 h 900316"/>
              <a:gd name="connsiteX7" fmla="*/ 4055654 w 8547000"/>
              <a:gd name="connsiteY7" fmla="*/ 657860 h 900316"/>
              <a:gd name="connsiteX8" fmla="*/ 6749143 w 8547000"/>
              <a:gd name="connsiteY8" fmla="*/ 377372 h 900316"/>
              <a:gd name="connsiteX9" fmla="*/ 8331200 w 8547000"/>
              <a:gd name="connsiteY9" fmla="*/ 885372 h 900316"/>
              <a:gd name="connsiteX10" fmla="*/ 8389257 w 8547000"/>
              <a:gd name="connsiteY10" fmla="*/ 725715 h 900316"/>
              <a:gd name="connsiteX0" fmla="*/ 8389257 w 8547000"/>
              <a:gd name="connsiteY0" fmla="*/ 725715 h 900316"/>
              <a:gd name="connsiteX1" fmla="*/ 6995886 w 8547000"/>
              <a:gd name="connsiteY1" fmla="*/ 319315 h 900316"/>
              <a:gd name="connsiteX2" fmla="*/ 5471886 w 8547000"/>
              <a:gd name="connsiteY2" fmla="*/ 449943 h 900316"/>
              <a:gd name="connsiteX3" fmla="*/ 3381828 w 8547000"/>
              <a:gd name="connsiteY3" fmla="*/ 566057 h 900316"/>
              <a:gd name="connsiteX4" fmla="*/ 1785257 w 8547000"/>
              <a:gd name="connsiteY4" fmla="*/ 435429 h 900316"/>
              <a:gd name="connsiteX5" fmla="*/ 0 w 8547000"/>
              <a:gd name="connsiteY5" fmla="*/ 0 h 900316"/>
              <a:gd name="connsiteX6" fmla="*/ 1335314 w 8547000"/>
              <a:gd name="connsiteY6" fmla="*/ 464457 h 900316"/>
              <a:gd name="connsiteX7" fmla="*/ 4055654 w 8547000"/>
              <a:gd name="connsiteY7" fmla="*/ 657860 h 900316"/>
              <a:gd name="connsiteX8" fmla="*/ 6749143 w 8547000"/>
              <a:gd name="connsiteY8" fmla="*/ 377372 h 900316"/>
              <a:gd name="connsiteX9" fmla="*/ 8331200 w 8547000"/>
              <a:gd name="connsiteY9" fmla="*/ 885372 h 900316"/>
              <a:gd name="connsiteX10" fmla="*/ 8389257 w 8547000"/>
              <a:gd name="connsiteY10" fmla="*/ 725715 h 900316"/>
              <a:gd name="connsiteX0" fmla="*/ 8389257 w 8547000"/>
              <a:gd name="connsiteY0" fmla="*/ 725715 h 900316"/>
              <a:gd name="connsiteX1" fmla="*/ 6995886 w 8547000"/>
              <a:gd name="connsiteY1" fmla="*/ 319315 h 900316"/>
              <a:gd name="connsiteX2" fmla="*/ 5471886 w 8547000"/>
              <a:gd name="connsiteY2" fmla="*/ 449943 h 900316"/>
              <a:gd name="connsiteX3" fmla="*/ 3381828 w 8547000"/>
              <a:gd name="connsiteY3" fmla="*/ 566057 h 900316"/>
              <a:gd name="connsiteX4" fmla="*/ 1785257 w 8547000"/>
              <a:gd name="connsiteY4" fmla="*/ 435429 h 900316"/>
              <a:gd name="connsiteX5" fmla="*/ 0 w 8547000"/>
              <a:gd name="connsiteY5" fmla="*/ 0 h 900316"/>
              <a:gd name="connsiteX6" fmla="*/ 1335314 w 8547000"/>
              <a:gd name="connsiteY6" fmla="*/ 464457 h 900316"/>
              <a:gd name="connsiteX7" fmla="*/ 4055654 w 8547000"/>
              <a:gd name="connsiteY7" fmla="*/ 657860 h 900316"/>
              <a:gd name="connsiteX8" fmla="*/ 6749143 w 8547000"/>
              <a:gd name="connsiteY8" fmla="*/ 377372 h 900316"/>
              <a:gd name="connsiteX9" fmla="*/ 8331200 w 8547000"/>
              <a:gd name="connsiteY9" fmla="*/ 885372 h 900316"/>
              <a:gd name="connsiteX10" fmla="*/ 8389257 w 8547000"/>
              <a:gd name="connsiteY10" fmla="*/ 725715 h 900316"/>
              <a:gd name="connsiteX0" fmla="*/ 8389257 w 8547000"/>
              <a:gd name="connsiteY0" fmla="*/ 725715 h 900316"/>
              <a:gd name="connsiteX1" fmla="*/ 6995886 w 8547000"/>
              <a:gd name="connsiteY1" fmla="*/ 319315 h 900316"/>
              <a:gd name="connsiteX2" fmla="*/ 5471886 w 8547000"/>
              <a:gd name="connsiteY2" fmla="*/ 449943 h 900316"/>
              <a:gd name="connsiteX3" fmla="*/ 3381828 w 8547000"/>
              <a:gd name="connsiteY3" fmla="*/ 566057 h 900316"/>
              <a:gd name="connsiteX4" fmla="*/ 1785257 w 8547000"/>
              <a:gd name="connsiteY4" fmla="*/ 435429 h 900316"/>
              <a:gd name="connsiteX5" fmla="*/ 0 w 8547000"/>
              <a:gd name="connsiteY5" fmla="*/ 0 h 900316"/>
              <a:gd name="connsiteX6" fmla="*/ 1335314 w 8547000"/>
              <a:gd name="connsiteY6" fmla="*/ 464457 h 900316"/>
              <a:gd name="connsiteX7" fmla="*/ 4055654 w 8547000"/>
              <a:gd name="connsiteY7" fmla="*/ 657860 h 900316"/>
              <a:gd name="connsiteX8" fmla="*/ 6749143 w 8547000"/>
              <a:gd name="connsiteY8" fmla="*/ 377372 h 900316"/>
              <a:gd name="connsiteX9" fmla="*/ 8331200 w 8547000"/>
              <a:gd name="connsiteY9" fmla="*/ 885372 h 900316"/>
              <a:gd name="connsiteX10" fmla="*/ 8389257 w 8547000"/>
              <a:gd name="connsiteY10" fmla="*/ 725715 h 900316"/>
              <a:gd name="connsiteX0" fmla="*/ 8389257 w 8547000"/>
              <a:gd name="connsiteY0" fmla="*/ 725715 h 900316"/>
              <a:gd name="connsiteX1" fmla="*/ 6995886 w 8547000"/>
              <a:gd name="connsiteY1" fmla="*/ 319315 h 900316"/>
              <a:gd name="connsiteX2" fmla="*/ 5471886 w 8547000"/>
              <a:gd name="connsiteY2" fmla="*/ 449943 h 900316"/>
              <a:gd name="connsiteX3" fmla="*/ 3381828 w 8547000"/>
              <a:gd name="connsiteY3" fmla="*/ 566057 h 900316"/>
              <a:gd name="connsiteX4" fmla="*/ 1785257 w 8547000"/>
              <a:gd name="connsiteY4" fmla="*/ 435429 h 900316"/>
              <a:gd name="connsiteX5" fmla="*/ 0 w 8547000"/>
              <a:gd name="connsiteY5" fmla="*/ 0 h 900316"/>
              <a:gd name="connsiteX6" fmla="*/ 1335314 w 8547000"/>
              <a:gd name="connsiteY6" fmla="*/ 464457 h 900316"/>
              <a:gd name="connsiteX7" fmla="*/ 4055654 w 8547000"/>
              <a:gd name="connsiteY7" fmla="*/ 657860 h 900316"/>
              <a:gd name="connsiteX8" fmla="*/ 6749143 w 8547000"/>
              <a:gd name="connsiteY8" fmla="*/ 377372 h 900316"/>
              <a:gd name="connsiteX9" fmla="*/ 8331200 w 8547000"/>
              <a:gd name="connsiteY9" fmla="*/ 885372 h 900316"/>
              <a:gd name="connsiteX10" fmla="*/ 8389257 w 8547000"/>
              <a:gd name="connsiteY10" fmla="*/ 725715 h 900316"/>
              <a:gd name="connsiteX0" fmla="*/ 8389257 w 8547000"/>
              <a:gd name="connsiteY0" fmla="*/ 725715 h 900316"/>
              <a:gd name="connsiteX1" fmla="*/ 6995886 w 8547000"/>
              <a:gd name="connsiteY1" fmla="*/ 319315 h 900316"/>
              <a:gd name="connsiteX2" fmla="*/ 5471886 w 8547000"/>
              <a:gd name="connsiteY2" fmla="*/ 449943 h 900316"/>
              <a:gd name="connsiteX3" fmla="*/ 3381828 w 8547000"/>
              <a:gd name="connsiteY3" fmla="*/ 566057 h 900316"/>
              <a:gd name="connsiteX4" fmla="*/ 1785257 w 8547000"/>
              <a:gd name="connsiteY4" fmla="*/ 435429 h 900316"/>
              <a:gd name="connsiteX5" fmla="*/ 0 w 8547000"/>
              <a:gd name="connsiteY5" fmla="*/ 0 h 900316"/>
              <a:gd name="connsiteX6" fmla="*/ 1335314 w 8547000"/>
              <a:gd name="connsiteY6" fmla="*/ 464457 h 900316"/>
              <a:gd name="connsiteX7" fmla="*/ 4055654 w 8547000"/>
              <a:gd name="connsiteY7" fmla="*/ 657860 h 900316"/>
              <a:gd name="connsiteX8" fmla="*/ 6749143 w 8547000"/>
              <a:gd name="connsiteY8" fmla="*/ 377372 h 900316"/>
              <a:gd name="connsiteX9" fmla="*/ 8331200 w 8547000"/>
              <a:gd name="connsiteY9" fmla="*/ 885372 h 900316"/>
              <a:gd name="connsiteX10" fmla="*/ 8389257 w 8547000"/>
              <a:gd name="connsiteY10" fmla="*/ 725715 h 900316"/>
              <a:gd name="connsiteX0" fmla="*/ 8389257 w 8547000"/>
              <a:gd name="connsiteY0" fmla="*/ 725715 h 900316"/>
              <a:gd name="connsiteX1" fmla="*/ 6995886 w 8547000"/>
              <a:gd name="connsiteY1" fmla="*/ 319315 h 900316"/>
              <a:gd name="connsiteX2" fmla="*/ 5471886 w 8547000"/>
              <a:gd name="connsiteY2" fmla="*/ 449943 h 900316"/>
              <a:gd name="connsiteX3" fmla="*/ 3381828 w 8547000"/>
              <a:gd name="connsiteY3" fmla="*/ 566057 h 900316"/>
              <a:gd name="connsiteX4" fmla="*/ 1785257 w 8547000"/>
              <a:gd name="connsiteY4" fmla="*/ 435429 h 900316"/>
              <a:gd name="connsiteX5" fmla="*/ 0 w 8547000"/>
              <a:gd name="connsiteY5" fmla="*/ 0 h 900316"/>
              <a:gd name="connsiteX6" fmla="*/ 1335314 w 8547000"/>
              <a:gd name="connsiteY6" fmla="*/ 464457 h 900316"/>
              <a:gd name="connsiteX7" fmla="*/ 4055654 w 8547000"/>
              <a:gd name="connsiteY7" fmla="*/ 657860 h 900316"/>
              <a:gd name="connsiteX8" fmla="*/ 6749143 w 8547000"/>
              <a:gd name="connsiteY8" fmla="*/ 377372 h 900316"/>
              <a:gd name="connsiteX9" fmla="*/ 8331200 w 8547000"/>
              <a:gd name="connsiteY9" fmla="*/ 885372 h 900316"/>
              <a:gd name="connsiteX10" fmla="*/ 8389257 w 8547000"/>
              <a:gd name="connsiteY10" fmla="*/ 725715 h 900316"/>
              <a:gd name="connsiteX0" fmla="*/ 8389257 w 8547000"/>
              <a:gd name="connsiteY0" fmla="*/ 725715 h 900316"/>
              <a:gd name="connsiteX1" fmla="*/ 6995886 w 8547000"/>
              <a:gd name="connsiteY1" fmla="*/ 319315 h 900316"/>
              <a:gd name="connsiteX2" fmla="*/ 5471886 w 8547000"/>
              <a:gd name="connsiteY2" fmla="*/ 449943 h 900316"/>
              <a:gd name="connsiteX3" fmla="*/ 3381828 w 8547000"/>
              <a:gd name="connsiteY3" fmla="*/ 566057 h 900316"/>
              <a:gd name="connsiteX4" fmla="*/ 1785257 w 8547000"/>
              <a:gd name="connsiteY4" fmla="*/ 435429 h 900316"/>
              <a:gd name="connsiteX5" fmla="*/ 0 w 8547000"/>
              <a:gd name="connsiteY5" fmla="*/ 0 h 900316"/>
              <a:gd name="connsiteX6" fmla="*/ 1335314 w 8547000"/>
              <a:gd name="connsiteY6" fmla="*/ 464457 h 900316"/>
              <a:gd name="connsiteX7" fmla="*/ 4055654 w 8547000"/>
              <a:gd name="connsiteY7" fmla="*/ 657860 h 900316"/>
              <a:gd name="connsiteX8" fmla="*/ 6749143 w 8547000"/>
              <a:gd name="connsiteY8" fmla="*/ 377372 h 900316"/>
              <a:gd name="connsiteX9" fmla="*/ 8331200 w 8547000"/>
              <a:gd name="connsiteY9" fmla="*/ 885372 h 900316"/>
              <a:gd name="connsiteX10" fmla="*/ 8389257 w 8547000"/>
              <a:gd name="connsiteY10" fmla="*/ 725715 h 900316"/>
              <a:gd name="connsiteX0" fmla="*/ 8389257 w 8547000"/>
              <a:gd name="connsiteY0" fmla="*/ 725715 h 900316"/>
              <a:gd name="connsiteX1" fmla="*/ 6995886 w 8547000"/>
              <a:gd name="connsiteY1" fmla="*/ 319315 h 900316"/>
              <a:gd name="connsiteX2" fmla="*/ 5471886 w 8547000"/>
              <a:gd name="connsiteY2" fmla="*/ 449943 h 900316"/>
              <a:gd name="connsiteX3" fmla="*/ 3381828 w 8547000"/>
              <a:gd name="connsiteY3" fmla="*/ 566057 h 900316"/>
              <a:gd name="connsiteX4" fmla="*/ 1785257 w 8547000"/>
              <a:gd name="connsiteY4" fmla="*/ 435429 h 900316"/>
              <a:gd name="connsiteX5" fmla="*/ 0 w 8547000"/>
              <a:gd name="connsiteY5" fmla="*/ 0 h 900316"/>
              <a:gd name="connsiteX6" fmla="*/ 1357539 w 8547000"/>
              <a:gd name="connsiteY6" fmla="*/ 404228 h 900316"/>
              <a:gd name="connsiteX7" fmla="*/ 4055654 w 8547000"/>
              <a:gd name="connsiteY7" fmla="*/ 657860 h 900316"/>
              <a:gd name="connsiteX8" fmla="*/ 6749143 w 8547000"/>
              <a:gd name="connsiteY8" fmla="*/ 377372 h 900316"/>
              <a:gd name="connsiteX9" fmla="*/ 8331200 w 8547000"/>
              <a:gd name="connsiteY9" fmla="*/ 885372 h 900316"/>
              <a:gd name="connsiteX10" fmla="*/ 8389257 w 8547000"/>
              <a:gd name="connsiteY10" fmla="*/ 725715 h 900316"/>
              <a:gd name="connsiteX0" fmla="*/ 8389257 w 8547000"/>
              <a:gd name="connsiteY0" fmla="*/ 725715 h 900316"/>
              <a:gd name="connsiteX1" fmla="*/ 6995886 w 8547000"/>
              <a:gd name="connsiteY1" fmla="*/ 319315 h 900316"/>
              <a:gd name="connsiteX2" fmla="*/ 5471886 w 8547000"/>
              <a:gd name="connsiteY2" fmla="*/ 449943 h 900316"/>
              <a:gd name="connsiteX3" fmla="*/ 3381828 w 8547000"/>
              <a:gd name="connsiteY3" fmla="*/ 566057 h 900316"/>
              <a:gd name="connsiteX4" fmla="*/ 1785257 w 8547000"/>
              <a:gd name="connsiteY4" fmla="*/ 435429 h 900316"/>
              <a:gd name="connsiteX5" fmla="*/ 0 w 8547000"/>
              <a:gd name="connsiteY5" fmla="*/ 0 h 900316"/>
              <a:gd name="connsiteX6" fmla="*/ 1357539 w 8547000"/>
              <a:gd name="connsiteY6" fmla="*/ 404228 h 900316"/>
              <a:gd name="connsiteX7" fmla="*/ 4055654 w 8547000"/>
              <a:gd name="connsiteY7" fmla="*/ 657860 h 900316"/>
              <a:gd name="connsiteX8" fmla="*/ 6749143 w 8547000"/>
              <a:gd name="connsiteY8" fmla="*/ 377372 h 900316"/>
              <a:gd name="connsiteX9" fmla="*/ 8331200 w 8547000"/>
              <a:gd name="connsiteY9" fmla="*/ 885372 h 900316"/>
              <a:gd name="connsiteX10" fmla="*/ 8389257 w 8547000"/>
              <a:gd name="connsiteY10" fmla="*/ 725715 h 900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47000" h="900316">
                <a:moveTo>
                  <a:pt x="8389257" y="725715"/>
                </a:moveTo>
                <a:cubicBezTo>
                  <a:pt x="8166705" y="631372"/>
                  <a:pt x="7482114" y="365277"/>
                  <a:pt x="6995886" y="319315"/>
                </a:cubicBezTo>
                <a:cubicBezTo>
                  <a:pt x="6509657" y="273353"/>
                  <a:pt x="6074229" y="408819"/>
                  <a:pt x="5471886" y="449943"/>
                </a:cubicBezTo>
                <a:cubicBezTo>
                  <a:pt x="4869543" y="491067"/>
                  <a:pt x="3996266" y="568476"/>
                  <a:pt x="3381828" y="566057"/>
                </a:cubicBezTo>
                <a:cubicBezTo>
                  <a:pt x="2767390" y="563638"/>
                  <a:pt x="2348895" y="529772"/>
                  <a:pt x="1785257" y="435429"/>
                </a:cubicBezTo>
                <a:cubicBezTo>
                  <a:pt x="1221619" y="341086"/>
                  <a:pt x="254000" y="41124"/>
                  <a:pt x="0" y="0"/>
                </a:cubicBezTo>
                <a:cubicBezTo>
                  <a:pt x="464155" y="143868"/>
                  <a:pt x="741922" y="212455"/>
                  <a:pt x="1357539" y="404228"/>
                </a:cubicBezTo>
                <a:cubicBezTo>
                  <a:pt x="1973156" y="596001"/>
                  <a:pt x="3157053" y="662336"/>
                  <a:pt x="4055654" y="657860"/>
                </a:cubicBezTo>
                <a:cubicBezTo>
                  <a:pt x="4954255" y="653384"/>
                  <a:pt x="5994642" y="409303"/>
                  <a:pt x="6749143" y="377372"/>
                </a:cubicBezTo>
                <a:cubicBezTo>
                  <a:pt x="7457924" y="406401"/>
                  <a:pt x="8057848" y="827315"/>
                  <a:pt x="8331200" y="885372"/>
                </a:cubicBezTo>
                <a:cubicBezTo>
                  <a:pt x="8604552" y="943429"/>
                  <a:pt x="8611809" y="820058"/>
                  <a:pt x="8389257" y="725715"/>
                </a:cubicBezTo>
                <a:close/>
              </a:path>
            </a:pathLst>
          </a:custGeom>
          <a:gradFill>
            <a:gsLst>
              <a:gs pos="0">
                <a:srgbClr val="5877B6">
                  <a:lumMod val="80000"/>
                  <a:lumOff val="20000"/>
                </a:srgbClr>
              </a:gs>
              <a:gs pos="100000">
                <a:srgbClr val="465E9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id-ID" dirty="0">
              <a:solidFill>
                <a:prstClr val="white"/>
              </a:solidFill>
              <a:latin typeface="Open Sans"/>
            </a:endParaRPr>
          </a:p>
        </p:txBody>
      </p:sp>
      <p:grpSp>
        <p:nvGrpSpPr>
          <p:cNvPr id="3" name="Group 2">
            <a:extLst>
              <a:ext uri="{FF2B5EF4-FFF2-40B4-BE49-F238E27FC236}">
                <a16:creationId xmlns:a16="http://schemas.microsoft.com/office/drawing/2014/main" id="{6C893120-061D-43BD-8F2C-4ABCE29DE8B8}"/>
              </a:ext>
            </a:extLst>
          </p:cNvPr>
          <p:cNvGrpSpPr/>
          <p:nvPr/>
        </p:nvGrpSpPr>
        <p:grpSpPr>
          <a:xfrm>
            <a:off x="8077165" y="2032297"/>
            <a:ext cx="3575839" cy="4382835"/>
            <a:chOff x="6845608" y="1634105"/>
            <a:chExt cx="4088690" cy="5128979"/>
          </a:xfrm>
          <a:gradFill>
            <a:gsLst>
              <a:gs pos="0">
                <a:srgbClr val="5877B6">
                  <a:lumMod val="80000"/>
                  <a:lumOff val="20000"/>
                </a:srgbClr>
              </a:gs>
              <a:gs pos="100000">
                <a:srgbClr val="465E96"/>
              </a:gs>
            </a:gsLst>
            <a:lin ang="5400000" scaled="1"/>
          </a:gradFill>
        </p:grpSpPr>
        <p:sp>
          <p:nvSpPr>
            <p:cNvPr id="4" name="Freeform 33">
              <a:extLst>
                <a:ext uri="{FF2B5EF4-FFF2-40B4-BE49-F238E27FC236}">
                  <a16:creationId xmlns:a16="http://schemas.microsoft.com/office/drawing/2014/main" id="{4E3E46CA-7A3B-4265-97BD-0D1F37D654AE}"/>
                </a:ext>
              </a:extLst>
            </p:cNvPr>
            <p:cNvSpPr>
              <a:spLocks/>
            </p:cNvSpPr>
            <p:nvPr/>
          </p:nvSpPr>
          <p:spPr bwMode="auto">
            <a:xfrm rot="20192702" flipH="1">
              <a:off x="9028458" y="1920344"/>
              <a:ext cx="781902" cy="649063"/>
            </a:xfrm>
            <a:custGeom>
              <a:avLst/>
              <a:gdLst>
                <a:gd name="T0" fmla="*/ 167 w 196"/>
                <a:gd name="T1" fmla="*/ 142 h 163"/>
                <a:gd name="T2" fmla="*/ 170 w 196"/>
                <a:gd name="T3" fmla="*/ 48 h 163"/>
                <a:gd name="T4" fmla="*/ 167 w 196"/>
                <a:gd name="T5" fmla="*/ 57 h 163"/>
                <a:gd name="T6" fmla="*/ 75 w 196"/>
                <a:gd name="T7" fmla="*/ 3 h 163"/>
                <a:gd name="T8" fmla="*/ 0 w 196"/>
                <a:gd name="T9" fmla="*/ 26 h 163"/>
                <a:gd name="T10" fmla="*/ 20 w 196"/>
                <a:gd name="T11" fmla="*/ 60 h 163"/>
                <a:gd name="T12" fmla="*/ 77 w 196"/>
                <a:gd name="T13" fmla="*/ 124 h 163"/>
                <a:gd name="T14" fmla="*/ 119 w 196"/>
                <a:gd name="T15" fmla="*/ 134 h 163"/>
                <a:gd name="T16" fmla="*/ 102 w 196"/>
                <a:gd name="T17" fmla="*/ 139 h 163"/>
                <a:gd name="T18" fmla="*/ 161 w 196"/>
                <a:gd name="T19" fmla="*/ 163 h 163"/>
                <a:gd name="T20" fmla="*/ 81 w 196"/>
                <a:gd name="T21" fmla="*/ 35 h 163"/>
                <a:gd name="T22" fmla="*/ 167 w 196"/>
                <a:gd name="T23" fmla="*/ 14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63">
                  <a:moveTo>
                    <a:pt x="167" y="142"/>
                  </a:moveTo>
                  <a:cubicBezTo>
                    <a:pt x="167" y="142"/>
                    <a:pt x="196" y="98"/>
                    <a:pt x="170" y="48"/>
                  </a:cubicBezTo>
                  <a:cubicBezTo>
                    <a:pt x="167" y="57"/>
                    <a:pt x="167" y="57"/>
                    <a:pt x="167" y="57"/>
                  </a:cubicBezTo>
                  <a:cubicBezTo>
                    <a:pt x="167" y="57"/>
                    <a:pt x="152" y="0"/>
                    <a:pt x="75" y="3"/>
                  </a:cubicBezTo>
                  <a:cubicBezTo>
                    <a:pt x="21" y="6"/>
                    <a:pt x="0" y="26"/>
                    <a:pt x="0" y="26"/>
                  </a:cubicBezTo>
                  <a:cubicBezTo>
                    <a:pt x="0" y="26"/>
                    <a:pt x="19" y="23"/>
                    <a:pt x="20" y="60"/>
                  </a:cubicBezTo>
                  <a:cubicBezTo>
                    <a:pt x="21" y="81"/>
                    <a:pt x="43" y="116"/>
                    <a:pt x="77" y="124"/>
                  </a:cubicBezTo>
                  <a:cubicBezTo>
                    <a:pt x="111" y="131"/>
                    <a:pt x="119" y="134"/>
                    <a:pt x="119" y="134"/>
                  </a:cubicBezTo>
                  <a:cubicBezTo>
                    <a:pt x="102" y="139"/>
                    <a:pt x="102" y="139"/>
                    <a:pt x="102" y="139"/>
                  </a:cubicBezTo>
                  <a:cubicBezTo>
                    <a:pt x="102" y="139"/>
                    <a:pt x="159" y="140"/>
                    <a:pt x="161" y="163"/>
                  </a:cubicBezTo>
                  <a:cubicBezTo>
                    <a:pt x="161" y="163"/>
                    <a:pt x="157" y="56"/>
                    <a:pt x="81" y="35"/>
                  </a:cubicBezTo>
                  <a:cubicBezTo>
                    <a:pt x="81" y="35"/>
                    <a:pt x="153" y="45"/>
                    <a:pt x="167" y="142"/>
                  </a:cubicBezTo>
                  <a:close/>
                </a:path>
              </a:pathLst>
            </a:custGeom>
            <a:grpFill/>
            <a:ln>
              <a:noFill/>
            </a:ln>
          </p:spPr>
          <p:txBody>
            <a:bodyPr vert="horz" wrap="square" lIns="91440" tIns="45720" rIns="91440" bIns="45720" numCol="1" anchor="t" anchorCtr="0" compatLnSpc="1">
              <a:prstTxWarp prst="textNoShape">
                <a:avLst/>
              </a:prstTxWarp>
            </a:bodyPr>
            <a:lstStyle/>
            <a:p>
              <a:pPr defTabSz="609585"/>
              <a:endParaRPr lang="id-ID">
                <a:solidFill>
                  <a:prstClr val="black"/>
                </a:solidFill>
                <a:latin typeface="Open Sans"/>
              </a:endParaRPr>
            </a:p>
          </p:txBody>
        </p:sp>
        <p:sp>
          <p:nvSpPr>
            <p:cNvPr id="5" name="Freeform 36">
              <a:extLst>
                <a:ext uri="{FF2B5EF4-FFF2-40B4-BE49-F238E27FC236}">
                  <a16:creationId xmlns:a16="http://schemas.microsoft.com/office/drawing/2014/main" id="{8B45A34C-DE2A-4DF9-B6A0-1A42E88EE727}"/>
                </a:ext>
              </a:extLst>
            </p:cNvPr>
            <p:cNvSpPr>
              <a:spLocks/>
            </p:cNvSpPr>
            <p:nvPr/>
          </p:nvSpPr>
          <p:spPr bwMode="auto">
            <a:xfrm rot="1695130">
              <a:off x="10373996" y="2638713"/>
              <a:ext cx="369825" cy="474643"/>
            </a:xfrm>
            <a:custGeom>
              <a:avLst/>
              <a:gdLst>
                <a:gd name="T0" fmla="*/ 4 w 79"/>
                <a:gd name="T1" fmla="*/ 55 h 101"/>
                <a:gd name="T2" fmla="*/ 37 w 79"/>
                <a:gd name="T3" fmla="*/ 10 h 101"/>
                <a:gd name="T4" fmla="*/ 77 w 79"/>
                <a:gd name="T5" fmla="*/ 5 h 101"/>
                <a:gd name="T6" fmla="*/ 75 w 79"/>
                <a:gd name="T7" fmla="*/ 25 h 101"/>
                <a:gd name="T8" fmla="*/ 61 w 79"/>
                <a:gd name="T9" fmla="*/ 67 h 101"/>
                <a:gd name="T10" fmla="*/ 43 w 79"/>
                <a:gd name="T11" fmla="*/ 81 h 101"/>
                <a:gd name="T12" fmla="*/ 52 w 79"/>
                <a:gd name="T13" fmla="*/ 80 h 101"/>
                <a:gd name="T14" fmla="*/ 30 w 79"/>
                <a:gd name="T15" fmla="*/ 101 h 101"/>
                <a:gd name="T16" fmla="*/ 27 w 79"/>
                <a:gd name="T17" fmla="*/ 87 h 101"/>
                <a:gd name="T18" fmla="*/ 48 w 79"/>
                <a:gd name="T19" fmla="*/ 20 h 101"/>
                <a:gd name="T20" fmla="*/ 18 w 79"/>
                <a:gd name="T21" fmla="*/ 91 h 101"/>
                <a:gd name="T22" fmla="*/ 1 w 79"/>
                <a:gd name="T23" fmla="*/ 51 h 101"/>
                <a:gd name="T24" fmla="*/ 4 w 79"/>
                <a:gd name="T25" fmla="*/ 5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101">
                  <a:moveTo>
                    <a:pt x="4" y="55"/>
                  </a:moveTo>
                  <a:cubicBezTo>
                    <a:pt x="4" y="55"/>
                    <a:pt x="0" y="25"/>
                    <a:pt x="37" y="10"/>
                  </a:cubicBezTo>
                  <a:cubicBezTo>
                    <a:pt x="63" y="0"/>
                    <a:pt x="77" y="5"/>
                    <a:pt x="77" y="5"/>
                  </a:cubicBezTo>
                  <a:cubicBezTo>
                    <a:pt x="77" y="5"/>
                    <a:pt x="67" y="7"/>
                    <a:pt x="75" y="25"/>
                  </a:cubicBezTo>
                  <a:cubicBezTo>
                    <a:pt x="79" y="35"/>
                    <a:pt x="76" y="57"/>
                    <a:pt x="61" y="67"/>
                  </a:cubicBezTo>
                  <a:cubicBezTo>
                    <a:pt x="47" y="78"/>
                    <a:pt x="43" y="81"/>
                    <a:pt x="43" y="81"/>
                  </a:cubicBezTo>
                  <a:cubicBezTo>
                    <a:pt x="52" y="80"/>
                    <a:pt x="52" y="80"/>
                    <a:pt x="52" y="80"/>
                  </a:cubicBezTo>
                  <a:cubicBezTo>
                    <a:pt x="52" y="80"/>
                    <a:pt x="29" y="91"/>
                    <a:pt x="30" y="101"/>
                  </a:cubicBezTo>
                  <a:cubicBezTo>
                    <a:pt x="28" y="97"/>
                    <a:pt x="28" y="92"/>
                    <a:pt x="27" y="87"/>
                  </a:cubicBezTo>
                  <a:cubicBezTo>
                    <a:pt x="24" y="59"/>
                    <a:pt x="33" y="34"/>
                    <a:pt x="48" y="20"/>
                  </a:cubicBezTo>
                  <a:cubicBezTo>
                    <a:pt x="30" y="31"/>
                    <a:pt x="14" y="52"/>
                    <a:pt x="18" y="91"/>
                  </a:cubicBezTo>
                  <a:cubicBezTo>
                    <a:pt x="11" y="85"/>
                    <a:pt x="0" y="71"/>
                    <a:pt x="1" y="51"/>
                  </a:cubicBezTo>
                  <a:lnTo>
                    <a:pt x="4" y="55"/>
                  </a:lnTo>
                  <a:close/>
                </a:path>
              </a:pathLst>
            </a:custGeom>
            <a:grpFill/>
            <a:ln>
              <a:noFill/>
            </a:ln>
          </p:spPr>
          <p:txBody>
            <a:bodyPr vert="horz" wrap="square" lIns="91440" tIns="45720" rIns="91440" bIns="45720" numCol="1" anchor="t" anchorCtr="0" compatLnSpc="1">
              <a:prstTxWarp prst="textNoShape">
                <a:avLst/>
              </a:prstTxWarp>
            </a:bodyPr>
            <a:lstStyle/>
            <a:p>
              <a:pPr defTabSz="609585"/>
              <a:endParaRPr lang="id-ID">
                <a:solidFill>
                  <a:prstClr val="black"/>
                </a:solidFill>
                <a:latin typeface="Open Sans"/>
              </a:endParaRPr>
            </a:p>
          </p:txBody>
        </p:sp>
        <p:sp>
          <p:nvSpPr>
            <p:cNvPr id="6" name="Freeform 30">
              <a:extLst>
                <a:ext uri="{FF2B5EF4-FFF2-40B4-BE49-F238E27FC236}">
                  <a16:creationId xmlns:a16="http://schemas.microsoft.com/office/drawing/2014/main" id="{87A33595-44B1-4687-83C0-2250881B6950}"/>
                </a:ext>
              </a:extLst>
            </p:cNvPr>
            <p:cNvSpPr>
              <a:spLocks/>
            </p:cNvSpPr>
            <p:nvPr/>
          </p:nvSpPr>
          <p:spPr bwMode="auto">
            <a:xfrm rot="19798984">
              <a:off x="9120342" y="2107154"/>
              <a:ext cx="1351642" cy="1016047"/>
            </a:xfrm>
            <a:custGeom>
              <a:avLst/>
              <a:gdLst>
                <a:gd name="T0" fmla="*/ 9 w 246"/>
                <a:gd name="T1" fmla="*/ 121 h 185"/>
                <a:gd name="T2" fmla="*/ 73 w 246"/>
                <a:gd name="T3" fmla="*/ 31 h 185"/>
                <a:gd name="T4" fmla="*/ 69 w 246"/>
                <a:gd name="T5" fmla="*/ 42 h 185"/>
                <a:gd name="T6" fmla="*/ 192 w 246"/>
                <a:gd name="T7" fmla="*/ 58 h 185"/>
                <a:gd name="T8" fmla="*/ 246 w 246"/>
                <a:gd name="T9" fmla="*/ 133 h 185"/>
                <a:gd name="T10" fmla="*/ 203 w 246"/>
                <a:gd name="T11" fmla="*/ 150 h 185"/>
                <a:gd name="T12" fmla="*/ 105 w 246"/>
                <a:gd name="T13" fmla="*/ 168 h 185"/>
                <a:gd name="T14" fmla="*/ 59 w 246"/>
                <a:gd name="T15" fmla="*/ 147 h 185"/>
                <a:gd name="T16" fmla="*/ 71 w 246"/>
                <a:gd name="T17" fmla="*/ 164 h 185"/>
                <a:gd name="T18" fmla="*/ 0 w 246"/>
                <a:gd name="T19" fmla="*/ 145 h 185"/>
                <a:gd name="T20" fmla="*/ 165 w 246"/>
                <a:gd name="T21" fmla="*/ 83 h 185"/>
                <a:gd name="T22" fmla="*/ 9 w 246"/>
                <a:gd name="T23"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185">
                  <a:moveTo>
                    <a:pt x="9" y="121"/>
                  </a:moveTo>
                  <a:cubicBezTo>
                    <a:pt x="9" y="121"/>
                    <a:pt x="14" y="59"/>
                    <a:pt x="73" y="31"/>
                  </a:cubicBezTo>
                  <a:cubicBezTo>
                    <a:pt x="69" y="42"/>
                    <a:pt x="69" y="42"/>
                    <a:pt x="69" y="42"/>
                  </a:cubicBezTo>
                  <a:cubicBezTo>
                    <a:pt x="69" y="42"/>
                    <a:pt x="124" y="0"/>
                    <a:pt x="192" y="58"/>
                  </a:cubicBezTo>
                  <a:cubicBezTo>
                    <a:pt x="241" y="99"/>
                    <a:pt x="246" y="133"/>
                    <a:pt x="246" y="133"/>
                  </a:cubicBezTo>
                  <a:cubicBezTo>
                    <a:pt x="246" y="133"/>
                    <a:pt x="230" y="116"/>
                    <a:pt x="203" y="150"/>
                  </a:cubicBezTo>
                  <a:cubicBezTo>
                    <a:pt x="187" y="169"/>
                    <a:pt x="142" y="185"/>
                    <a:pt x="105" y="168"/>
                  </a:cubicBezTo>
                  <a:cubicBezTo>
                    <a:pt x="68" y="151"/>
                    <a:pt x="59" y="147"/>
                    <a:pt x="59" y="147"/>
                  </a:cubicBezTo>
                  <a:cubicBezTo>
                    <a:pt x="71" y="164"/>
                    <a:pt x="71" y="164"/>
                    <a:pt x="71" y="164"/>
                  </a:cubicBezTo>
                  <a:cubicBezTo>
                    <a:pt x="71" y="164"/>
                    <a:pt x="17" y="124"/>
                    <a:pt x="0" y="145"/>
                  </a:cubicBezTo>
                  <a:cubicBezTo>
                    <a:pt x="0" y="145"/>
                    <a:pt x="79" y="49"/>
                    <a:pt x="165" y="83"/>
                  </a:cubicBezTo>
                  <a:cubicBezTo>
                    <a:pt x="165" y="83"/>
                    <a:pt x="91" y="41"/>
                    <a:pt x="9" y="121"/>
                  </a:cubicBezTo>
                  <a:close/>
                </a:path>
              </a:pathLst>
            </a:custGeom>
            <a:grpFill/>
            <a:ln>
              <a:noFill/>
            </a:ln>
          </p:spPr>
          <p:txBody>
            <a:bodyPr vert="horz" wrap="square" lIns="91440" tIns="45720" rIns="91440" bIns="45720" numCol="1" anchor="t" anchorCtr="0" compatLnSpc="1">
              <a:prstTxWarp prst="textNoShape">
                <a:avLst/>
              </a:prstTxWarp>
            </a:bodyPr>
            <a:lstStyle/>
            <a:p>
              <a:pPr defTabSz="609585"/>
              <a:endParaRPr lang="id-ID">
                <a:solidFill>
                  <a:prstClr val="black"/>
                </a:solidFill>
                <a:latin typeface="Open Sans"/>
              </a:endParaRPr>
            </a:p>
          </p:txBody>
        </p:sp>
        <p:sp>
          <p:nvSpPr>
            <p:cNvPr id="7" name="Freeform 36">
              <a:extLst>
                <a:ext uri="{FF2B5EF4-FFF2-40B4-BE49-F238E27FC236}">
                  <a16:creationId xmlns:a16="http://schemas.microsoft.com/office/drawing/2014/main" id="{43488FF9-17C1-493B-B0B0-76D56CA2192F}"/>
                </a:ext>
              </a:extLst>
            </p:cNvPr>
            <p:cNvSpPr>
              <a:spLocks/>
            </p:cNvSpPr>
            <p:nvPr/>
          </p:nvSpPr>
          <p:spPr bwMode="auto">
            <a:xfrm rot="20742510">
              <a:off x="8792271" y="2635933"/>
              <a:ext cx="369825" cy="474643"/>
            </a:xfrm>
            <a:custGeom>
              <a:avLst/>
              <a:gdLst>
                <a:gd name="T0" fmla="*/ 4 w 79"/>
                <a:gd name="T1" fmla="*/ 55 h 101"/>
                <a:gd name="T2" fmla="*/ 37 w 79"/>
                <a:gd name="T3" fmla="*/ 10 h 101"/>
                <a:gd name="T4" fmla="*/ 77 w 79"/>
                <a:gd name="T5" fmla="*/ 5 h 101"/>
                <a:gd name="T6" fmla="*/ 75 w 79"/>
                <a:gd name="T7" fmla="*/ 25 h 101"/>
                <a:gd name="T8" fmla="*/ 61 w 79"/>
                <a:gd name="T9" fmla="*/ 67 h 101"/>
                <a:gd name="T10" fmla="*/ 43 w 79"/>
                <a:gd name="T11" fmla="*/ 81 h 101"/>
                <a:gd name="T12" fmla="*/ 52 w 79"/>
                <a:gd name="T13" fmla="*/ 80 h 101"/>
                <a:gd name="T14" fmla="*/ 30 w 79"/>
                <a:gd name="T15" fmla="*/ 101 h 101"/>
                <a:gd name="T16" fmla="*/ 27 w 79"/>
                <a:gd name="T17" fmla="*/ 87 h 101"/>
                <a:gd name="T18" fmla="*/ 48 w 79"/>
                <a:gd name="T19" fmla="*/ 20 h 101"/>
                <a:gd name="T20" fmla="*/ 18 w 79"/>
                <a:gd name="T21" fmla="*/ 91 h 101"/>
                <a:gd name="T22" fmla="*/ 1 w 79"/>
                <a:gd name="T23" fmla="*/ 51 h 101"/>
                <a:gd name="T24" fmla="*/ 4 w 79"/>
                <a:gd name="T25" fmla="*/ 5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101">
                  <a:moveTo>
                    <a:pt x="4" y="55"/>
                  </a:moveTo>
                  <a:cubicBezTo>
                    <a:pt x="4" y="55"/>
                    <a:pt x="0" y="25"/>
                    <a:pt x="37" y="10"/>
                  </a:cubicBezTo>
                  <a:cubicBezTo>
                    <a:pt x="63" y="0"/>
                    <a:pt x="77" y="5"/>
                    <a:pt x="77" y="5"/>
                  </a:cubicBezTo>
                  <a:cubicBezTo>
                    <a:pt x="77" y="5"/>
                    <a:pt x="67" y="7"/>
                    <a:pt x="75" y="25"/>
                  </a:cubicBezTo>
                  <a:cubicBezTo>
                    <a:pt x="79" y="35"/>
                    <a:pt x="76" y="57"/>
                    <a:pt x="61" y="67"/>
                  </a:cubicBezTo>
                  <a:cubicBezTo>
                    <a:pt x="47" y="78"/>
                    <a:pt x="43" y="81"/>
                    <a:pt x="43" y="81"/>
                  </a:cubicBezTo>
                  <a:cubicBezTo>
                    <a:pt x="52" y="80"/>
                    <a:pt x="52" y="80"/>
                    <a:pt x="52" y="80"/>
                  </a:cubicBezTo>
                  <a:cubicBezTo>
                    <a:pt x="52" y="80"/>
                    <a:pt x="29" y="91"/>
                    <a:pt x="30" y="101"/>
                  </a:cubicBezTo>
                  <a:cubicBezTo>
                    <a:pt x="28" y="97"/>
                    <a:pt x="28" y="92"/>
                    <a:pt x="27" y="87"/>
                  </a:cubicBezTo>
                  <a:cubicBezTo>
                    <a:pt x="24" y="59"/>
                    <a:pt x="33" y="34"/>
                    <a:pt x="48" y="20"/>
                  </a:cubicBezTo>
                  <a:cubicBezTo>
                    <a:pt x="30" y="31"/>
                    <a:pt x="14" y="52"/>
                    <a:pt x="18" y="91"/>
                  </a:cubicBezTo>
                  <a:cubicBezTo>
                    <a:pt x="11" y="85"/>
                    <a:pt x="0" y="71"/>
                    <a:pt x="1" y="51"/>
                  </a:cubicBezTo>
                  <a:lnTo>
                    <a:pt x="4" y="55"/>
                  </a:lnTo>
                  <a:close/>
                </a:path>
              </a:pathLst>
            </a:custGeom>
            <a:grpFill/>
            <a:ln>
              <a:noFill/>
            </a:ln>
          </p:spPr>
          <p:txBody>
            <a:bodyPr vert="horz" wrap="square" lIns="91440" tIns="45720" rIns="91440" bIns="45720" numCol="1" anchor="t" anchorCtr="0" compatLnSpc="1">
              <a:prstTxWarp prst="textNoShape">
                <a:avLst/>
              </a:prstTxWarp>
            </a:bodyPr>
            <a:lstStyle/>
            <a:p>
              <a:pPr defTabSz="609585"/>
              <a:endParaRPr lang="id-ID">
                <a:solidFill>
                  <a:prstClr val="black"/>
                </a:solidFill>
                <a:latin typeface="Open Sans"/>
              </a:endParaRPr>
            </a:p>
          </p:txBody>
        </p:sp>
        <p:sp>
          <p:nvSpPr>
            <p:cNvPr id="8" name="Freeform 30">
              <a:extLst>
                <a:ext uri="{FF2B5EF4-FFF2-40B4-BE49-F238E27FC236}">
                  <a16:creationId xmlns:a16="http://schemas.microsoft.com/office/drawing/2014/main" id="{9D4BA67A-9D6A-4F10-84D4-5E74554C6E64}"/>
                </a:ext>
              </a:extLst>
            </p:cNvPr>
            <p:cNvSpPr>
              <a:spLocks/>
            </p:cNvSpPr>
            <p:nvPr/>
          </p:nvSpPr>
          <p:spPr bwMode="auto">
            <a:xfrm rot="1666479" flipH="1">
              <a:off x="7272030" y="1634105"/>
              <a:ext cx="1223410" cy="919653"/>
            </a:xfrm>
            <a:custGeom>
              <a:avLst/>
              <a:gdLst>
                <a:gd name="T0" fmla="*/ 9 w 246"/>
                <a:gd name="T1" fmla="*/ 121 h 185"/>
                <a:gd name="T2" fmla="*/ 73 w 246"/>
                <a:gd name="T3" fmla="*/ 31 h 185"/>
                <a:gd name="T4" fmla="*/ 69 w 246"/>
                <a:gd name="T5" fmla="*/ 42 h 185"/>
                <a:gd name="T6" fmla="*/ 192 w 246"/>
                <a:gd name="T7" fmla="*/ 58 h 185"/>
                <a:gd name="T8" fmla="*/ 246 w 246"/>
                <a:gd name="T9" fmla="*/ 133 h 185"/>
                <a:gd name="T10" fmla="*/ 203 w 246"/>
                <a:gd name="T11" fmla="*/ 150 h 185"/>
                <a:gd name="T12" fmla="*/ 105 w 246"/>
                <a:gd name="T13" fmla="*/ 168 h 185"/>
                <a:gd name="T14" fmla="*/ 59 w 246"/>
                <a:gd name="T15" fmla="*/ 147 h 185"/>
                <a:gd name="T16" fmla="*/ 71 w 246"/>
                <a:gd name="T17" fmla="*/ 164 h 185"/>
                <a:gd name="T18" fmla="*/ 0 w 246"/>
                <a:gd name="T19" fmla="*/ 145 h 185"/>
                <a:gd name="T20" fmla="*/ 165 w 246"/>
                <a:gd name="T21" fmla="*/ 83 h 185"/>
                <a:gd name="T22" fmla="*/ 9 w 246"/>
                <a:gd name="T23"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185">
                  <a:moveTo>
                    <a:pt x="9" y="121"/>
                  </a:moveTo>
                  <a:cubicBezTo>
                    <a:pt x="9" y="121"/>
                    <a:pt x="14" y="59"/>
                    <a:pt x="73" y="31"/>
                  </a:cubicBezTo>
                  <a:cubicBezTo>
                    <a:pt x="69" y="42"/>
                    <a:pt x="69" y="42"/>
                    <a:pt x="69" y="42"/>
                  </a:cubicBezTo>
                  <a:cubicBezTo>
                    <a:pt x="69" y="42"/>
                    <a:pt x="124" y="0"/>
                    <a:pt x="192" y="58"/>
                  </a:cubicBezTo>
                  <a:cubicBezTo>
                    <a:pt x="241" y="99"/>
                    <a:pt x="246" y="133"/>
                    <a:pt x="246" y="133"/>
                  </a:cubicBezTo>
                  <a:cubicBezTo>
                    <a:pt x="246" y="133"/>
                    <a:pt x="230" y="116"/>
                    <a:pt x="203" y="150"/>
                  </a:cubicBezTo>
                  <a:cubicBezTo>
                    <a:pt x="187" y="169"/>
                    <a:pt x="142" y="185"/>
                    <a:pt x="105" y="168"/>
                  </a:cubicBezTo>
                  <a:cubicBezTo>
                    <a:pt x="68" y="151"/>
                    <a:pt x="59" y="147"/>
                    <a:pt x="59" y="147"/>
                  </a:cubicBezTo>
                  <a:cubicBezTo>
                    <a:pt x="71" y="164"/>
                    <a:pt x="71" y="164"/>
                    <a:pt x="71" y="164"/>
                  </a:cubicBezTo>
                  <a:cubicBezTo>
                    <a:pt x="71" y="164"/>
                    <a:pt x="17" y="124"/>
                    <a:pt x="0" y="145"/>
                  </a:cubicBezTo>
                  <a:cubicBezTo>
                    <a:pt x="0" y="145"/>
                    <a:pt x="79" y="49"/>
                    <a:pt x="165" y="83"/>
                  </a:cubicBezTo>
                  <a:cubicBezTo>
                    <a:pt x="165" y="83"/>
                    <a:pt x="91" y="41"/>
                    <a:pt x="9" y="121"/>
                  </a:cubicBezTo>
                  <a:close/>
                </a:path>
              </a:pathLst>
            </a:custGeom>
            <a:grpFill/>
            <a:ln>
              <a:noFill/>
            </a:ln>
          </p:spPr>
          <p:txBody>
            <a:bodyPr vert="horz" wrap="square" lIns="91440" tIns="45720" rIns="91440" bIns="45720" numCol="1" anchor="t" anchorCtr="0" compatLnSpc="1">
              <a:prstTxWarp prst="textNoShape">
                <a:avLst/>
              </a:prstTxWarp>
            </a:bodyPr>
            <a:lstStyle/>
            <a:p>
              <a:pPr defTabSz="609585"/>
              <a:endParaRPr lang="id-ID">
                <a:solidFill>
                  <a:prstClr val="black"/>
                </a:solidFill>
                <a:latin typeface="Open Sans"/>
              </a:endParaRPr>
            </a:p>
          </p:txBody>
        </p:sp>
        <p:sp>
          <p:nvSpPr>
            <p:cNvPr id="9" name="Freeform 29">
              <a:extLst>
                <a:ext uri="{FF2B5EF4-FFF2-40B4-BE49-F238E27FC236}">
                  <a16:creationId xmlns:a16="http://schemas.microsoft.com/office/drawing/2014/main" id="{73BB2D1F-98E1-44D6-B1B7-140E3D770307}"/>
                </a:ext>
              </a:extLst>
            </p:cNvPr>
            <p:cNvSpPr>
              <a:spLocks/>
            </p:cNvSpPr>
            <p:nvPr/>
          </p:nvSpPr>
          <p:spPr bwMode="auto">
            <a:xfrm>
              <a:off x="9235169" y="3434652"/>
              <a:ext cx="1386200" cy="943962"/>
            </a:xfrm>
            <a:custGeom>
              <a:avLst/>
              <a:gdLst>
                <a:gd name="T0" fmla="*/ 129 w 226"/>
                <a:gd name="T1" fmla="*/ 12 h 154"/>
                <a:gd name="T2" fmla="*/ 7 w 226"/>
                <a:gd name="T3" fmla="*/ 154 h 154"/>
                <a:gd name="T4" fmla="*/ 0 w 226"/>
                <a:gd name="T5" fmla="*/ 142 h 154"/>
                <a:gd name="T6" fmla="*/ 120 w 226"/>
                <a:gd name="T7" fmla="*/ 8 h 154"/>
                <a:gd name="T8" fmla="*/ 226 w 226"/>
                <a:gd name="T9" fmla="*/ 19 h 154"/>
                <a:gd name="T10" fmla="*/ 129 w 226"/>
                <a:gd name="T11" fmla="*/ 12 h 154"/>
              </a:gdLst>
              <a:ahLst/>
              <a:cxnLst>
                <a:cxn ang="0">
                  <a:pos x="T0" y="T1"/>
                </a:cxn>
                <a:cxn ang="0">
                  <a:pos x="T2" y="T3"/>
                </a:cxn>
                <a:cxn ang="0">
                  <a:pos x="T4" y="T5"/>
                </a:cxn>
                <a:cxn ang="0">
                  <a:pos x="T6" y="T7"/>
                </a:cxn>
                <a:cxn ang="0">
                  <a:pos x="T8" y="T9"/>
                </a:cxn>
                <a:cxn ang="0">
                  <a:pos x="T10" y="T11"/>
                </a:cxn>
              </a:cxnLst>
              <a:rect l="0" t="0" r="r" b="b"/>
              <a:pathLst>
                <a:path w="226" h="154">
                  <a:moveTo>
                    <a:pt x="129" y="12"/>
                  </a:moveTo>
                  <a:cubicBezTo>
                    <a:pt x="55" y="28"/>
                    <a:pt x="4" y="90"/>
                    <a:pt x="7" y="154"/>
                  </a:cubicBezTo>
                  <a:cubicBezTo>
                    <a:pt x="4" y="151"/>
                    <a:pt x="3" y="145"/>
                    <a:pt x="0" y="142"/>
                  </a:cubicBezTo>
                  <a:cubicBezTo>
                    <a:pt x="0" y="80"/>
                    <a:pt x="48" y="24"/>
                    <a:pt x="120" y="8"/>
                  </a:cubicBezTo>
                  <a:cubicBezTo>
                    <a:pt x="157" y="0"/>
                    <a:pt x="195" y="5"/>
                    <a:pt x="226" y="19"/>
                  </a:cubicBezTo>
                  <a:cubicBezTo>
                    <a:pt x="197" y="8"/>
                    <a:pt x="163" y="5"/>
                    <a:pt x="129" y="12"/>
                  </a:cubicBezTo>
                  <a:close/>
                </a:path>
              </a:pathLst>
            </a:custGeom>
            <a:grpFill/>
            <a:ln>
              <a:noFill/>
            </a:ln>
          </p:spPr>
          <p:txBody>
            <a:bodyPr vert="horz" wrap="square" lIns="91440" tIns="45720" rIns="91440" bIns="45720" numCol="1" anchor="t" anchorCtr="0" compatLnSpc="1">
              <a:prstTxWarp prst="textNoShape">
                <a:avLst/>
              </a:prstTxWarp>
            </a:bodyPr>
            <a:lstStyle/>
            <a:p>
              <a:pPr defTabSz="609585"/>
              <a:endParaRPr lang="id-ID">
                <a:solidFill>
                  <a:prstClr val="black"/>
                </a:solidFill>
                <a:latin typeface="Open Sans"/>
              </a:endParaRPr>
            </a:p>
          </p:txBody>
        </p:sp>
        <p:sp>
          <p:nvSpPr>
            <p:cNvPr id="10" name="Freeform 31">
              <a:extLst>
                <a:ext uri="{FF2B5EF4-FFF2-40B4-BE49-F238E27FC236}">
                  <a16:creationId xmlns:a16="http://schemas.microsoft.com/office/drawing/2014/main" id="{F148D096-80F6-4EF8-B100-44D32F36494A}"/>
                </a:ext>
              </a:extLst>
            </p:cNvPr>
            <p:cNvSpPr>
              <a:spLocks/>
            </p:cNvSpPr>
            <p:nvPr/>
          </p:nvSpPr>
          <p:spPr bwMode="auto">
            <a:xfrm>
              <a:off x="8521380" y="2545000"/>
              <a:ext cx="129310" cy="858191"/>
            </a:xfrm>
            <a:custGeom>
              <a:avLst/>
              <a:gdLst>
                <a:gd name="T0" fmla="*/ 12 w 21"/>
                <a:gd name="T1" fmla="*/ 80 h 81"/>
                <a:gd name="T2" fmla="*/ 3 w 21"/>
                <a:gd name="T3" fmla="*/ 81 h 81"/>
                <a:gd name="T4" fmla="*/ 3 w 21"/>
                <a:gd name="T5" fmla="*/ 32 h 81"/>
                <a:gd name="T6" fmla="*/ 5 w 21"/>
                <a:gd name="T7" fmla="*/ 0 h 81"/>
                <a:gd name="T8" fmla="*/ 14 w 21"/>
                <a:gd name="T9" fmla="*/ 28 h 81"/>
                <a:gd name="T10" fmla="*/ 12 w 21"/>
                <a:gd name="T11" fmla="*/ 80 h 81"/>
              </a:gdLst>
              <a:ahLst/>
              <a:cxnLst>
                <a:cxn ang="0">
                  <a:pos x="T0" y="T1"/>
                </a:cxn>
                <a:cxn ang="0">
                  <a:pos x="T2" y="T3"/>
                </a:cxn>
                <a:cxn ang="0">
                  <a:pos x="T4" y="T5"/>
                </a:cxn>
                <a:cxn ang="0">
                  <a:pos x="T6" y="T7"/>
                </a:cxn>
                <a:cxn ang="0">
                  <a:pos x="T8" y="T9"/>
                </a:cxn>
                <a:cxn ang="0">
                  <a:pos x="T10" y="T11"/>
                </a:cxn>
              </a:cxnLst>
              <a:rect l="0" t="0" r="r" b="b"/>
              <a:pathLst>
                <a:path w="21" h="81">
                  <a:moveTo>
                    <a:pt x="12" y="80"/>
                  </a:moveTo>
                  <a:cubicBezTo>
                    <a:pt x="9" y="81"/>
                    <a:pt x="6" y="81"/>
                    <a:pt x="3" y="81"/>
                  </a:cubicBezTo>
                  <a:cubicBezTo>
                    <a:pt x="3" y="55"/>
                    <a:pt x="3" y="36"/>
                    <a:pt x="3" y="32"/>
                  </a:cubicBezTo>
                  <a:cubicBezTo>
                    <a:pt x="0" y="8"/>
                    <a:pt x="1" y="0"/>
                    <a:pt x="5" y="0"/>
                  </a:cubicBezTo>
                  <a:cubicBezTo>
                    <a:pt x="9" y="0"/>
                    <a:pt x="21" y="3"/>
                    <a:pt x="14" y="28"/>
                  </a:cubicBezTo>
                  <a:cubicBezTo>
                    <a:pt x="13" y="33"/>
                    <a:pt x="12" y="52"/>
                    <a:pt x="12" y="80"/>
                  </a:cubicBezTo>
                  <a:close/>
                </a:path>
              </a:pathLst>
            </a:custGeom>
            <a:grpFill/>
            <a:ln>
              <a:noFill/>
            </a:ln>
          </p:spPr>
          <p:txBody>
            <a:bodyPr vert="horz" wrap="square" lIns="91440" tIns="45720" rIns="91440" bIns="45720" numCol="1" anchor="t" anchorCtr="0" compatLnSpc="1">
              <a:prstTxWarp prst="textNoShape">
                <a:avLst/>
              </a:prstTxWarp>
            </a:bodyPr>
            <a:lstStyle/>
            <a:p>
              <a:pPr defTabSz="609585"/>
              <a:endParaRPr lang="id-ID">
                <a:solidFill>
                  <a:prstClr val="black"/>
                </a:solidFill>
                <a:latin typeface="Open Sans"/>
              </a:endParaRPr>
            </a:p>
          </p:txBody>
        </p:sp>
        <p:sp>
          <p:nvSpPr>
            <p:cNvPr id="11" name="Freeform 24">
              <a:extLst>
                <a:ext uri="{FF2B5EF4-FFF2-40B4-BE49-F238E27FC236}">
                  <a16:creationId xmlns:a16="http://schemas.microsoft.com/office/drawing/2014/main" id="{09B15972-B444-442D-BB0D-94AB344942A7}"/>
                </a:ext>
              </a:extLst>
            </p:cNvPr>
            <p:cNvSpPr>
              <a:spLocks/>
            </p:cNvSpPr>
            <p:nvPr/>
          </p:nvSpPr>
          <p:spPr bwMode="auto">
            <a:xfrm>
              <a:off x="8128278" y="4127752"/>
              <a:ext cx="183619" cy="1820681"/>
            </a:xfrm>
            <a:custGeom>
              <a:avLst/>
              <a:gdLst>
                <a:gd name="T0" fmla="*/ 21 w 30"/>
                <a:gd name="T1" fmla="*/ 297 h 297"/>
                <a:gd name="T2" fmla="*/ 29 w 30"/>
                <a:gd name="T3" fmla="*/ 290 h 297"/>
                <a:gd name="T4" fmla="*/ 29 w 30"/>
                <a:gd name="T5" fmla="*/ 13 h 297"/>
                <a:gd name="T6" fmla="*/ 21 w 30"/>
                <a:gd name="T7" fmla="*/ 2 h 297"/>
                <a:gd name="T8" fmla="*/ 22 w 30"/>
                <a:gd name="T9" fmla="*/ 7 h 297"/>
                <a:gd name="T10" fmla="*/ 14 w 30"/>
                <a:gd name="T11" fmla="*/ 290 h 297"/>
                <a:gd name="T12" fmla="*/ 21 w 30"/>
                <a:gd name="T13" fmla="*/ 297 h 297"/>
              </a:gdLst>
              <a:ahLst/>
              <a:cxnLst>
                <a:cxn ang="0">
                  <a:pos x="T0" y="T1"/>
                </a:cxn>
                <a:cxn ang="0">
                  <a:pos x="T2" y="T3"/>
                </a:cxn>
                <a:cxn ang="0">
                  <a:pos x="T4" y="T5"/>
                </a:cxn>
                <a:cxn ang="0">
                  <a:pos x="T6" y="T7"/>
                </a:cxn>
                <a:cxn ang="0">
                  <a:pos x="T8" y="T9"/>
                </a:cxn>
                <a:cxn ang="0">
                  <a:pos x="T10" y="T11"/>
                </a:cxn>
                <a:cxn ang="0">
                  <a:pos x="T12" y="T13"/>
                </a:cxn>
              </a:cxnLst>
              <a:rect l="0" t="0" r="r" b="b"/>
              <a:pathLst>
                <a:path w="30" h="297">
                  <a:moveTo>
                    <a:pt x="21" y="297"/>
                  </a:moveTo>
                  <a:cubicBezTo>
                    <a:pt x="25" y="297"/>
                    <a:pt x="29" y="294"/>
                    <a:pt x="29" y="290"/>
                  </a:cubicBezTo>
                  <a:cubicBezTo>
                    <a:pt x="29" y="13"/>
                    <a:pt x="29" y="13"/>
                    <a:pt x="29" y="13"/>
                  </a:cubicBezTo>
                  <a:cubicBezTo>
                    <a:pt x="29" y="9"/>
                    <a:pt x="25" y="2"/>
                    <a:pt x="21" y="2"/>
                  </a:cubicBezTo>
                  <a:cubicBezTo>
                    <a:pt x="17" y="2"/>
                    <a:pt x="0" y="0"/>
                    <a:pt x="22" y="7"/>
                  </a:cubicBezTo>
                  <a:cubicBezTo>
                    <a:pt x="30" y="9"/>
                    <a:pt x="14" y="290"/>
                    <a:pt x="14" y="290"/>
                  </a:cubicBezTo>
                  <a:cubicBezTo>
                    <a:pt x="14" y="294"/>
                    <a:pt x="17" y="297"/>
                    <a:pt x="21" y="297"/>
                  </a:cubicBezTo>
                  <a:close/>
                </a:path>
              </a:pathLst>
            </a:custGeom>
            <a:grpFill/>
            <a:ln>
              <a:noFill/>
            </a:ln>
          </p:spPr>
          <p:txBody>
            <a:bodyPr vert="horz" wrap="square" lIns="91440" tIns="45720" rIns="91440" bIns="45720" numCol="1" anchor="t" anchorCtr="0" compatLnSpc="1">
              <a:prstTxWarp prst="textNoShape">
                <a:avLst/>
              </a:prstTxWarp>
            </a:bodyPr>
            <a:lstStyle/>
            <a:p>
              <a:pPr defTabSz="609585"/>
              <a:endParaRPr lang="id-ID">
                <a:solidFill>
                  <a:prstClr val="black"/>
                </a:solidFill>
                <a:latin typeface="Open Sans"/>
              </a:endParaRPr>
            </a:p>
          </p:txBody>
        </p:sp>
        <p:sp>
          <p:nvSpPr>
            <p:cNvPr id="12" name="Freeform 25">
              <a:extLst>
                <a:ext uri="{FF2B5EF4-FFF2-40B4-BE49-F238E27FC236}">
                  <a16:creationId xmlns:a16="http://schemas.microsoft.com/office/drawing/2014/main" id="{ED0A2748-252F-4A8C-88F4-5A570A2045A6}"/>
                </a:ext>
              </a:extLst>
            </p:cNvPr>
            <p:cNvSpPr>
              <a:spLocks/>
            </p:cNvSpPr>
            <p:nvPr/>
          </p:nvSpPr>
          <p:spPr bwMode="auto">
            <a:xfrm>
              <a:off x="9498961" y="4476888"/>
              <a:ext cx="157757" cy="1471545"/>
            </a:xfrm>
            <a:custGeom>
              <a:avLst/>
              <a:gdLst>
                <a:gd name="T0" fmla="*/ 8 w 26"/>
                <a:gd name="T1" fmla="*/ 240 h 240"/>
                <a:gd name="T2" fmla="*/ 16 w 26"/>
                <a:gd name="T3" fmla="*/ 233 h 240"/>
                <a:gd name="T4" fmla="*/ 17 w 26"/>
                <a:gd name="T5" fmla="*/ 34 h 240"/>
                <a:gd name="T6" fmla="*/ 12 w 26"/>
                <a:gd name="T7" fmla="*/ 33 h 240"/>
                <a:gd name="T8" fmla="*/ 1 w 26"/>
                <a:gd name="T9" fmla="*/ 233 h 240"/>
                <a:gd name="T10" fmla="*/ 8 w 26"/>
                <a:gd name="T11" fmla="*/ 240 h 240"/>
              </a:gdLst>
              <a:ahLst/>
              <a:cxnLst>
                <a:cxn ang="0">
                  <a:pos x="T0" y="T1"/>
                </a:cxn>
                <a:cxn ang="0">
                  <a:pos x="T2" y="T3"/>
                </a:cxn>
                <a:cxn ang="0">
                  <a:pos x="T4" y="T5"/>
                </a:cxn>
                <a:cxn ang="0">
                  <a:pos x="T6" y="T7"/>
                </a:cxn>
                <a:cxn ang="0">
                  <a:pos x="T8" y="T9"/>
                </a:cxn>
                <a:cxn ang="0">
                  <a:pos x="T10" y="T11"/>
                </a:cxn>
              </a:cxnLst>
              <a:rect l="0" t="0" r="r" b="b"/>
              <a:pathLst>
                <a:path w="26" h="240">
                  <a:moveTo>
                    <a:pt x="8" y="240"/>
                  </a:moveTo>
                  <a:cubicBezTo>
                    <a:pt x="12" y="240"/>
                    <a:pt x="16" y="237"/>
                    <a:pt x="16" y="233"/>
                  </a:cubicBezTo>
                  <a:cubicBezTo>
                    <a:pt x="16" y="233"/>
                    <a:pt x="8" y="68"/>
                    <a:pt x="17" y="34"/>
                  </a:cubicBezTo>
                  <a:cubicBezTo>
                    <a:pt x="26" y="0"/>
                    <a:pt x="15" y="30"/>
                    <a:pt x="12" y="33"/>
                  </a:cubicBezTo>
                  <a:cubicBezTo>
                    <a:pt x="0" y="53"/>
                    <a:pt x="1" y="233"/>
                    <a:pt x="1" y="233"/>
                  </a:cubicBezTo>
                  <a:cubicBezTo>
                    <a:pt x="1" y="237"/>
                    <a:pt x="4" y="240"/>
                    <a:pt x="8" y="240"/>
                  </a:cubicBezTo>
                  <a:close/>
                </a:path>
              </a:pathLst>
            </a:custGeom>
            <a:grpFill/>
            <a:ln>
              <a:noFill/>
            </a:ln>
          </p:spPr>
          <p:txBody>
            <a:bodyPr vert="horz" wrap="square" lIns="91440" tIns="45720" rIns="91440" bIns="45720" numCol="1" anchor="t" anchorCtr="0" compatLnSpc="1">
              <a:prstTxWarp prst="textNoShape">
                <a:avLst/>
              </a:prstTxWarp>
            </a:bodyPr>
            <a:lstStyle/>
            <a:p>
              <a:pPr defTabSz="609585"/>
              <a:endParaRPr lang="id-ID">
                <a:solidFill>
                  <a:prstClr val="black"/>
                </a:solidFill>
                <a:latin typeface="Open Sans"/>
              </a:endParaRPr>
            </a:p>
          </p:txBody>
        </p:sp>
        <p:sp>
          <p:nvSpPr>
            <p:cNvPr id="13" name="Freeform 26">
              <a:extLst>
                <a:ext uri="{FF2B5EF4-FFF2-40B4-BE49-F238E27FC236}">
                  <a16:creationId xmlns:a16="http://schemas.microsoft.com/office/drawing/2014/main" id="{8B10244C-754F-446C-BF87-39409BA16F12}"/>
                </a:ext>
              </a:extLst>
            </p:cNvPr>
            <p:cNvSpPr>
              <a:spLocks/>
            </p:cNvSpPr>
            <p:nvPr/>
          </p:nvSpPr>
          <p:spPr bwMode="auto">
            <a:xfrm>
              <a:off x="9196375" y="4065684"/>
              <a:ext cx="124137" cy="1611200"/>
            </a:xfrm>
            <a:custGeom>
              <a:avLst/>
              <a:gdLst>
                <a:gd name="T0" fmla="*/ 9 w 20"/>
                <a:gd name="T1" fmla="*/ 263 h 263"/>
                <a:gd name="T2" fmla="*/ 17 w 20"/>
                <a:gd name="T3" fmla="*/ 256 h 263"/>
                <a:gd name="T4" fmla="*/ 17 w 20"/>
                <a:gd name="T5" fmla="*/ 19 h 263"/>
                <a:gd name="T6" fmla="*/ 9 w 20"/>
                <a:gd name="T7" fmla="*/ 12 h 263"/>
                <a:gd name="T8" fmla="*/ 2 w 20"/>
                <a:gd name="T9" fmla="*/ 256 h 263"/>
                <a:gd name="T10" fmla="*/ 9 w 20"/>
                <a:gd name="T11" fmla="*/ 263 h 263"/>
              </a:gdLst>
              <a:ahLst/>
              <a:cxnLst>
                <a:cxn ang="0">
                  <a:pos x="T0" y="T1"/>
                </a:cxn>
                <a:cxn ang="0">
                  <a:pos x="T2" y="T3"/>
                </a:cxn>
                <a:cxn ang="0">
                  <a:pos x="T4" y="T5"/>
                </a:cxn>
                <a:cxn ang="0">
                  <a:pos x="T6" y="T7"/>
                </a:cxn>
                <a:cxn ang="0">
                  <a:pos x="T8" y="T9"/>
                </a:cxn>
                <a:cxn ang="0">
                  <a:pos x="T10" y="T11"/>
                </a:cxn>
              </a:cxnLst>
              <a:rect l="0" t="0" r="r" b="b"/>
              <a:pathLst>
                <a:path w="20" h="263">
                  <a:moveTo>
                    <a:pt x="9" y="263"/>
                  </a:moveTo>
                  <a:cubicBezTo>
                    <a:pt x="13" y="263"/>
                    <a:pt x="17" y="260"/>
                    <a:pt x="17" y="256"/>
                  </a:cubicBezTo>
                  <a:cubicBezTo>
                    <a:pt x="17" y="256"/>
                    <a:pt x="8" y="67"/>
                    <a:pt x="17" y="19"/>
                  </a:cubicBezTo>
                  <a:cubicBezTo>
                    <a:pt x="20" y="0"/>
                    <a:pt x="12" y="9"/>
                    <a:pt x="9" y="12"/>
                  </a:cubicBezTo>
                  <a:cubicBezTo>
                    <a:pt x="0" y="22"/>
                    <a:pt x="2" y="256"/>
                    <a:pt x="2" y="256"/>
                  </a:cubicBezTo>
                  <a:cubicBezTo>
                    <a:pt x="2" y="260"/>
                    <a:pt x="5" y="263"/>
                    <a:pt x="9" y="263"/>
                  </a:cubicBezTo>
                  <a:close/>
                </a:path>
              </a:pathLst>
            </a:custGeom>
            <a:grpFill/>
            <a:ln>
              <a:noFill/>
            </a:ln>
          </p:spPr>
          <p:txBody>
            <a:bodyPr vert="horz" wrap="square" lIns="91440" tIns="45720" rIns="91440" bIns="45720" numCol="1" anchor="t" anchorCtr="0" compatLnSpc="1">
              <a:prstTxWarp prst="textNoShape">
                <a:avLst/>
              </a:prstTxWarp>
            </a:bodyPr>
            <a:lstStyle/>
            <a:p>
              <a:pPr defTabSz="609585"/>
              <a:endParaRPr lang="id-ID">
                <a:solidFill>
                  <a:prstClr val="black"/>
                </a:solidFill>
                <a:latin typeface="Open Sans"/>
              </a:endParaRPr>
            </a:p>
          </p:txBody>
        </p:sp>
        <p:sp>
          <p:nvSpPr>
            <p:cNvPr id="14" name="Freeform 27">
              <a:extLst>
                <a:ext uri="{FF2B5EF4-FFF2-40B4-BE49-F238E27FC236}">
                  <a16:creationId xmlns:a16="http://schemas.microsoft.com/office/drawing/2014/main" id="{39DD0962-C5FC-4267-A532-78C3231A39FC}"/>
                </a:ext>
              </a:extLst>
            </p:cNvPr>
            <p:cNvSpPr>
              <a:spLocks noEditPoints="1"/>
            </p:cNvSpPr>
            <p:nvPr/>
          </p:nvSpPr>
          <p:spPr bwMode="auto">
            <a:xfrm>
              <a:off x="8208449" y="5568262"/>
              <a:ext cx="1388786" cy="1194822"/>
            </a:xfrm>
            <a:custGeom>
              <a:avLst/>
              <a:gdLst>
                <a:gd name="T0" fmla="*/ 2 w 226"/>
                <a:gd name="T1" fmla="*/ 61 h 195"/>
                <a:gd name="T2" fmla="*/ 56 w 226"/>
                <a:gd name="T3" fmla="*/ 128 h 195"/>
                <a:gd name="T4" fmla="*/ 56 w 226"/>
                <a:gd name="T5" fmla="*/ 128 h 195"/>
                <a:gd name="T6" fmla="*/ 108 w 226"/>
                <a:gd name="T7" fmla="*/ 192 h 195"/>
                <a:gd name="T8" fmla="*/ 113 w 226"/>
                <a:gd name="T9" fmla="*/ 195 h 195"/>
                <a:gd name="T10" fmla="*/ 119 w 226"/>
                <a:gd name="T11" fmla="*/ 192 h 195"/>
                <a:gd name="T12" fmla="*/ 171 w 226"/>
                <a:gd name="T13" fmla="*/ 128 h 195"/>
                <a:gd name="T14" fmla="*/ 171 w 226"/>
                <a:gd name="T15" fmla="*/ 128 h 195"/>
                <a:gd name="T16" fmla="*/ 224 w 226"/>
                <a:gd name="T17" fmla="*/ 61 h 195"/>
                <a:gd name="T18" fmla="*/ 225 w 226"/>
                <a:gd name="T19" fmla="*/ 54 h 195"/>
                <a:gd name="T20" fmla="*/ 219 w 226"/>
                <a:gd name="T21" fmla="*/ 49 h 195"/>
                <a:gd name="T22" fmla="*/ 178 w 226"/>
                <a:gd name="T23" fmla="*/ 7 h 195"/>
                <a:gd name="T24" fmla="*/ 177 w 226"/>
                <a:gd name="T25" fmla="*/ 5 h 195"/>
                <a:gd name="T26" fmla="*/ 169 w 226"/>
                <a:gd name="T27" fmla="*/ 1 h 195"/>
                <a:gd name="T28" fmla="*/ 166 w 226"/>
                <a:gd name="T29" fmla="*/ 2 h 195"/>
                <a:gd name="T30" fmla="*/ 163 w 226"/>
                <a:gd name="T31" fmla="*/ 7 h 195"/>
                <a:gd name="T32" fmla="*/ 113 w 226"/>
                <a:gd name="T33" fmla="*/ 50 h 195"/>
                <a:gd name="T34" fmla="*/ 64 w 226"/>
                <a:gd name="T35" fmla="*/ 7 h 195"/>
                <a:gd name="T36" fmla="*/ 56 w 226"/>
                <a:gd name="T37" fmla="*/ 1 h 195"/>
                <a:gd name="T38" fmla="*/ 56 w 226"/>
                <a:gd name="T39" fmla="*/ 1 h 195"/>
                <a:gd name="T40" fmla="*/ 53 w 226"/>
                <a:gd name="T41" fmla="*/ 2 h 195"/>
                <a:gd name="T42" fmla="*/ 50 w 226"/>
                <a:gd name="T43" fmla="*/ 5 h 195"/>
                <a:gd name="T44" fmla="*/ 49 w 226"/>
                <a:gd name="T45" fmla="*/ 7 h 195"/>
                <a:gd name="T46" fmla="*/ 7 w 226"/>
                <a:gd name="T47" fmla="*/ 49 h 195"/>
                <a:gd name="T48" fmla="*/ 1 w 226"/>
                <a:gd name="T49" fmla="*/ 54 h 195"/>
                <a:gd name="T50" fmla="*/ 2 w 226"/>
                <a:gd name="T51" fmla="*/ 61 h 195"/>
                <a:gd name="T52" fmla="*/ 75 w 226"/>
                <a:gd name="T53" fmla="*/ 128 h 195"/>
                <a:gd name="T54" fmla="*/ 152 w 226"/>
                <a:gd name="T55" fmla="*/ 128 h 195"/>
                <a:gd name="T56" fmla="*/ 113 w 226"/>
                <a:gd name="T57" fmla="*/ 175 h 195"/>
                <a:gd name="T58" fmla="*/ 75 w 226"/>
                <a:gd name="T59" fmla="*/ 128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6" h="195">
                  <a:moveTo>
                    <a:pt x="2" y="61"/>
                  </a:moveTo>
                  <a:cubicBezTo>
                    <a:pt x="56" y="128"/>
                    <a:pt x="56" y="128"/>
                    <a:pt x="56" y="128"/>
                  </a:cubicBezTo>
                  <a:cubicBezTo>
                    <a:pt x="56" y="128"/>
                    <a:pt x="56" y="128"/>
                    <a:pt x="56" y="128"/>
                  </a:cubicBezTo>
                  <a:cubicBezTo>
                    <a:pt x="108" y="192"/>
                    <a:pt x="108" y="192"/>
                    <a:pt x="108" y="192"/>
                  </a:cubicBezTo>
                  <a:cubicBezTo>
                    <a:pt x="109" y="194"/>
                    <a:pt x="111" y="195"/>
                    <a:pt x="113" y="195"/>
                  </a:cubicBezTo>
                  <a:cubicBezTo>
                    <a:pt x="116" y="195"/>
                    <a:pt x="118" y="194"/>
                    <a:pt x="119" y="192"/>
                  </a:cubicBezTo>
                  <a:cubicBezTo>
                    <a:pt x="171" y="128"/>
                    <a:pt x="171" y="128"/>
                    <a:pt x="171" y="128"/>
                  </a:cubicBezTo>
                  <a:cubicBezTo>
                    <a:pt x="171" y="128"/>
                    <a:pt x="171" y="128"/>
                    <a:pt x="171" y="128"/>
                  </a:cubicBezTo>
                  <a:cubicBezTo>
                    <a:pt x="224" y="61"/>
                    <a:pt x="224" y="61"/>
                    <a:pt x="224" y="61"/>
                  </a:cubicBezTo>
                  <a:cubicBezTo>
                    <a:pt x="226" y="59"/>
                    <a:pt x="226" y="56"/>
                    <a:pt x="225" y="54"/>
                  </a:cubicBezTo>
                  <a:cubicBezTo>
                    <a:pt x="224" y="51"/>
                    <a:pt x="222" y="50"/>
                    <a:pt x="219" y="49"/>
                  </a:cubicBezTo>
                  <a:cubicBezTo>
                    <a:pt x="198" y="46"/>
                    <a:pt x="180" y="29"/>
                    <a:pt x="178" y="7"/>
                  </a:cubicBezTo>
                  <a:cubicBezTo>
                    <a:pt x="178" y="6"/>
                    <a:pt x="177" y="5"/>
                    <a:pt x="177" y="5"/>
                  </a:cubicBezTo>
                  <a:cubicBezTo>
                    <a:pt x="175" y="2"/>
                    <a:pt x="172" y="0"/>
                    <a:pt x="169" y="1"/>
                  </a:cubicBezTo>
                  <a:cubicBezTo>
                    <a:pt x="168" y="1"/>
                    <a:pt x="167" y="1"/>
                    <a:pt x="166" y="2"/>
                  </a:cubicBezTo>
                  <a:cubicBezTo>
                    <a:pt x="164" y="3"/>
                    <a:pt x="163" y="5"/>
                    <a:pt x="163" y="7"/>
                  </a:cubicBezTo>
                  <a:cubicBezTo>
                    <a:pt x="160" y="31"/>
                    <a:pt x="138" y="50"/>
                    <a:pt x="113" y="50"/>
                  </a:cubicBezTo>
                  <a:cubicBezTo>
                    <a:pt x="88" y="50"/>
                    <a:pt x="67" y="31"/>
                    <a:pt x="64" y="7"/>
                  </a:cubicBezTo>
                  <a:cubicBezTo>
                    <a:pt x="63" y="3"/>
                    <a:pt x="60" y="1"/>
                    <a:pt x="56" y="1"/>
                  </a:cubicBezTo>
                  <a:cubicBezTo>
                    <a:pt x="56" y="1"/>
                    <a:pt x="56" y="1"/>
                    <a:pt x="56" y="1"/>
                  </a:cubicBezTo>
                  <a:cubicBezTo>
                    <a:pt x="55" y="1"/>
                    <a:pt x="54" y="1"/>
                    <a:pt x="53" y="2"/>
                  </a:cubicBezTo>
                  <a:cubicBezTo>
                    <a:pt x="51" y="2"/>
                    <a:pt x="50" y="3"/>
                    <a:pt x="50" y="5"/>
                  </a:cubicBezTo>
                  <a:cubicBezTo>
                    <a:pt x="49" y="5"/>
                    <a:pt x="49" y="6"/>
                    <a:pt x="49" y="7"/>
                  </a:cubicBezTo>
                  <a:cubicBezTo>
                    <a:pt x="46" y="29"/>
                    <a:pt x="29" y="46"/>
                    <a:pt x="7" y="49"/>
                  </a:cubicBezTo>
                  <a:cubicBezTo>
                    <a:pt x="4" y="50"/>
                    <a:pt x="2" y="51"/>
                    <a:pt x="1" y="54"/>
                  </a:cubicBezTo>
                  <a:cubicBezTo>
                    <a:pt x="0" y="56"/>
                    <a:pt x="1" y="59"/>
                    <a:pt x="2" y="61"/>
                  </a:cubicBezTo>
                  <a:close/>
                  <a:moveTo>
                    <a:pt x="75" y="128"/>
                  </a:moveTo>
                  <a:cubicBezTo>
                    <a:pt x="101" y="123"/>
                    <a:pt x="126" y="123"/>
                    <a:pt x="152" y="128"/>
                  </a:cubicBezTo>
                  <a:cubicBezTo>
                    <a:pt x="113" y="175"/>
                    <a:pt x="113" y="175"/>
                    <a:pt x="113" y="175"/>
                  </a:cubicBezTo>
                  <a:lnTo>
                    <a:pt x="75" y="128"/>
                  </a:lnTo>
                  <a:close/>
                </a:path>
              </a:pathLst>
            </a:custGeom>
            <a:grpFill/>
            <a:ln>
              <a:noFill/>
            </a:ln>
          </p:spPr>
          <p:txBody>
            <a:bodyPr vert="horz" wrap="square" lIns="91440" tIns="45720" rIns="91440" bIns="45720" numCol="1" anchor="t" anchorCtr="0" compatLnSpc="1">
              <a:prstTxWarp prst="textNoShape">
                <a:avLst/>
              </a:prstTxWarp>
            </a:bodyPr>
            <a:lstStyle/>
            <a:p>
              <a:pPr defTabSz="609585"/>
              <a:endParaRPr lang="id-ID">
                <a:solidFill>
                  <a:prstClr val="black"/>
                </a:solidFill>
                <a:latin typeface="Open Sans"/>
              </a:endParaRPr>
            </a:p>
          </p:txBody>
        </p:sp>
        <p:sp>
          <p:nvSpPr>
            <p:cNvPr id="15" name="Freeform 28">
              <a:extLst>
                <a:ext uri="{FF2B5EF4-FFF2-40B4-BE49-F238E27FC236}">
                  <a16:creationId xmlns:a16="http://schemas.microsoft.com/office/drawing/2014/main" id="{B0510159-9E9B-43EB-92EF-603486C61DCC}"/>
                </a:ext>
              </a:extLst>
            </p:cNvPr>
            <p:cNvSpPr>
              <a:spLocks/>
            </p:cNvSpPr>
            <p:nvPr/>
          </p:nvSpPr>
          <p:spPr bwMode="auto">
            <a:xfrm>
              <a:off x="6845608" y="2875219"/>
              <a:ext cx="1546462" cy="1423223"/>
            </a:xfrm>
            <a:custGeom>
              <a:avLst/>
              <a:gdLst>
                <a:gd name="T0" fmla="*/ 105 w 164"/>
                <a:gd name="T1" fmla="*/ 85 h 151"/>
                <a:gd name="T2" fmla="*/ 149 w 164"/>
                <a:gd name="T3" fmla="*/ 140 h 151"/>
                <a:gd name="T4" fmla="*/ 60 w 164"/>
                <a:gd name="T5" fmla="*/ 126 h 151"/>
                <a:gd name="T6" fmla="*/ 33 w 164"/>
                <a:gd name="T7" fmla="*/ 0 h 151"/>
                <a:gd name="T8" fmla="*/ 126 w 164"/>
                <a:gd name="T9" fmla="*/ 54 h 151"/>
                <a:gd name="T10" fmla="*/ 164 w 164"/>
                <a:gd name="T11" fmla="*/ 127 h 151"/>
                <a:gd name="T12" fmla="*/ 105 w 164"/>
                <a:gd name="T13" fmla="*/ 85 h 151"/>
              </a:gdLst>
              <a:ahLst/>
              <a:cxnLst>
                <a:cxn ang="0">
                  <a:pos x="T0" y="T1"/>
                </a:cxn>
                <a:cxn ang="0">
                  <a:pos x="T2" y="T3"/>
                </a:cxn>
                <a:cxn ang="0">
                  <a:pos x="T4" y="T5"/>
                </a:cxn>
                <a:cxn ang="0">
                  <a:pos x="T6" y="T7"/>
                </a:cxn>
                <a:cxn ang="0">
                  <a:pos x="T8" y="T9"/>
                </a:cxn>
                <a:cxn ang="0">
                  <a:pos x="T10" y="T11"/>
                </a:cxn>
                <a:cxn ang="0">
                  <a:pos x="T12" y="T13"/>
                </a:cxn>
              </a:cxnLst>
              <a:rect l="0" t="0" r="r" b="b"/>
              <a:pathLst>
                <a:path w="164" h="151">
                  <a:moveTo>
                    <a:pt x="105" y="85"/>
                  </a:moveTo>
                  <a:cubicBezTo>
                    <a:pt x="105" y="85"/>
                    <a:pt x="156" y="110"/>
                    <a:pt x="149" y="140"/>
                  </a:cubicBezTo>
                  <a:cubicBezTo>
                    <a:pt x="134" y="131"/>
                    <a:pt x="88" y="151"/>
                    <a:pt x="60" y="126"/>
                  </a:cubicBezTo>
                  <a:cubicBezTo>
                    <a:pt x="0" y="69"/>
                    <a:pt x="33" y="0"/>
                    <a:pt x="33" y="0"/>
                  </a:cubicBezTo>
                  <a:cubicBezTo>
                    <a:pt x="39" y="49"/>
                    <a:pt x="90" y="22"/>
                    <a:pt x="126" y="54"/>
                  </a:cubicBezTo>
                  <a:cubicBezTo>
                    <a:pt x="159" y="83"/>
                    <a:pt x="162" y="111"/>
                    <a:pt x="164" y="127"/>
                  </a:cubicBezTo>
                  <a:cubicBezTo>
                    <a:pt x="162" y="121"/>
                    <a:pt x="142" y="91"/>
                    <a:pt x="105" y="85"/>
                  </a:cubicBezTo>
                  <a:close/>
                </a:path>
              </a:pathLst>
            </a:custGeom>
            <a:grpFill/>
            <a:ln>
              <a:noFill/>
            </a:ln>
          </p:spPr>
          <p:txBody>
            <a:bodyPr vert="horz" wrap="square" lIns="91440" tIns="45720" rIns="91440" bIns="45720" numCol="1" anchor="t" anchorCtr="0" compatLnSpc="1">
              <a:prstTxWarp prst="textNoShape">
                <a:avLst/>
              </a:prstTxWarp>
            </a:bodyPr>
            <a:lstStyle/>
            <a:p>
              <a:pPr defTabSz="609585"/>
              <a:endParaRPr lang="id-ID">
                <a:solidFill>
                  <a:prstClr val="black"/>
                </a:solidFill>
                <a:latin typeface="Open Sans"/>
              </a:endParaRPr>
            </a:p>
          </p:txBody>
        </p:sp>
        <p:sp>
          <p:nvSpPr>
            <p:cNvPr id="16" name="Freeform 30">
              <a:extLst>
                <a:ext uri="{FF2B5EF4-FFF2-40B4-BE49-F238E27FC236}">
                  <a16:creationId xmlns:a16="http://schemas.microsoft.com/office/drawing/2014/main" id="{ECBA92AE-00C1-4F91-9F15-317BE67665F3}"/>
                </a:ext>
              </a:extLst>
            </p:cNvPr>
            <p:cNvSpPr>
              <a:spLocks/>
            </p:cNvSpPr>
            <p:nvPr/>
          </p:nvSpPr>
          <p:spPr bwMode="auto">
            <a:xfrm>
              <a:off x="9423961" y="2912240"/>
              <a:ext cx="1510337" cy="1135340"/>
            </a:xfrm>
            <a:custGeom>
              <a:avLst/>
              <a:gdLst>
                <a:gd name="T0" fmla="*/ 9 w 246"/>
                <a:gd name="T1" fmla="*/ 121 h 185"/>
                <a:gd name="T2" fmla="*/ 73 w 246"/>
                <a:gd name="T3" fmla="*/ 31 h 185"/>
                <a:gd name="T4" fmla="*/ 69 w 246"/>
                <a:gd name="T5" fmla="*/ 42 h 185"/>
                <a:gd name="T6" fmla="*/ 192 w 246"/>
                <a:gd name="T7" fmla="*/ 58 h 185"/>
                <a:gd name="T8" fmla="*/ 246 w 246"/>
                <a:gd name="T9" fmla="*/ 133 h 185"/>
                <a:gd name="T10" fmla="*/ 203 w 246"/>
                <a:gd name="T11" fmla="*/ 150 h 185"/>
                <a:gd name="T12" fmla="*/ 105 w 246"/>
                <a:gd name="T13" fmla="*/ 168 h 185"/>
                <a:gd name="T14" fmla="*/ 59 w 246"/>
                <a:gd name="T15" fmla="*/ 147 h 185"/>
                <a:gd name="T16" fmla="*/ 71 w 246"/>
                <a:gd name="T17" fmla="*/ 164 h 185"/>
                <a:gd name="T18" fmla="*/ 0 w 246"/>
                <a:gd name="T19" fmla="*/ 145 h 185"/>
                <a:gd name="T20" fmla="*/ 165 w 246"/>
                <a:gd name="T21" fmla="*/ 83 h 185"/>
                <a:gd name="T22" fmla="*/ 9 w 246"/>
                <a:gd name="T23"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185">
                  <a:moveTo>
                    <a:pt x="9" y="121"/>
                  </a:moveTo>
                  <a:cubicBezTo>
                    <a:pt x="9" y="121"/>
                    <a:pt x="14" y="59"/>
                    <a:pt x="73" y="31"/>
                  </a:cubicBezTo>
                  <a:cubicBezTo>
                    <a:pt x="69" y="42"/>
                    <a:pt x="69" y="42"/>
                    <a:pt x="69" y="42"/>
                  </a:cubicBezTo>
                  <a:cubicBezTo>
                    <a:pt x="69" y="42"/>
                    <a:pt x="124" y="0"/>
                    <a:pt x="192" y="58"/>
                  </a:cubicBezTo>
                  <a:cubicBezTo>
                    <a:pt x="241" y="99"/>
                    <a:pt x="246" y="133"/>
                    <a:pt x="246" y="133"/>
                  </a:cubicBezTo>
                  <a:cubicBezTo>
                    <a:pt x="246" y="133"/>
                    <a:pt x="230" y="116"/>
                    <a:pt x="203" y="150"/>
                  </a:cubicBezTo>
                  <a:cubicBezTo>
                    <a:pt x="187" y="169"/>
                    <a:pt x="142" y="185"/>
                    <a:pt x="105" y="168"/>
                  </a:cubicBezTo>
                  <a:cubicBezTo>
                    <a:pt x="68" y="151"/>
                    <a:pt x="59" y="147"/>
                    <a:pt x="59" y="147"/>
                  </a:cubicBezTo>
                  <a:cubicBezTo>
                    <a:pt x="71" y="164"/>
                    <a:pt x="71" y="164"/>
                    <a:pt x="71" y="164"/>
                  </a:cubicBezTo>
                  <a:cubicBezTo>
                    <a:pt x="71" y="164"/>
                    <a:pt x="17" y="124"/>
                    <a:pt x="0" y="145"/>
                  </a:cubicBezTo>
                  <a:cubicBezTo>
                    <a:pt x="0" y="145"/>
                    <a:pt x="79" y="49"/>
                    <a:pt x="165" y="83"/>
                  </a:cubicBezTo>
                  <a:cubicBezTo>
                    <a:pt x="165" y="83"/>
                    <a:pt x="91" y="41"/>
                    <a:pt x="9" y="121"/>
                  </a:cubicBezTo>
                  <a:close/>
                </a:path>
              </a:pathLst>
            </a:custGeom>
            <a:grpFill/>
            <a:ln>
              <a:noFill/>
            </a:ln>
          </p:spPr>
          <p:txBody>
            <a:bodyPr vert="horz" wrap="square" lIns="91440" tIns="45720" rIns="91440" bIns="45720" numCol="1" anchor="t" anchorCtr="0" compatLnSpc="1">
              <a:prstTxWarp prst="textNoShape">
                <a:avLst/>
              </a:prstTxWarp>
            </a:bodyPr>
            <a:lstStyle/>
            <a:p>
              <a:pPr defTabSz="609585"/>
              <a:endParaRPr lang="id-ID">
                <a:solidFill>
                  <a:prstClr val="black"/>
                </a:solidFill>
                <a:latin typeface="Open Sans"/>
              </a:endParaRPr>
            </a:p>
          </p:txBody>
        </p:sp>
        <p:sp>
          <p:nvSpPr>
            <p:cNvPr id="17" name="Freeform 32">
              <a:extLst>
                <a:ext uri="{FF2B5EF4-FFF2-40B4-BE49-F238E27FC236}">
                  <a16:creationId xmlns:a16="http://schemas.microsoft.com/office/drawing/2014/main" id="{065D5503-16F3-4EB9-8829-FCD1E8697F73}"/>
                </a:ext>
              </a:extLst>
            </p:cNvPr>
            <p:cNvSpPr>
              <a:spLocks/>
            </p:cNvSpPr>
            <p:nvPr/>
          </p:nvSpPr>
          <p:spPr bwMode="auto">
            <a:xfrm>
              <a:off x="8508448" y="3695592"/>
              <a:ext cx="93103" cy="1981292"/>
            </a:xfrm>
            <a:custGeom>
              <a:avLst/>
              <a:gdLst>
                <a:gd name="T0" fmla="*/ 13 w 15"/>
                <a:gd name="T1" fmla="*/ 4 h 300"/>
                <a:gd name="T2" fmla="*/ 15 w 15"/>
                <a:gd name="T3" fmla="*/ 293 h 300"/>
                <a:gd name="T4" fmla="*/ 7 w 15"/>
                <a:gd name="T5" fmla="*/ 300 h 300"/>
                <a:gd name="T6" fmla="*/ 0 w 15"/>
                <a:gd name="T7" fmla="*/ 293 h 300"/>
                <a:gd name="T8" fmla="*/ 4 w 15"/>
                <a:gd name="T9" fmla="*/ 0 h 300"/>
                <a:gd name="T10" fmla="*/ 13 w 15"/>
                <a:gd name="T11" fmla="*/ 4 h 300"/>
              </a:gdLst>
              <a:ahLst/>
              <a:cxnLst>
                <a:cxn ang="0">
                  <a:pos x="T0" y="T1"/>
                </a:cxn>
                <a:cxn ang="0">
                  <a:pos x="T2" y="T3"/>
                </a:cxn>
                <a:cxn ang="0">
                  <a:pos x="T4" y="T5"/>
                </a:cxn>
                <a:cxn ang="0">
                  <a:pos x="T6" y="T7"/>
                </a:cxn>
                <a:cxn ang="0">
                  <a:pos x="T8" y="T9"/>
                </a:cxn>
                <a:cxn ang="0">
                  <a:pos x="T10" y="T11"/>
                </a:cxn>
              </a:cxnLst>
              <a:rect l="0" t="0" r="r" b="b"/>
              <a:pathLst>
                <a:path w="15" h="300">
                  <a:moveTo>
                    <a:pt x="13" y="4"/>
                  </a:moveTo>
                  <a:cubicBezTo>
                    <a:pt x="13" y="137"/>
                    <a:pt x="15" y="293"/>
                    <a:pt x="15" y="293"/>
                  </a:cubicBezTo>
                  <a:cubicBezTo>
                    <a:pt x="15" y="297"/>
                    <a:pt x="11" y="300"/>
                    <a:pt x="7" y="300"/>
                  </a:cubicBezTo>
                  <a:cubicBezTo>
                    <a:pt x="3" y="300"/>
                    <a:pt x="0" y="297"/>
                    <a:pt x="0" y="293"/>
                  </a:cubicBezTo>
                  <a:cubicBezTo>
                    <a:pt x="0" y="293"/>
                    <a:pt x="3" y="134"/>
                    <a:pt x="4" y="0"/>
                  </a:cubicBezTo>
                  <a:cubicBezTo>
                    <a:pt x="7" y="2"/>
                    <a:pt x="10" y="3"/>
                    <a:pt x="13" y="4"/>
                  </a:cubicBezTo>
                  <a:close/>
                </a:path>
              </a:pathLst>
            </a:custGeom>
            <a:grpFill/>
            <a:ln>
              <a:noFill/>
            </a:ln>
          </p:spPr>
          <p:txBody>
            <a:bodyPr vert="horz" wrap="square" lIns="91440" tIns="45720" rIns="91440" bIns="45720" numCol="1" anchor="t" anchorCtr="0" compatLnSpc="1">
              <a:prstTxWarp prst="textNoShape">
                <a:avLst/>
              </a:prstTxWarp>
            </a:bodyPr>
            <a:lstStyle/>
            <a:p>
              <a:pPr defTabSz="609585"/>
              <a:endParaRPr lang="id-ID">
                <a:solidFill>
                  <a:prstClr val="black"/>
                </a:solidFill>
                <a:latin typeface="Open Sans"/>
              </a:endParaRPr>
            </a:p>
          </p:txBody>
        </p:sp>
        <p:sp>
          <p:nvSpPr>
            <p:cNvPr id="18" name="Freeform 33">
              <a:extLst>
                <a:ext uri="{FF2B5EF4-FFF2-40B4-BE49-F238E27FC236}">
                  <a16:creationId xmlns:a16="http://schemas.microsoft.com/office/drawing/2014/main" id="{B516D111-9435-406C-B0A5-4943552B54A7}"/>
                </a:ext>
              </a:extLst>
            </p:cNvPr>
            <p:cNvSpPr>
              <a:spLocks/>
            </p:cNvSpPr>
            <p:nvPr/>
          </p:nvSpPr>
          <p:spPr bwMode="auto">
            <a:xfrm>
              <a:off x="8476961" y="3299773"/>
              <a:ext cx="928895" cy="771083"/>
            </a:xfrm>
            <a:custGeom>
              <a:avLst/>
              <a:gdLst>
                <a:gd name="T0" fmla="*/ 167 w 196"/>
                <a:gd name="T1" fmla="*/ 142 h 163"/>
                <a:gd name="T2" fmla="*/ 170 w 196"/>
                <a:gd name="T3" fmla="*/ 48 h 163"/>
                <a:gd name="T4" fmla="*/ 167 w 196"/>
                <a:gd name="T5" fmla="*/ 57 h 163"/>
                <a:gd name="T6" fmla="*/ 75 w 196"/>
                <a:gd name="T7" fmla="*/ 3 h 163"/>
                <a:gd name="T8" fmla="*/ 0 w 196"/>
                <a:gd name="T9" fmla="*/ 26 h 163"/>
                <a:gd name="T10" fmla="*/ 20 w 196"/>
                <a:gd name="T11" fmla="*/ 60 h 163"/>
                <a:gd name="T12" fmla="*/ 77 w 196"/>
                <a:gd name="T13" fmla="*/ 124 h 163"/>
                <a:gd name="T14" fmla="*/ 119 w 196"/>
                <a:gd name="T15" fmla="*/ 134 h 163"/>
                <a:gd name="T16" fmla="*/ 102 w 196"/>
                <a:gd name="T17" fmla="*/ 139 h 163"/>
                <a:gd name="T18" fmla="*/ 161 w 196"/>
                <a:gd name="T19" fmla="*/ 163 h 163"/>
                <a:gd name="T20" fmla="*/ 81 w 196"/>
                <a:gd name="T21" fmla="*/ 35 h 163"/>
                <a:gd name="T22" fmla="*/ 167 w 196"/>
                <a:gd name="T23" fmla="*/ 14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63">
                  <a:moveTo>
                    <a:pt x="167" y="142"/>
                  </a:moveTo>
                  <a:cubicBezTo>
                    <a:pt x="167" y="142"/>
                    <a:pt x="196" y="98"/>
                    <a:pt x="170" y="48"/>
                  </a:cubicBezTo>
                  <a:cubicBezTo>
                    <a:pt x="167" y="57"/>
                    <a:pt x="167" y="57"/>
                    <a:pt x="167" y="57"/>
                  </a:cubicBezTo>
                  <a:cubicBezTo>
                    <a:pt x="167" y="57"/>
                    <a:pt x="152" y="0"/>
                    <a:pt x="75" y="3"/>
                  </a:cubicBezTo>
                  <a:cubicBezTo>
                    <a:pt x="21" y="6"/>
                    <a:pt x="0" y="26"/>
                    <a:pt x="0" y="26"/>
                  </a:cubicBezTo>
                  <a:cubicBezTo>
                    <a:pt x="0" y="26"/>
                    <a:pt x="19" y="23"/>
                    <a:pt x="20" y="60"/>
                  </a:cubicBezTo>
                  <a:cubicBezTo>
                    <a:pt x="21" y="81"/>
                    <a:pt x="43" y="116"/>
                    <a:pt x="77" y="124"/>
                  </a:cubicBezTo>
                  <a:cubicBezTo>
                    <a:pt x="111" y="131"/>
                    <a:pt x="119" y="134"/>
                    <a:pt x="119" y="134"/>
                  </a:cubicBezTo>
                  <a:cubicBezTo>
                    <a:pt x="102" y="139"/>
                    <a:pt x="102" y="139"/>
                    <a:pt x="102" y="139"/>
                  </a:cubicBezTo>
                  <a:cubicBezTo>
                    <a:pt x="102" y="139"/>
                    <a:pt x="159" y="140"/>
                    <a:pt x="161" y="163"/>
                  </a:cubicBezTo>
                  <a:cubicBezTo>
                    <a:pt x="161" y="163"/>
                    <a:pt x="157" y="56"/>
                    <a:pt x="81" y="35"/>
                  </a:cubicBezTo>
                  <a:cubicBezTo>
                    <a:pt x="81" y="35"/>
                    <a:pt x="153" y="45"/>
                    <a:pt x="167" y="142"/>
                  </a:cubicBezTo>
                  <a:close/>
                </a:path>
              </a:pathLst>
            </a:custGeom>
            <a:grpFill/>
            <a:ln>
              <a:noFill/>
            </a:ln>
          </p:spPr>
          <p:txBody>
            <a:bodyPr vert="horz" wrap="square" lIns="91440" tIns="45720" rIns="91440" bIns="45720" numCol="1" anchor="t" anchorCtr="0" compatLnSpc="1">
              <a:prstTxWarp prst="textNoShape">
                <a:avLst/>
              </a:prstTxWarp>
            </a:bodyPr>
            <a:lstStyle/>
            <a:p>
              <a:pPr defTabSz="609585"/>
              <a:endParaRPr lang="id-ID">
                <a:solidFill>
                  <a:prstClr val="black"/>
                </a:solidFill>
                <a:latin typeface="Open Sans"/>
              </a:endParaRPr>
            </a:p>
          </p:txBody>
        </p:sp>
        <p:sp>
          <p:nvSpPr>
            <p:cNvPr id="19" name="Freeform 34">
              <a:extLst>
                <a:ext uri="{FF2B5EF4-FFF2-40B4-BE49-F238E27FC236}">
                  <a16:creationId xmlns:a16="http://schemas.microsoft.com/office/drawing/2014/main" id="{B16D9B2C-4BDA-4B6C-BDE3-C1D7E505388E}"/>
                </a:ext>
              </a:extLst>
            </p:cNvPr>
            <p:cNvSpPr>
              <a:spLocks/>
            </p:cNvSpPr>
            <p:nvPr/>
          </p:nvSpPr>
          <p:spPr bwMode="auto">
            <a:xfrm>
              <a:off x="7791085" y="2620506"/>
              <a:ext cx="478445" cy="638791"/>
            </a:xfrm>
            <a:custGeom>
              <a:avLst/>
              <a:gdLst>
                <a:gd name="T0" fmla="*/ 23 w 78"/>
                <a:gd name="T1" fmla="*/ 85 h 104"/>
                <a:gd name="T2" fmla="*/ 18 w 78"/>
                <a:gd name="T3" fmla="*/ 31 h 104"/>
                <a:gd name="T4" fmla="*/ 45 w 78"/>
                <a:gd name="T5" fmla="*/ 0 h 104"/>
                <a:gd name="T6" fmla="*/ 57 w 78"/>
                <a:gd name="T7" fmla="*/ 17 h 104"/>
                <a:gd name="T8" fmla="*/ 75 w 78"/>
                <a:gd name="T9" fmla="*/ 57 h 104"/>
                <a:gd name="T10" fmla="*/ 70 w 78"/>
                <a:gd name="T11" fmla="*/ 79 h 104"/>
                <a:gd name="T12" fmla="*/ 76 w 78"/>
                <a:gd name="T13" fmla="*/ 72 h 104"/>
                <a:gd name="T14" fmla="*/ 73 w 78"/>
                <a:gd name="T15" fmla="*/ 104 h 104"/>
                <a:gd name="T16" fmla="*/ 62 w 78"/>
                <a:gd name="T17" fmla="*/ 95 h 104"/>
                <a:gd name="T18" fmla="*/ 33 w 78"/>
                <a:gd name="T19" fmla="*/ 30 h 104"/>
                <a:gd name="T20" fmla="*/ 57 w 78"/>
                <a:gd name="T21" fmla="*/ 104 h 104"/>
                <a:gd name="T22" fmla="*/ 19 w 78"/>
                <a:gd name="T23" fmla="*/ 85 h 104"/>
                <a:gd name="T24" fmla="*/ 23 w 78"/>
                <a:gd name="T25" fmla="*/ 8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104">
                  <a:moveTo>
                    <a:pt x="23" y="85"/>
                  </a:moveTo>
                  <a:cubicBezTo>
                    <a:pt x="23" y="85"/>
                    <a:pt x="0" y="66"/>
                    <a:pt x="18" y="31"/>
                  </a:cubicBezTo>
                  <a:cubicBezTo>
                    <a:pt x="31" y="5"/>
                    <a:pt x="45" y="0"/>
                    <a:pt x="45" y="0"/>
                  </a:cubicBezTo>
                  <a:cubicBezTo>
                    <a:pt x="45" y="0"/>
                    <a:pt x="40" y="8"/>
                    <a:pt x="57" y="17"/>
                  </a:cubicBezTo>
                  <a:cubicBezTo>
                    <a:pt x="67" y="22"/>
                    <a:pt x="78" y="40"/>
                    <a:pt x="75" y="57"/>
                  </a:cubicBezTo>
                  <a:cubicBezTo>
                    <a:pt x="71" y="75"/>
                    <a:pt x="70" y="79"/>
                    <a:pt x="70" y="79"/>
                  </a:cubicBezTo>
                  <a:cubicBezTo>
                    <a:pt x="76" y="72"/>
                    <a:pt x="76" y="72"/>
                    <a:pt x="76" y="72"/>
                  </a:cubicBezTo>
                  <a:cubicBezTo>
                    <a:pt x="76" y="72"/>
                    <a:pt x="66" y="96"/>
                    <a:pt x="73" y="104"/>
                  </a:cubicBezTo>
                  <a:cubicBezTo>
                    <a:pt x="69" y="101"/>
                    <a:pt x="66" y="98"/>
                    <a:pt x="62" y="95"/>
                  </a:cubicBezTo>
                  <a:cubicBezTo>
                    <a:pt x="41" y="76"/>
                    <a:pt x="31" y="51"/>
                    <a:pt x="33" y="30"/>
                  </a:cubicBezTo>
                  <a:cubicBezTo>
                    <a:pt x="27" y="50"/>
                    <a:pt x="29" y="77"/>
                    <a:pt x="57" y="104"/>
                  </a:cubicBezTo>
                  <a:cubicBezTo>
                    <a:pt x="48" y="104"/>
                    <a:pt x="31" y="101"/>
                    <a:pt x="19" y="85"/>
                  </a:cubicBezTo>
                  <a:lnTo>
                    <a:pt x="23" y="85"/>
                  </a:lnTo>
                  <a:close/>
                </a:path>
              </a:pathLst>
            </a:custGeom>
            <a:grpFill/>
            <a:ln>
              <a:noFill/>
            </a:ln>
          </p:spPr>
          <p:txBody>
            <a:bodyPr vert="horz" wrap="square" lIns="91440" tIns="45720" rIns="91440" bIns="45720" numCol="1" anchor="t" anchorCtr="0" compatLnSpc="1">
              <a:prstTxWarp prst="textNoShape">
                <a:avLst/>
              </a:prstTxWarp>
            </a:bodyPr>
            <a:lstStyle/>
            <a:p>
              <a:pPr defTabSz="609585"/>
              <a:endParaRPr lang="id-ID">
                <a:solidFill>
                  <a:prstClr val="black"/>
                </a:solidFill>
                <a:latin typeface="Open Sans"/>
              </a:endParaRPr>
            </a:p>
          </p:txBody>
        </p:sp>
        <p:sp>
          <p:nvSpPr>
            <p:cNvPr id="20" name="Freeform 35">
              <a:extLst>
                <a:ext uri="{FF2B5EF4-FFF2-40B4-BE49-F238E27FC236}">
                  <a16:creationId xmlns:a16="http://schemas.microsoft.com/office/drawing/2014/main" id="{EBAB5772-53F2-474E-BA0B-EEA5E9D8DA8F}"/>
                </a:ext>
              </a:extLst>
            </p:cNvPr>
            <p:cNvSpPr>
              <a:spLocks/>
            </p:cNvSpPr>
            <p:nvPr/>
          </p:nvSpPr>
          <p:spPr bwMode="auto">
            <a:xfrm>
              <a:off x="9517064" y="4280337"/>
              <a:ext cx="571548" cy="545688"/>
            </a:xfrm>
            <a:custGeom>
              <a:avLst/>
              <a:gdLst>
                <a:gd name="T0" fmla="*/ 9 w 93"/>
                <a:gd name="T1" fmla="*/ 37 h 89"/>
                <a:gd name="T2" fmla="*/ 52 w 93"/>
                <a:gd name="T3" fmla="*/ 3 h 89"/>
                <a:gd name="T4" fmla="*/ 93 w 93"/>
                <a:gd name="T5" fmla="*/ 9 h 89"/>
                <a:gd name="T6" fmla="*/ 85 w 93"/>
                <a:gd name="T7" fmla="*/ 28 h 89"/>
                <a:gd name="T8" fmla="*/ 60 w 93"/>
                <a:gd name="T9" fmla="*/ 65 h 89"/>
                <a:gd name="T10" fmla="*/ 40 w 93"/>
                <a:gd name="T11" fmla="*/ 73 h 89"/>
                <a:gd name="T12" fmla="*/ 49 w 93"/>
                <a:gd name="T13" fmla="*/ 74 h 89"/>
                <a:gd name="T14" fmla="*/ 21 w 93"/>
                <a:gd name="T15" fmla="*/ 89 h 89"/>
                <a:gd name="T16" fmla="*/ 22 w 93"/>
                <a:gd name="T17" fmla="*/ 74 h 89"/>
                <a:gd name="T18" fmla="*/ 60 w 93"/>
                <a:gd name="T19" fmla="*/ 15 h 89"/>
                <a:gd name="T20" fmla="*/ 12 w 93"/>
                <a:gd name="T21" fmla="*/ 76 h 89"/>
                <a:gd name="T22" fmla="*/ 7 w 93"/>
                <a:gd name="T23" fmla="*/ 33 h 89"/>
                <a:gd name="T24" fmla="*/ 9 w 93"/>
                <a:gd name="T25" fmla="*/ 3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89">
                  <a:moveTo>
                    <a:pt x="9" y="37"/>
                  </a:moveTo>
                  <a:cubicBezTo>
                    <a:pt x="9" y="37"/>
                    <a:pt x="13" y="7"/>
                    <a:pt x="52" y="3"/>
                  </a:cubicBezTo>
                  <a:cubicBezTo>
                    <a:pt x="80" y="0"/>
                    <a:pt x="93" y="9"/>
                    <a:pt x="93" y="9"/>
                  </a:cubicBezTo>
                  <a:cubicBezTo>
                    <a:pt x="93" y="9"/>
                    <a:pt x="83" y="9"/>
                    <a:pt x="85" y="28"/>
                  </a:cubicBezTo>
                  <a:cubicBezTo>
                    <a:pt x="86" y="39"/>
                    <a:pt x="77" y="58"/>
                    <a:pt x="60" y="65"/>
                  </a:cubicBezTo>
                  <a:cubicBezTo>
                    <a:pt x="44" y="71"/>
                    <a:pt x="40" y="73"/>
                    <a:pt x="40" y="73"/>
                  </a:cubicBezTo>
                  <a:cubicBezTo>
                    <a:pt x="49" y="74"/>
                    <a:pt x="49" y="74"/>
                    <a:pt x="49" y="74"/>
                  </a:cubicBezTo>
                  <a:cubicBezTo>
                    <a:pt x="49" y="74"/>
                    <a:pt x="23" y="78"/>
                    <a:pt x="21" y="89"/>
                  </a:cubicBezTo>
                  <a:cubicBezTo>
                    <a:pt x="21" y="84"/>
                    <a:pt x="21" y="79"/>
                    <a:pt x="22" y="74"/>
                  </a:cubicBezTo>
                  <a:cubicBezTo>
                    <a:pt x="27" y="47"/>
                    <a:pt x="42" y="25"/>
                    <a:pt x="60" y="15"/>
                  </a:cubicBezTo>
                  <a:cubicBezTo>
                    <a:pt x="41" y="21"/>
                    <a:pt x="19" y="37"/>
                    <a:pt x="12" y="76"/>
                  </a:cubicBezTo>
                  <a:cubicBezTo>
                    <a:pt x="7" y="68"/>
                    <a:pt x="0" y="52"/>
                    <a:pt x="7" y="33"/>
                  </a:cubicBezTo>
                  <a:lnTo>
                    <a:pt x="9" y="37"/>
                  </a:lnTo>
                  <a:close/>
                </a:path>
              </a:pathLst>
            </a:custGeom>
            <a:grpFill/>
            <a:ln>
              <a:noFill/>
            </a:ln>
          </p:spPr>
          <p:txBody>
            <a:bodyPr vert="horz" wrap="square" lIns="91440" tIns="45720" rIns="91440" bIns="45720" numCol="1" anchor="t" anchorCtr="0" compatLnSpc="1">
              <a:prstTxWarp prst="textNoShape">
                <a:avLst/>
              </a:prstTxWarp>
            </a:bodyPr>
            <a:lstStyle/>
            <a:p>
              <a:pPr defTabSz="609585"/>
              <a:endParaRPr lang="id-ID">
                <a:solidFill>
                  <a:prstClr val="black"/>
                </a:solidFill>
                <a:latin typeface="Open Sans"/>
              </a:endParaRPr>
            </a:p>
          </p:txBody>
        </p:sp>
        <p:sp>
          <p:nvSpPr>
            <p:cNvPr id="21" name="Freeform 36">
              <a:extLst>
                <a:ext uri="{FF2B5EF4-FFF2-40B4-BE49-F238E27FC236}">
                  <a16:creationId xmlns:a16="http://schemas.microsoft.com/office/drawing/2014/main" id="{4601B7F4-EE99-433D-B734-C794221AE7D4}"/>
                </a:ext>
              </a:extLst>
            </p:cNvPr>
            <p:cNvSpPr>
              <a:spLocks/>
            </p:cNvSpPr>
            <p:nvPr/>
          </p:nvSpPr>
          <p:spPr bwMode="auto">
            <a:xfrm>
              <a:off x="9204135" y="2679483"/>
              <a:ext cx="483618" cy="620687"/>
            </a:xfrm>
            <a:custGeom>
              <a:avLst/>
              <a:gdLst>
                <a:gd name="T0" fmla="*/ 4 w 79"/>
                <a:gd name="T1" fmla="*/ 55 h 101"/>
                <a:gd name="T2" fmla="*/ 37 w 79"/>
                <a:gd name="T3" fmla="*/ 10 h 101"/>
                <a:gd name="T4" fmla="*/ 77 w 79"/>
                <a:gd name="T5" fmla="*/ 5 h 101"/>
                <a:gd name="T6" fmla="*/ 75 w 79"/>
                <a:gd name="T7" fmla="*/ 25 h 101"/>
                <a:gd name="T8" fmla="*/ 61 w 79"/>
                <a:gd name="T9" fmla="*/ 67 h 101"/>
                <a:gd name="T10" fmla="*/ 43 w 79"/>
                <a:gd name="T11" fmla="*/ 81 h 101"/>
                <a:gd name="T12" fmla="*/ 52 w 79"/>
                <a:gd name="T13" fmla="*/ 80 h 101"/>
                <a:gd name="T14" fmla="*/ 30 w 79"/>
                <a:gd name="T15" fmla="*/ 101 h 101"/>
                <a:gd name="T16" fmla="*/ 27 w 79"/>
                <a:gd name="T17" fmla="*/ 87 h 101"/>
                <a:gd name="T18" fmla="*/ 48 w 79"/>
                <a:gd name="T19" fmla="*/ 20 h 101"/>
                <a:gd name="T20" fmla="*/ 18 w 79"/>
                <a:gd name="T21" fmla="*/ 91 h 101"/>
                <a:gd name="T22" fmla="*/ 1 w 79"/>
                <a:gd name="T23" fmla="*/ 51 h 101"/>
                <a:gd name="T24" fmla="*/ 4 w 79"/>
                <a:gd name="T25" fmla="*/ 5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101">
                  <a:moveTo>
                    <a:pt x="4" y="55"/>
                  </a:moveTo>
                  <a:cubicBezTo>
                    <a:pt x="4" y="55"/>
                    <a:pt x="0" y="25"/>
                    <a:pt x="37" y="10"/>
                  </a:cubicBezTo>
                  <a:cubicBezTo>
                    <a:pt x="63" y="0"/>
                    <a:pt x="77" y="5"/>
                    <a:pt x="77" y="5"/>
                  </a:cubicBezTo>
                  <a:cubicBezTo>
                    <a:pt x="77" y="5"/>
                    <a:pt x="67" y="7"/>
                    <a:pt x="75" y="25"/>
                  </a:cubicBezTo>
                  <a:cubicBezTo>
                    <a:pt x="79" y="35"/>
                    <a:pt x="76" y="57"/>
                    <a:pt x="61" y="67"/>
                  </a:cubicBezTo>
                  <a:cubicBezTo>
                    <a:pt x="47" y="78"/>
                    <a:pt x="43" y="81"/>
                    <a:pt x="43" y="81"/>
                  </a:cubicBezTo>
                  <a:cubicBezTo>
                    <a:pt x="52" y="80"/>
                    <a:pt x="52" y="80"/>
                    <a:pt x="52" y="80"/>
                  </a:cubicBezTo>
                  <a:cubicBezTo>
                    <a:pt x="52" y="80"/>
                    <a:pt x="29" y="91"/>
                    <a:pt x="30" y="101"/>
                  </a:cubicBezTo>
                  <a:cubicBezTo>
                    <a:pt x="28" y="97"/>
                    <a:pt x="28" y="92"/>
                    <a:pt x="27" y="87"/>
                  </a:cubicBezTo>
                  <a:cubicBezTo>
                    <a:pt x="24" y="59"/>
                    <a:pt x="33" y="34"/>
                    <a:pt x="48" y="20"/>
                  </a:cubicBezTo>
                  <a:cubicBezTo>
                    <a:pt x="30" y="31"/>
                    <a:pt x="14" y="52"/>
                    <a:pt x="18" y="91"/>
                  </a:cubicBezTo>
                  <a:cubicBezTo>
                    <a:pt x="11" y="85"/>
                    <a:pt x="0" y="71"/>
                    <a:pt x="1" y="51"/>
                  </a:cubicBezTo>
                  <a:lnTo>
                    <a:pt x="4" y="55"/>
                  </a:lnTo>
                  <a:close/>
                </a:path>
              </a:pathLst>
            </a:custGeom>
            <a:grpFill/>
            <a:ln>
              <a:noFill/>
            </a:ln>
          </p:spPr>
          <p:txBody>
            <a:bodyPr vert="horz" wrap="square" lIns="91440" tIns="45720" rIns="91440" bIns="45720" numCol="1" anchor="t" anchorCtr="0" compatLnSpc="1">
              <a:prstTxWarp prst="textNoShape">
                <a:avLst/>
              </a:prstTxWarp>
            </a:bodyPr>
            <a:lstStyle/>
            <a:p>
              <a:pPr defTabSz="609585"/>
              <a:endParaRPr lang="id-ID">
                <a:solidFill>
                  <a:prstClr val="black"/>
                </a:solidFill>
                <a:latin typeface="Open Sans"/>
              </a:endParaRPr>
            </a:p>
          </p:txBody>
        </p:sp>
        <p:sp>
          <p:nvSpPr>
            <p:cNvPr id="22" name="Freeform 37">
              <a:extLst>
                <a:ext uri="{FF2B5EF4-FFF2-40B4-BE49-F238E27FC236}">
                  <a16:creationId xmlns:a16="http://schemas.microsoft.com/office/drawing/2014/main" id="{15F55789-A436-4491-A7FF-20347BEA9853}"/>
                </a:ext>
              </a:extLst>
            </p:cNvPr>
            <p:cNvSpPr>
              <a:spLocks/>
            </p:cNvSpPr>
            <p:nvPr/>
          </p:nvSpPr>
          <p:spPr bwMode="auto">
            <a:xfrm>
              <a:off x="8221381" y="1986383"/>
              <a:ext cx="680168" cy="889651"/>
            </a:xfrm>
            <a:custGeom>
              <a:avLst/>
              <a:gdLst>
                <a:gd name="T0" fmla="*/ 15 w 111"/>
                <a:gd name="T1" fmla="*/ 90 h 145"/>
                <a:gd name="T2" fmla="*/ 45 w 111"/>
                <a:gd name="T3" fmla="*/ 21 h 145"/>
                <a:gd name="T4" fmla="*/ 98 w 111"/>
                <a:gd name="T5" fmla="*/ 2 h 145"/>
                <a:gd name="T6" fmla="*/ 101 w 111"/>
                <a:gd name="T7" fmla="*/ 31 h 145"/>
                <a:gd name="T8" fmla="*/ 94 w 111"/>
                <a:gd name="T9" fmla="*/ 91 h 145"/>
                <a:gd name="T10" fmla="*/ 74 w 111"/>
                <a:gd name="T11" fmla="*/ 114 h 145"/>
                <a:gd name="T12" fmla="*/ 86 w 111"/>
                <a:gd name="T13" fmla="*/ 110 h 145"/>
                <a:gd name="T14" fmla="*/ 61 w 111"/>
                <a:gd name="T15" fmla="*/ 145 h 145"/>
                <a:gd name="T16" fmla="*/ 54 w 111"/>
                <a:gd name="T17" fmla="*/ 126 h 145"/>
                <a:gd name="T18" fmla="*/ 63 w 111"/>
                <a:gd name="T19" fmla="*/ 30 h 145"/>
                <a:gd name="T20" fmla="*/ 42 w 111"/>
                <a:gd name="T21" fmla="*/ 134 h 145"/>
                <a:gd name="T22" fmla="*/ 9 w 111"/>
                <a:gd name="T23" fmla="*/ 86 h 145"/>
                <a:gd name="T24" fmla="*/ 15 w 111"/>
                <a:gd name="T25" fmla="*/ 9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 h="145">
                  <a:moveTo>
                    <a:pt x="15" y="90"/>
                  </a:moveTo>
                  <a:cubicBezTo>
                    <a:pt x="15" y="90"/>
                    <a:pt x="0" y="50"/>
                    <a:pt x="45" y="21"/>
                  </a:cubicBezTo>
                  <a:cubicBezTo>
                    <a:pt x="78" y="0"/>
                    <a:pt x="98" y="2"/>
                    <a:pt x="98" y="2"/>
                  </a:cubicBezTo>
                  <a:cubicBezTo>
                    <a:pt x="98" y="2"/>
                    <a:pt x="86" y="9"/>
                    <a:pt x="101" y="31"/>
                  </a:cubicBezTo>
                  <a:cubicBezTo>
                    <a:pt x="109" y="43"/>
                    <a:pt x="111" y="72"/>
                    <a:pt x="94" y="91"/>
                  </a:cubicBezTo>
                  <a:cubicBezTo>
                    <a:pt x="78" y="109"/>
                    <a:pt x="74" y="114"/>
                    <a:pt x="74" y="114"/>
                  </a:cubicBezTo>
                  <a:cubicBezTo>
                    <a:pt x="86" y="110"/>
                    <a:pt x="86" y="110"/>
                    <a:pt x="86" y="110"/>
                  </a:cubicBezTo>
                  <a:cubicBezTo>
                    <a:pt x="86" y="110"/>
                    <a:pt x="58" y="131"/>
                    <a:pt x="61" y="145"/>
                  </a:cubicBezTo>
                  <a:cubicBezTo>
                    <a:pt x="59" y="139"/>
                    <a:pt x="56" y="133"/>
                    <a:pt x="54" y="126"/>
                  </a:cubicBezTo>
                  <a:cubicBezTo>
                    <a:pt x="42" y="90"/>
                    <a:pt x="47" y="53"/>
                    <a:pt x="63" y="30"/>
                  </a:cubicBezTo>
                  <a:cubicBezTo>
                    <a:pt x="43" y="50"/>
                    <a:pt x="27" y="84"/>
                    <a:pt x="42" y="134"/>
                  </a:cubicBezTo>
                  <a:cubicBezTo>
                    <a:pt x="32" y="128"/>
                    <a:pt x="14" y="113"/>
                    <a:pt x="9" y="86"/>
                  </a:cubicBezTo>
                  <a:lnTo>
                    <a:pt x="15" y="90"/>
                  </a:lnTo>
                  <a:close/>
                </a:path>
              </a:pathLst>
            </a:custGeom>
            <a:grpFill/>
            <a:ln>
              <a:noFill/>
            </a:ln>
          </p:spPr>
          <p:txBody>
            <a:bodyPr vert="horz" wrap="square" lIns="91440" tIns="45720" rIns="91440" bIns="45720" numCol="1" anchor="t" anchorCtr="0" compatLnSpc="1">
              <a:prstTxWarp prst="textNoShape">
                <a:avLst/>
              </a:prstTxWarp>
            </a:bodyPr>
            <a:lstStyle/>
            <a:p>
              <a:pPr defTabSz="609585"/>
              <a:endParaRPr lang="id-ID">
                <a:solidFill>
                  <a:prstClr val="black"/>
                </a:solidFill>
                <a:latin typeface="Open Sans"/>
              </a:endParaRPr>
            </a:p>
          </p:txBody>
        </p:sp>
        <p:sp>
          <p:nvSpPr>
            <p:cNvPr id="23" name="Freeform 33">
              <a:extLst>
                <a:ext uri="{FF2B5EF4-FFF2-40B4-BE49-F238E27FC236}">
                  <a16:creationId xmlns:a16="http://schemas.microsoft.com/office/drawing/2014/main" id="{8BAD3C09-0CA5-42A5-8FCA-F1B3506B54A3}"/>
                </a:ext>
              </a:extLst>
            </p:cNvPr>
            <p:cNvSpPr>
              <a:spLocks/>
            </p:cNvSpPr>
            <p:nvPr/>
          </p:nvSpPr>
          <p:spPr bwMode="auto">
            <a:xfrm>
              <a:off x="7066535" y="2493591"/>
              <a:ext cx="684651" cy="568335"/>
            </a:xfrm>
            <a:custGeom>
              <a:avLst/>
              <a:gdLst>
                <a:gd name="T0" fmla="*/ 167 w 196"/>
                <a:gd name="T1" fmla="*/ 142 h 163"/>
                <a:gd name="T2" fmla="*/ 170 w 196"/>
                <a:gd name="T3" fmla="*/ 48 h 163"/>
                <a:gd name="T4" fmla="*/ 167 w 196"/>
                <a:gd name="T5" fmla="*/ 57 h 163"/>
                <a:gd name="T6" fmla="*/ 75 w 196"/>
                <a:gd name="T7" fmla="*/ 3 h 163"/>
                <a:gd name="T8" fmla="*/ 0 w 196"/>
                <a:gd name="T9" fmla="*/ 26 h 163"/>
                <a:gd name="T10" fmla="*/ 20 w 196"/>
                <a:gd name="T11" fmla="*/ 60 h 163"/>
                <a:gd name="T12" fmla="*/ 77 w 196"/>
                <a:gd name="T13" fmla="*/ 124 h 163"/>
                <a:gd name="T14" fmla="*/ 119 w 196"/>
                <a:gd name="T15" fmla="*/ 134 h 163"/>
                <a:gd name="T16" fmla="*/ 102 w 196"/>
                <a:gd name="T17" fmla="*/ 139 h 163"/>
                <a:gd name="T18" fmla="*/ 161 w 196"/>
                <a:gd name="T19" fmla="*/ 163 h 163"/>
                <a:gd name="T20" fmla="*/ 81 w 196"/>
                <a:gd name="T21" fmla="*/ 35 h 163"/>
                <a:gd name="T22" fmla="*/ 167 w 196"/>
                <a:gd name="T23" fmla="*/ 14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63">
                  <a:moveTo>
                    <a:pt x="167" y="142"/>
                  </a:moveTo>
                  <a:cubicBezTo>
                    <a:pt x="167" y="142"/>
                    <a:pt x="196" y="98"/>
                    <a:pt x="170" y="48"/>
                  </a:cubicBezTo>
                  <a:cubicBezTo>
                    <a:pt x="167" y="57"/>
                    <a:pt x="167" y="57"/>
                    <a:pt x="167" y="57"/>
                  </a:cubicBezTo>
                  <a:cubicBezTo>
                    <a:pt x="167" y="57"/>
                    <a:pt x="152" y="0"/>
                    <a:pt x="75" y="3"/>
                  </a:cubicBezTo>
                  <a:cubicBezTo>
                    <a:pt x="21" y="6"/>
                    <a:pt x="0" y="26"/>
                    <a:pt x="0" y="26"/>
                  </a:cubicBezTo>
                  <a:cubicBezTo>
                    <a:pt x="0" y="26"/>
                    <a:pt x="19" y="23"/>
                    <a:pt x="20" y="60"/>
                  </a:cubicBezTo>
                  <a:cubicBezTo>
                    <a:pt x="21" y="81"/>
                    <a:pt x="43" y="116"/>
                    <a:pt x="77" y="124"/>
                  </a:cubicBezTo>
                  <a:cubicBezTo>
                    <a:pt x="111" y="131"/>
                    <a:pt x="119" y="134"/>
                    <a:pt x="119" y="134"/>
                  </a:cubicBezTo>
                  <a:cubicBezTo>
                    <a:pt x="102" y="139"/>
                    <a:pt x="102" y="139"/>
                    <a:pt x="102" y="139"/>
                  </a:cubicBezTo>
                  <a:cubicBezTo>
                    <a:pt x="102" y="139"/>
                    <a:pt x="159" y="140"/>
                    <a:pt x="161" y="163"/>
                  </a:cubicBezTo>
                  <a:cubicBezTo>
                    <a:pt x="161" y="163"/>
                    <a:pt x="157" y="56"/>
                    <a:pt x="81" y="35"/>
                  </a:cubicBezTo>
                  <a:cubicBezTo>
                    <a:pt x="81" y="35"/>
                    <a:pt x="153" y="45"/>
                    <a:pt x="167" y="142"/>
                  </a:cubicBezTo>
                  <a:close/>
                </a:path>
              </a:pathLst>
            </a:custGeom>
            <a:grpFill/>
            <a:ln>
              <a:noFill/>
            </a:ln>
          </p:spPr>
          <p:txBody>
            <a:bodyPr vert="horz" wrap="square" lIns="91440" tIns="45720" rIns="91440" bIns="45720" numCol="1" anchor="t" anchorCtr="0" compatLnSpc="1">
              <a:prstTxWarp prst="textNoShape">
                <a:avLst/>
              </a:prstTxWarp>
            </a:bodyPr>
            <a:lstStyle/>
            <a:p>
              <a:pPr defTabSz="609585"/>
              <a:endParaRPr lang="id-ID">
                <a:solidFill>
                  <a:prstClr val="black"/>
                </a:solidFill>
                <a:latin typeface="Open Sans"/>
              </a:endParaRPr>
            </a:p>
          </p:txBody>
        </p:sp>
        <p:sp>
          <p:nvSpPr>
            <p:cNvPr id="24" name="Freeform 30">
              <a:extLst>
                <a:ext uri="{FF2B5EF4-FFF2-40B4-BE49-F238E27FC236}">
                  <a16:creationId xmlns:a16="http://schemas.microsoft.com/office/drawing/2014/main" id="{4A39E109-009D-46B2-9C17-0F7627C1D3DB}"/>
                </a:ext>
              </a:extLst>
            </p:cNvPr>
            <p:cNvSpPr>
              <a:spLocks/>
            </p:cNvSpPr>
            <p:nvPr/>
          </p:nvSpPr>
          <p:spPr bwMode="auto">
            <a:xfrm rot="1801016" flipH="1">
              <a:off x="8472135" y="4114422"/>
              <a:ext cx="879181" cy="660892"/>
            </a:xfrm>
            <a:custGeom>
              <a:avLst/>
              <a:gdLst>
                <a:gd name="T0" fmla="*/ 9 w 246"/>
                <a:gd name="T1" fmla="*/ 121 h 185"/>
                <a:gd name="T2" fmla="*/ 73 w 246"/>
                <a:gd name="T3" fmla="*/ 31 h 185"/>
                <a:gd name="T4" fmla="*/ 69 w 246"/>
                <a:gd name="T5" fmla="*/ 42 h 185"/>
                <a:gd name="T6" fmla="*/ 192 w 246"/>
                <a:gd name="T7" fmla="*/ 58 h 185"/>
                <a:gd name="T8" fmla="*/ 246 w 246"/>
                <a:gd name="T9" fmla="*/ 133 h 185"/>
                <a:gd name="T10" fmla="*/ 203 w 246"/>
                <a:gd name="T11" fmla="*/ 150 h 185"/>
                <a:gd name="T12" fmla="*/ 105 w 246"/>
                <a:gd name="T13" fmla="*/ 168 h 185"/>
                <a:gd name="T14" fmla="*/ 59 w 246"/>
                <a:gd name="T15" fmla="*/ 147 h 185"/>
                <a:gd name="T16" fmla="*/ 71 w 246"/>
                <a:gd name="T17" fmla="*/ 164 h 185"/>
                <a:gd name="T18" fmla="*/ 0 w 246"/>
                <a:gd name="T19" fmla="*/ 145 h 185"/>
                <a:gd name="T20" fmla="*/ 165 w 246"/>
                <a:gd name="T21" fmla="*/ 83 h 185"/>
                <a:gd name="T22" fmla="*/ 9 w 246"/>
                <a:gd name="T23"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185">
                  <a:moveTo>
                    <a:pt x="9" y="121"/>
                  </a:moveTo>
                  <a:cubicBezTo>
                    <a:pt x="9" y="121"/>
                    <a:pt x="14" y="59"/>
                    <a:pt x="73" y="31"/>
                  </a:cubicBezTo>
                  <a:cubicBezTo>
                    <a:pt x="69" y="42"/>
                    <a:pt x="69" y="42"/>
                    <a:pt x="69" y="42"/>
                  </a:cubicBezTo>
                  <a:cubicBezTo>
                    <a:pt x="69" y="42"/>
                    <a:pt x="124" y="0"/>
                    <a:pt x="192" y="58"/>
                  </a:cubicBezTo>
                  <a:cubicBezTo>
                    <a:pt x="241" y="99"/>
                    <a:pt x="246" y="133"/>
                    <a:pt x="246" y="133"/>
                  </a:cubicBezTo>
                  <a:cubicBezTo>
                    <a:pt x="246" y="133"/>
                    <a:pt x="230" y="116"/>
                    <a:pt x="203" y="150"/>
                  </a:cubicBezTo>
                  <a:cubicBezTo>
                    <a:pt x="187" y="169"/>
                    <a:pt x="142" y="185"/>
                    <a:pt x="105" y="168"/>
                  </a:cubicBezTo>
                  <a:cubicBezTo>
                    <a:pt x="68" y="151"/>
                    <a:pt x="59" y="147"/>
                    <a:pt x="59" y="147"/>
                  </a:cubicBezTo>
                  <a:cubicBezTo>
                    <a:pt x="71" y="164"/>
                    <a:pt x="71" y="164"/>
                    <a:pt x="71" y="164"/>
                  </a:cubicBezTo>
                  <a:cubicBezTo>
                    <a:pt x="71" y="164"/>
                    <a:pt x="17" y="124"/>
                    <a:pt x="0" y="145"/>
                  </a:cubicBezTo>
                  <a:cubicBezTo>
                    <a:pt x="0" y="145"/>
                    <a:pt x="79" y="49"/>
                    <a:pt x="165" y="83"/>
                  </a:cubicBezTo>
                  <a:cubicBezTo>
                    <a:pt x="165" y="83"/>
                    <a:pt x="91" y="41"/>
                    <a:pt x="9" y="121"/>
                  </a:cubicBezTo>
                  <a:close/>
                </a:path>
              </a:pathLst>
            </a:custGeom>
            <a:grpFill/>
            <a:ln>
              <a:noFill/>
            </a:ln>
          </p:spPr>
          <p:txBody>
            <a:bodyPr vert="horz" wrap="square" lIns="91440" tIns="45720" rIns="91440" bIns="45720" numCol="1" anchor="t" anchorCtr="0" compatLnSpc="1">
              <a:prstTxWarp prst="textNoShape">
                <a:avLst/>
              </a:prstTxWarp>
            </a:bodyPr>
            <a:lstStyle/>
            <a:p>
              <a:pPr defTabSz="609585"/>
              <a:endParaRPr lang="id-ID">
                <a:solidFill>
                  <a:prstClr val="black"/>
                </a:solidFill>
                <a:latin typeface="Open Sans"/>
              </a:endParaRPr>
            </a:p>
          </p:txBody>
        </p:sp>
      </p:grpSp>
      <p:sp>
        <p:nvSpPr>
          <p:cNvPr id="51" name="TextBox 21">
            <a:extLst>
              <a:ext uri="{FF2B5EF4-FFF2-40B4-BE49-F238E27FC236}">
                <a16:creationId xmlns:a16="http://schemas.microsoft.com/office/drawing/2014/main" id="{36C7843C-5AD5-4301-9A19-2BBCD1BA88F6}"/>
              </a:ext>
            </a:extLst>
          </p:cNvPr>
          <p:cNvSpPr txBox="1"/>
          <p:nvPr/>
        </p:nvSpPr>
        <p:spPr>
          <a:xfrm>
            <a:off x="1109266" y="949160"/>
            <a:ext cx="4705839" cy="584775"/>
          </a:xfrm>
          <a:prstGeom prst="rect">
            <a:avLst/>
          </a:prstGeom>
          <a:noFill/>
        </p:spPr>
        <p:txBody>
          <a:bodyPr wrap="square" rtlCol="0">
            <a:spAutoFit/>
          </a:bodyPr>
          <a:lstStyle/>
          <a:p>
            <a:pPr defTabSz="609585"/>
            <a:r>
              <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1.1  Java</a:t>
            </a:r>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的特点及优势</a:t>
            </a:r>
          </a:p>
        </p:txBody>
      </p:sp>
      <p:sp>
        <p:nvSpPr>
          <p:cNvPr id="53" name="TextBox 45">
            <a:extLst>
              <a:ext uri="{FF2B5EF4-FFF2-40B4-BE49-F238E27FC236}">
                <a16:creationId xmlns:a16="http://schemas.microsoft.com/office/drawing/2014/main" id="{6C25AEB0-B836-4FB1-9127-A8D5319BB467}"/>
              </a:ext>
            </a:extLst>
          </p:cNvPr>
          <p:cNvSpPr txBox="1"/>
          <p:nvPr/>
        </p:nvSpPr>
        <p:spPr>
          <a:xfrm>
            <a:off x="4724580" y="2302169"/>
            <a:ext cx="700834" cy="707886"/>
          </a:xfrm>
          <a:prstGeom prst="rect">
            <a:avLst/>
          </a:prstGeom>
          <a:noFill/>
        </p:spPr>
        <p:txBody>
          <a:bodyPr wrap="none" rtlCol="0">
            <a:spAutoFit/>
          </a:bodyPr>
          <a:lstStyle/>
          <a:p>
            <a:pPr algn="r" defTabSz="609585"/>
            <a:r>
              <a:rPr lang="id-ID" sz="4000" b="1" dirty="0">
                <a:gradFill>
                  <a:gsLst>
                    <a:gs pos="0">
                      <a:srgbClr val="5877B6">
                        <a:lumMod val="80000"/>
                        <a:lumOff val="20000"/>
                      </a:srgbClr>
                    </a:gs>
                    <a:gs pos="84000">
                      <a:srgbClr val="465E96"/>
                    </a:gs>
                  </a:gsLst>
                  <a:lin ang="2700000" scaled="0"/>
                </a:gradFill>
                <a:latin typeface="黑体" panose="02010609060101010101" pitchFamily="49" charset="-122"/>
                <a:ea typeface="黑体" panose="02010609060101010101" pitchFamily="49" charset="-122"/>
                <a:cs typeface="Lato" panose="020F0502020204030203" pitchFamily="34" charset="0"/>
              </a:rPr>
              <a:t>3</a:t>
            </a:r>
            <a:r>
              <a:rPr lang="en-US" sz="4000" b="1" dirty="0">
                <a:gradFill>
                  <a:gsLst>
                    <a:gs pos="0">
                      <a:srgbClr val="5877B6">
                        <a:lumMod val="80000"/>
                        <a:lumOff val="20000"/>
                      </a:srgbClr>
                    </a:gs>
                    <a:gs pos="84000">
                      <a:srgbClr val="465E96"/>
                    </a:gs>
                  </a:gsLst>
                  <a:lin ang="2700000" scaled="0"/>
                </a:gradFill>
                <a:latin typeface="黑体" panose="02010609060101010101" pitchFamily="49" charset="-122"/>
                <a:ea typeface="黑体" panose="02010609060101010101" pitchFamily="49" charset="-122"/>
                <a:cs typeface="Lato" panose="020F0502020204030203" pitchFamily="34" charset="0"/>
              </a:rPr>
              <a:t>.</a:t>
            </a:r>
          </a:p>
        </p:txBody>
      </p:sp>
      <p:sp>
        <p:nvSpPr>
          <p:cNvPr id="54" name="TextBox 47">
            <a:extLst>
              <a:ext uri="{FF2B5EF4-FFF2-40B4-BE49-F238E27FC236}">
                <a16:creationId xmlns:a16="http://schemas.microsoft.com/office/drawing/2014/main" id="{FFB3EF6E-DDD6-4D3C-90F0-89F614C4EADE}"/>
              </a:ext>
            </a:extLst>
          </p:cNvPr>
          <p:cNvSpPr txBox="1"/>
          <p:nvPr/>
        </p:nvSpPr>
        <p:spPr>
          <a:xfrm>
            <a:off x="5335969" y="2592960"/>
            <a:ext cx="1856598" cy="379656"/>
          </a:xfrm>
          <a:prstGeom prst="rect">
            <a:avLst/>
          </a:prstGeom>
          <a:noFill/>
        </p:spPr>
        <p:txBody>
          <a:bodyPr wrap="none" rtlCol="0">
            <a:spAutoFit/>
          </a:bodyPr>
          <a:lstStyle/>
          <a:p>
            <a:pPr defTabSz="609585"/>
            <a:r>
              <a:rPr lang="zh-CN" altLang="en-US" sz="1867" b="1" dirty="0">
                <a:gradFill>
                  <a:gsLst>
                    <a:gs pos="0">
                      <a:srgbClr val="5877B6">
                        <a:lumMod val="80000"/>
                        <a:lumOff val="20000"/>
                      </a:srgbClr>
                    </a:gs>
                    <a:gs pos="84000">
                      <a:srgbClr val="465E96"/>
                    </a:gs>
                  </a:gsLst>
                  <a:lin ang="5400000" scaled="0"/>
                </a:gradFill>
                <a:latin typeface="微软雅黑" panose="020B0503020204020204" pitchFamily="34" charset="-122"/>
                <a:ea typeface="微软雅黑" panose="020B0503020204020204" pitchFamily="34" charset="-122"/>
                <a:cs typeface="Segoe UI Light" panose="020B0502040204020203" pitchFamily="34" charset="0"/>
              </a:rPr>
              <a:t>可靠性和安全性</a:t>
            </a:r>
            <a:endParaRPr lang="id-ID" altLang="zh-CN" sz="1867" b="1" dirty="0">
              <a:gradFill>
                <a:gsLst>
                  <a:gs pos="0">
                    <a:srgbClr val="5877B6">
                      <a:lumMod val="80000"/>
                      <a:lumOff val="20000"/>
                    </a:srgbClr>
                  </a:gs>
                  <a:gs pos="84000">
                    <a:srgbClr val="465E96"/>
                  </a:gs>
                </a:gsLst>
                <a:lin ang="5400000" scaled="0"/>
              </a:gradFill>
              <a:latin typeface="微软雅黑" panose="020B0503020204020204" pitchFamily="34" charset="-122"/>
              <a:ea typeface="微软雅黑" panose="020B0503020204020204" pitchFamily="34" charset="-122"/>
              <a:cs typeface="Segoe UI Light" panose="020B0502040204020203" pitchFamily="34" charset="0"/>
            </a:endParaRPr>
          </a:p>
        </p:txBody>
      </p:sp>
      <p:sp>
        <p:nvSpPr>
          <p:cNvPr id="56" name="Rectangle 48">
            <a:extLst>
              <a:ext uri="{FF2B5EF4-FFF2-40B4-BE49-F238E27FC236}">
                <a16:creationId xmlns:a16="http://schemas.microsoft.com/office/drawing/2014/main" id="{CFFFC986-F64B-485C-A2F8-32034B18E9A5}"/>
              </a:ext>
            </a:extLst>
          </p:cNvPr>
          <p:cNvSpPr/>
          <p:nvPr/>
        </p:nvSpPr>
        <p:spPr>
          <a:xfrm flipH="1">
            <a:off x="5335964" y="2934927"/>
            <a:ext cx="2826053" cy="1068498"/>
          </a:xfrm>
          <a:prstGeom prst="rect">
            <a:avLst/>
          </a:prstGeom>
        </p:spPr>
        <p:txBody>
          <a:bodyPr wrap="square">
            <a:spAutoFit/>
          </a:bodyPr>
          <a:lstStyle/>
          <a:p>
            <a:pPr defTabSz="609585">
              <a:lnSpc>
                <a:spcPct val="150000"/>
              </a:lnSpc>
            </a:pPr>
            <a:r>
              <a:rPr lang="en-US" altLang="zh-CN" sz="1467" dirty="0">
                <a:solidFill>
                  <a:prstClr val="white">
                    <a:lumMod val="50000"/>
                  </a:prstClr>
                </a:solidFill>
                <a:latin typeface="微软雅黑" panose="020B0503020204020204" pitchFamily="34" charset="-122"/>
                <a:ea typeface="微软雅黑" panose="020B0503020204020204" pitchFamily="34" charset="-122"/>
                <a:cs typeface="Segoe UI Light" panose="020B0502040204020203" pitchFamily="34" charset="0"/>
              </a:rPr>
              <a:t>Java</a:t>
            </a:r>
            <a:r>
              <a:rPr lang="zh-CN" altLang="en-US" sz="1467" dirty="0">
                <a:solidFill>
                  <a:prstClr val="white">
                    <a:lumMod val="50000"/>
                  </a:prstClr>
                </a:solidFill>
                <a:latin typeface="微软雅黑" panose="020B0503020204020204" pitchFamily="34" charset="-122"/>
                <a:ea typeface="微软雅黑" panose="020B0503020204020204" pitchFamily="34" charset="-122"/>
                <a:cs typeface="Segoe UI Light" panose="020B0502040204020203" pitchFamily="34" charset="0"/>
              </a:rPr>
              <a:t>通过自己的安全机制防止了病毒程序的产生和下载程序对本地系统的威胁破坏。</a:t>
            </a:r>
          </a:p>
        </p:txBody>
      </p:sp>
      <p:sp>
        <p:nvSpPr>
          <p:cNvPr id="57" name="TextBox 22">
            <a:extLst>
              <a:ext uri="{FF2B5EF4-FFF2-40B4-BE49-F238E27FC236}">
                <a16:creationId xmlns:a16="http://schemas.microsoft.com/office/drawing/2014/main" id="{E4C8AA71-9C4A-47C1-BC5A-438AE7F4E346}"/>
              </a:ext>
            </a:extLst>
          </p:cNvPr>
          <p:cNvSpPr txBox="1"/>
          <p:nvPr/>
        </p:nvSpPr>
        <p:spPr>
          <a:xfrm>
            <a:off x="4741774" y="4184991"/>
            <a:ext cx="700834" cy="707886"/>
          </a:xfrm>
          <a:prstGeom prst="rect">
            <a:avLst/>
          </a:prstGeom>
          <a:noFill/>
        </p:spPr>
        <p:txBody>
          <a:bodyPr wrap="none" rtlCol="0">
            <a:spAutoFit/>
          </a:bodyPr>
          <a:lstStyle/>
          <a:p>
            <a:pPr algn="r" defTabSz="609585"/>
            <a:r>
              <a:rPr lang="id-ID" sz="4000" b="1" dirty="0">
                <a:gradFill>
                  <a:gsLst>
                    <a:gs pos="0">
                      <a:srgbClr val="5877B6">
                        <a:lumMod val="80000"/>
                        <a:lumOff val="20000"/>
                      </a:srgbClr>
                    </a:gs>
                    <a:gs pos="84000">
                      <a:srgbClr val="465E96"/>
                    </a:gs>
                  </a:gsLst>
                  <a:lin ang="2700000" scaled="0"/>
                </a:gradFill>
                <a:latin typeface="黑体" panose="02010609060101010101" pitchFamily="49" charset="-122"/>
                <a:ea typeface="黑体" panose="02010609060101010101" pitchFamily="49" charset="-122"/>
                <a:cs typeface="Lato" panose="020F0502020204030203" pitchFamily="34" charset="0"/>
              </a:rPr>
              <a:t>4</a:t>
            </a:r>
            <a:r>
              <a:rPr lang="en-US" sz="4000" b="1" dirty="0">
                <a:gradFill>
                  <a:gsLst>
                    <a:gs pos="0">
                      <a:srgbClr val="5877B6">
                        <a:lumMod val="80000"/>
                        <a:lumOff val="20000"/>
                      </a:srgbClr>
                    </a:gs>
                    <a:gs pos="84000">
                      <a:srgbClr val="465E96"/>
                    </a:gs>
                  </a:gsLst>
                  <a:lin ang="2700000" scaled="0"/>
                </a:gradFill>
                <a:latin typeface="黑体" panose="02010609060101010101" pitchFamily="49" charset="-122"/>
                <a:ea typeface="黑体" panose="02010609060101010101" pitchFamily="49" charset="-122"/>
                <a:cs typeface="Lato" panose="020F0502020204030203" pitchFamily="34" charset="0"/>
              </a:rPr>
              <a:t>.</a:t>
            </a:r>
          </a:p>
        </p:txBody>
      </p:sp>
      <p:sp>
        <p:nvSpPr>
          <p:cNvPr id="58" name="TextBox 34">
            <a:extLst>
              <a:ext uri="{FF2B5EF4-FFF2-40B4-BE49-F238E27FC236}">
                <a16:creationId xmlns:a16="http://schemas.microsoft.com/office/drawing/2014/main" id="{F0803922-7888-462D-A9D5-2EF4BE32BB41}"/>
              </a:ext>
            </a:extLst>
          </p:cNvPr>
          <p:cNvSpPr txBox="1"/>
          <p:nvPr/>
        </p:nvSpPr>
        <p:spPr>
          <a:xfrm>
            <a:off x="5364501" y="4391633"/>
            <a:ext cx="901209" cy="379656"/>
          </a:xfrm>
          <a:prstGeom prst="rect">
            <a:avLst/>
          </a:prstGeom>
          <a:noFill/>
        </p:spPr>
        <p:txBody>
          <a:bodyPr wrap="none" rtlCol="0">
            <a:spAutoFit/>
          </a:bodyPr>
          <a:lstStyle/>
          <a:p>
            <a:pPr defTabSz="609585"/>
            <a:r>
              <a:rPr lang="zh-CN" altLang="en-US" sz="1867" b="1" dirty="0">
                <a:gradFill>
                  <a:gsLst>
                    <a:gs pos="0">
                      <a:srgbClr val="5877B6">
                        <a:lumMod val="80000"/>
                        <a:lumOff val="20000"/>
                      </a:srgbClr>
                    </a:gs>
                    <a:gs pos="84000">
                      <a:srgbClr val="465E96"/>
                    </a:gs>
                  </a:gsLst>
                  <a:lin ang="5400000" scaled="0"/>
                </a:gradFill>
                <a:latin typeface="微软雅黑" panose="020B0503020204020204" pitchFamily="34" charset="-122"/>
                <a:ea typeface="微软雅黑" panose="020B0503020204020204" pitchFamily="34" charset="-122"/>
                <a:cs typeface="Segoe UI Light" panose="020B0502040204020203" pitchFamily="34" charset="0"/>
              </a:rPr>
              <a:t>多线程</a:t>
            </a:r>
            <a:endParaRPr lang="id-ID" altLang="zh-CN" sz="1867" b="1" dirty="0">
              <a:gradFill>
                <a:gsLst>
                  <a:gs pos="0">
                    <a:srgbClr val="5877B6">
                      <a:lumMod val="80000"/>
                      <a:lumOff val="20000"/>
                    </a:srgbClr>
                  </a:gs>
                  <a:gs pos="84000">
                    <a:srgbClr val="465E96"/>
                  </a:gs>
                </a:gsLst>
                <a:lin ang="5400000" scaled="0"/>
              </a:gradFill>
              <a:latin typeface="微软雅黑" panose="020B0503020204020204" pitchFamily="34" charset="-122"/>
              <a:ea typeface="微软雅黑" panose="020B0503020204020204" pitchFamily="34" charset="-122"/>
              <a:cs typeface="Segoe UI Light" panose="020B0502040204020203" pitchFamily="34" charset="0"/>
            </a:endParaRPr>
          </a:p>
        </p:txBody>
      </p:sp>
      <p:sp>
        <p:nvSpPr>
          <p:cNvPr id="59" name="Rectangle 35">
            <a:extLst>
              <a:ext uri="{FF2B5EF4-FFF2-40B4-BE49-F238E27FC236}">
                <a16:creationId xmlns:a16="http://schemas.microsoft.com/office/drawing/2014/main" id="{7B469DAF-3C08-45F4-8A1C-B59CD9C7A1F2}"/>
              </a:ext>
            </a:extLst>
          </p:cNvPr>
          <p:cNvSpPr/>
          <p:nvPr/>
        </p:nvSpPr>
        <p:spPr>
          <a:xfrm flipH="1">
            <a:off x="5364496" y="4733600"/>
            <a:ext cx="2826053" cy="1407180"/>
          </a:xfrm>
          <a:prstGeom prst="rect">
            <a:avLst/>
          </a:prstGeom>
        </p:spPr>
        <p:txBody>
          <a:bodyPr wrap="square">
            <a:spAutoFit/>
          </a:bodyPr>
          <a:lstStyle/>
          <a:p>
            <a:pPr defTabSz="609585">
              <a:lnSpc>
                <a:spcPct val="150000"/>
              </a:lnSpc>
            </a:pPr>
            <a:r>
              <a:rPr lang="en-US" altLang="zh-CN" sz="1467" dirty="0">
                <a:solidFill>
                  <a:prstClr val="white">
                    <a:lumMod val="50000"/>
                  </a:prstClr>
                </a:solidFill>
                <a:latin typeface="微软雅黑" panose="020B0503020204020204" pitchFamily="34" charset="-122"/>
                <a:ea typeface="微软雅黑" panose="020B0503020204020204" pitchFamily="34" charset="-122"/>
                <a:cs typeface="Segoe UI Light" panose="020B0502040204020203" pitchFamily="34" charset="0"/>
              </a:rPr>
              <a:t>Java</a:t>
            </a:r>
            <a:r>
              <a:rPr lang="zh-CN" altLang="en-US" sz="1467" dirty="0">
                <a:solidFill>
                  <a:prstClr val="white">
                    <a:lumMod val="50000"/>
                  </a:prstClr>
                </a:solidFill>
                <a:latin typeface="微软雅黑" panose="020B0503020204020204" pitchFamily="34" charset="-122"/>
                <a:ea typeface="微软雅黑" panose="020B0503020204020204" pitchFamily="34" charset="-122"/>
                <a:cs typeface="Segoe UI Light" panose="020B0502040204020203" pitchFamily="34" charset="0"/>
              </a:rPr>
              <a:t>在两方面支持多线程。一方面，</a:t>
            </a:r>
            <a:r>
              <a:rPr lang="en-US" altLang="zh-CN" sz="1467" dirty="0">
                <a:solidFill>
                  <a:prstClr val="white">
                    <a:lumMod val="50000"/>
                  </a:prstClr>
                </a:solidFill>
                <a:latin typeface="微软雅黑" panose="020B0503020204020204" pitchFamily="34" charset="-122"/>
                <a:ea typeface="微软雅黑" panose="020B0503020204020204" pitchFamily="34" charset="-122"/>
                <a:cs typeface="Segoe UI Light" panose="020B0502040204020203" pitchFamily="34" charset="0"/>
              </a:rPr>
              <a:t>Java</a:t>
            </a:r>
            <a:r>
              <a:rPr lang="zh-CN" altLang="en-US" sz="1467" dirty="0">
                <a:solidFill>
                  <a:prstClr val="white">
                    <a:lumMod val="50000"/>
                  </a:prstClr>
                </a:solidFill>
                <a:latin typeface="微软雅黑" panose="020B0503020204020204" pitchFamily="34" charset="-122"/>
                <a:ea typeface="微软雅黑" panose="020B0503020204020204" pitchFamily="34" charset="-122"/>
                <a:cs typeface="Segoe UI Light" panose="020B0502040204020203" pitchFamily="34" charset="0"/>
              </a:rPr>
              <a:t>环境本身就是多线程的。另一方面，</a:t>
            </a:r>
            <a:r>
              <a:rPr lang="en-US" altLang="zh-CN" sz="1467" dirty="0">
                <a:solidFill>
                  <a:prstClr val="white">
                    <a:lumMod val="50000"/>
                  </a:prstClr>
                </a:solidFill>
                <a:latin typeface="微软雅黑" panose="020B0503020204020204" pitchFamily="34" charset="-122"/>
                <a:ea typeface="微软雅黑" panose="020B0503020204020204" pitchFamily="34" charset="-122"/>
                <a:cs typeface="Segoe UI Light" panose="020B0502040204020203" pitchFamily="34" charset="0"/>
              </a:rPr>
              <a:t>Java</a:t>
            </a:r>
            <a:r>
              <a:rPr lang="zh-CN" altLang="en-US" sz="1467" dirty="0">
                <a:solidFill>
                  <a:prstClr val="white">
                    <a:lumMod val="50000"/>
                  </a:prstClr>
                </a:solidFill>
                <a:latin typeface="微软雅黑" panose="020B0503020204020204" pitchFamily="34" charset="-122"/>
                <a:ea typeface="微软雅黑" panose="020B0503020204020204" pitchFamily="34" charset="-122"/>
                <a:cs typeface="Segoe UI Light" panose="020B0502040204020203" pitchFamily="34" charset="0"/>
              </a:rPr>
              <a:t>语言内置多线程控制。</a:t>
            </a:r>
          </a:p>
        </p:txBody>
      </p:sp>
      <p:sp>
        <p:nvSpPr>
          <p:cNvPr id="60" name="TextBox 19">
            <a:extLst>
              <a:ext uri="{FF2B5EF4-FFF2-40B4-BE49-F238E27FC236}">
                <a16:creationId xmlns:a16="http://schemas.microsoft.com/office/drawing/2014/main" id="{159DF295-772C-48C7-9D73-5C90653C32D1}"/>
              </a:ext>
            </a:extLst>
          </p:cNvPr>
          <p:cNvSpPr txBox="1"/>
          <p:nvPr/>
        </p:nvSpPr>
        <p:spPr>
          <a:xfrm>
            <a:off x="1137964" y="2302169"/>
            <a:ext cx="700834" cy="707886"/>
          </a:xfrm>
          <a:prstGeom prst="rect">
            <a:avLst/>
          </a:prstGeom>
          <a:noFill/>
        </p:spPr>
        <p:txBody>
          <a:bodyPr wrap="none" rtlCol="0">
            <a:spAutoFit/>
          </a:bodyPr>
          <a:lstStyle/>
          <a:p>
            <a:pPr algn="r" defTabSz="609585"/>
            <a:r>
              <a:rPr lang="id-ID" sz="4000" b="1" dirty="0">
                <a:gradFill>
                  <a:gsLst>
                    <a:gs pos="0">
                      <a:srgbClr val="5877B6">
                        <a:lumMod val="80000"/>
                        <a:lumOff val="20000"/>
                      </a:srgbClr>
                    </a:gs>
                    <a:gs pos="84000">
                      <a:srgbClr val="465E96"/>
                    </a:gs>
                  </a:gsLst>
                  <a:lin ang="2700000" scaled="0"/>
                </a:gradFill>
                <a:latin typeface="黑体" panose="02010609060101010101" pitchFamily="49" charset="-122"/>
                <a:ea typeface="黑体" panose="02010609060101010101" pitchFamily="49" charset="-122"/>
                <a:cs typeface="Lato" panose="020F0502020204030203" pitchFamily="34" charset="0"/>
              </a:rPr>
              <a:t>1</a:t>
            </a:r>
            <a:r>
              <a:rPr lang="en-US" sz="4000" b="1" dirty="0">
                <a:gradFill>
                  <a:gsLst>
                    <a:gs pos="0">
                      <a:srgbClr val="5877B6">
                        <a:lumMod val="80000"/>
                        <a:lumOff val="20000"/>
                      </a:srgbClr>
                    </a:gs>
                    <a:gs pos="84000">
                      <a:srgbClr val="465E96"/>
                    </a:gs>
                  </a:gsLst>
                  <a:lin ang="2700000" scaled="0"/>
                </a:gradFill>
                <a:latin typeface="黑体" panose="02010609060101010101" pitchFamily="49" charset="-122"/>
                <a:ea typeface="黑体" panose="02010609060101010101" pitchFamily="49" charset="-122"/>
                <a:cs typeface="Lato" panose="020F0502020204030203" pitchFamily="34" charset="0"/>
              </a:rPr>
              <a:t>.</a:t>
            </a:r>
          </a:p>
        </p:txBody>
      </p:sp>
      <p:sp>
        <p:nvSpPr>
          <p:cNvPr id="61" name="TextBox 25">
            <a:extLst>
              <a:ext uri="{FF2B5EF4-FFF2-40B4-BE49-F238E27FC236}">
                <a16:creationId xmlns:a16="http://schemas.microsoft.com/office/drawing/2014/main" id="{05A242EF-AD74-4ECF-A0BB-C257C14904B6}"/>
              </a:ext>
            </a:extLst>
          </p:cNvPr>
          <p:cNvSpPr txBox="1"/>
          <p:nvPr/>
        </p:nvSpPr>
        <p:spPr>
          <a:xfrm>
            <a:off x="1815805" y="2508812"/>
            <a:ext cx="1378904" cy="379656"/>
          </a:xfrm>
          <a:prstGeom prst="rect">
            <a:avLst/>
          </a:prstGeom>
          <a:noFill/>
        </p:spPr>
        <p:txBody>
          <a:bodyPr wrap="none" rtlCol="0">
            <a:spAutoFit/>
          </a:bodyPr>
          <a:lstStyle/>
          <a:p>
            <a:pPr defTabSz="609585"/>
            <a:r>
              <a:rPr lang="zh-CN" altLang="en-US" sz="1867" b="1" dirty="0">
                <a:gradFill>
                  <a:gsLst>
                    <a:gs pos="0">
                      <a:srgbClr val="5877B6">
                        <a:lumMod val="80000"/>
                        <a:lumOff val="20000"/>
                      </a:srgbClr>
                    </a:gs>
                    <a:gs pos="84000">
                      <a:srgbClr val="465E96"/>
                    </a:gs>
                  </a:gsLst>
                  <a:lin ang="5400000" scaled="0"/>
                </a:gradFill>
                <a:latin typeface="微软雅黑" panose="020B0503020204020204" pitchFamily="34" charset="-122"/>
                <a:ea typeface="微软雅黑" panose="020B0503020204020204" pitchFamily="34" charset="-122"/>
                <a:cs typeface="Segoe UI Light" panose="020B0502040204020203" pitchFamily="34" charset="0"/>
              </a:rPr>
              <a:t>平台无关性</a:t>
            </a:r>
            <a:endParaRPr lang="id-ID" sz="1867" b="1" dirty="0">
              <a:gradFill>
                <a:gsLst>
                  <a:gs pos="0">
                    <a:srgbClr val="5877B6">
                      <a:lumMod val="80000"/>
                      <a:lumOff val="20000"/>
                    </a:srgbClr>
                  </a:gs>
                  <a:gs pos="84000">
                    <a:srgbClr val="465E96"/>
                  </a:gs>
                </a:gsLst>
                <a:lin ang="5400000" scaled="0"/>
              </a:gradFill>
              <a:latin typeface="微软雅黑" panose="020B0503020204020204" pitchFamily="34" charset="-122"/>
              <a:ea typeface="微软雅黑" panose="020B0503020204020204" pitchFamily="34" charset="-122"/>
              <a:cs typeface="Segoe UI Light" panose="020B0502040204020203" pitchFamily="34" charset="0"/>
            </a:endParaRPr>
          </a:p>
        </p:txBody>
      </p:sp>
      <p:sp>
        <p:nvSpPr>
          <p:cNvPr id="62" name="Rectangle 26">
            <a:extLst>
              <a:ext uri="{FF2B5EF4-FFF2-40B4-BE49-F238E27FC236}">
                <a16:creationId xmlns:a16="http://schemas.microsoft.com/office/drawing/2014/main" id="{31900D75-DB44-4B8A-917A-B0FA775417C3}"/>
              </a:ext>
            </a:extLst>
          </p:cNvPr>
          <p:cNvSpPr/>
          <p:nvPr/>
        </p:nvSpPr>
        <p:spPr>
          <a:xfrm flipH="1">
            <a:off x="1815802" y="2850779"/>
            <a:ext cx="2730997" cy="1068498"/>
          </a:xfrm>
          <a:prstGeom prst="rect">
            <a:avLst/>
          </a:prstGeom>
        </p:spPr>
        <p:txBody>
          <a:bodyPr wrap="square">
            <a:spAutoFit/>
          </a:bodyPr>
          <a:lstStyle/>
          <a:p>
            <a:pPr defTabSz="609585">
              <a:lnSpc>
                <a:spcPct val="150000"/>
              </a:lnSpc>
            </a:pPr>
            <a:r>
              <a:rPr lang="en-US" altLang="zh-CN" sz="1467" dirty="0">
                <a:solidFill>
                  <a:prstClr val="white">
                    <a:lumMod val="50000"/>
                  </a:prstClr>
                </a:solidFill>
                <a:latin typeface="微软雅黑" panose="020B0503020204020204" pitchFamily="34" charset="-122"/>
                <a:ea typeface="微软雅黑" panose="020B0503020204020204" pitchFamily="34" charset="-122"/>
                <a:cs typeface="Segoe UI Light" panose="020B0502040204020203" pitchFamily="34" charset="0"/>
              </a:rPr>
              <a:t>Java</a:t>
            </a:r>
            <a:r>
              <a:rPr lang="zh-CN" altLang="en-US" sz="1467" dirty="0">
                <a:solidFill>
                  <a:prstClr val="white">
                    <a:lumMod val="50000"/>
                  </a:prstClr>
                </a:solidFill>
                <a:latin typeface="微软雅黑" panose="020B0503020204020204" pitchFamily="34" charset="-122"/>
                <a:ea typeface="微软雅黑" panose="020B0503020204020204" pitchFamily="34" charset="-122"/>
                <a:cs typeface="Segoe UI Light" panose="020B0502040204020203" pitchFamily="34" charset="0"/>
              </a:rPr>
              <a:t>的平台无关性是指用</a:t>
            </a:r>
            <a:r>
              <a:rPr lang="en-US" altLang="zh-CN" sz="1467" dirty="0">
                <a:solidFill>
                  <a:prstClr val="white">
                    <a:lumMod val="50000"/>
                  </a:prstClr>
                </a:solidFill>
                <a:latin typeface="微软雅黑" panose="020B0503020204020204" pitchFamily="34" charset="-122"/>
                <a:ea typeface="微软雅黑" panose="020B0503020204020204" pitchFamily="34" charset="-122"/>
                <a:cs typeface="Segoe UI Light" panose="020B0502040204020203" pitchFamily="34" charset="0"/>
              </a:rPr>
              <a:t>Java</a:t>
            </a:r>
            <a:r>
              <a:rPr lang="zh-CN" altLang="en-US" sz="1467" dirty="0">
                <a:solidFill>
                  <a:prstClr val="white">
                    <a:lumMod val="50000"/>
                  </a:prstClr>
                </a:solidFill>
                <a:latin typeface="微软雅黑" panose="020B0503020204020204" pitchFamily="34" charset="-122"/>
                <a:ea typeface="微软雅黑" panose="020B0503020204020204" pitchFamily="34" charset="-122"/>
                <a:cs typeface="Segoe UI Light" panose="020B0502040204020203" pitchFamily="34" charset="0"/>
              </a:rPr>
              <a:t>写的应用程序不用修改就可在不同的软硬件平台上运行。</a:t>
            </a:r>
          </a:p>
        </p:txBody>
      </p:sp>
      <p:sp>
        <p:nvSpPr>
          <p:cNvPr id="63" name="TextBox 20">
            <a:extLst>
              <a:ext uri="{FF2B5EF4-FFF2-40B4-BE49-F238E27FC236}">
                <a16:creationId xmlns:a16="http://schemas.microsoft.com/office/drawing/2014/main" id="{63BA38D2-06EC-4A21-8E5D-28CE6CFC7057}"/>
              </a:ext>
            </a:extLst>
          </p:cNvPr>
          <p:cNvSpPr txBox="1"/>
          <p:nvPr/>
        </p:nvSpPr>
        <p:spPr>
          <a:xfrm>
            <a:off x="1186580" y="4100843"/>
            <a:ext cx="700834" cy="707886"/>
          </a:xfrm>
          <a:prstGeom prst="rect">
            <a:avLst/>
          </a:prstGeom>
          <a:noFill/>
        </p:spPr>
        <p:txBody>
          <a:bodyPr wrap="none" rtlCol="0">
            <a:spAutoFit/>
          </a:bodyPr>
          <a:lstStyle/>
          <a:p>
            <a:pPr algn="r" defTabSz="609585"/>
            <a:r>
              <a:rPr lang="id-ID" sz="4000" b="1" dirty="0">
                <a:gradFill>
                  <a:gsLst>
                    <a:gs pos="0">
                      <a:srgbClr val="5877B6">
                        <a:lumMod val="80000"/>
                        <a:lumOff val="20000"/>
                      </a:srgbClr>
                    </a:gs>
                    <a:gs pos="84000">
                      <a:srgbClr val="465E96"/>
                    </a:gs>
                  </a:gsLst>
                  <a:lin ang="2700000" scaled="0"/>
                </a:gradFill>
                <a:latin typeface="黑体" panose="02010609060101010101" pitchFamily="49" charset="-122"/>
                <a:ea typeface="黑体" panose="02010609060101010101" pitchFamily="49" charset="-122"/>
                <a:cs typeface="Lato" panose="020F0502020204030203" pitchFamily="34" charset="0"/>
              </a:rPr>
              <a:t>2</a:t>
            </a:r>
            <a:r>
              <a:rPr lang="en-US" sz="4000" b="1" dirty="0">
                <a:gradFill>
                  <a:gsLst>
                    <a:gs pos="0">
                      <a:srgbClr val="5877B6">
                        <a:lumMod val="80000"/>
                        <a:lumOff val="20000"/>
                      </a:srgbClr>
                    </a:gs>
                    <a:gs pos="84000">
                      <a:srgbClr val="465E96"/>
                    </a:gs>
                  </a:gsLst>
                  <a:lin ang="2700000" scaled="0"/>
                </a:gradFill>
                <a:latin typeface="黑体" panose="02010609060101010101" pitchFamily="49" charset="-122"/>
                <a:ea typeface="黑体" panose="02010609060101010101" pitchFamily="49" charset="-122"/>
                <a:cs typeface="Lato" panose="020F0502020204030203" pitchFamily="34" charset="0"/>
              </a:rPr>
              <a:t>.</a:t>
            </a:r>
          </a:p>
        </p:txBody>
      </p:sp>
      <p:sp>
        <p:nvSpPr>
          <p:cNvPr id="64" name="TextBox 28">
            <a:extLst>
              <a:ext uri="{FF2B5EF4-FFF2-40B4-BE49-F238E27FC236}">
                <a16:creationId xmlns:a16="http://schemas.microsoft.com/office/drawing/2014/main" id="{1AF345A9-7F4D-446D-9040-2408EA04AF11}"/>
              </a:ext>
            </a:extLst>
          </p:cNvPr>
          <p:cNvSpPr txBox="1"/>
          <p:nvPr/>
        </p:nvSpPr>
        <p:spPr>
          <a:xfrm>
            <a:off x="1808837" y="4303083"/>
            <a:ext cx="1140056" cy="379656"/>
          </a:xfrm>
          <a:prstGeom prst="rect">
            <a:avLst/>
          </a:prstGeom>
          <a:noFill/>
        </p:spPr>
        <p:txBody>
          <a:bodyPr wrap="none" rtlCol="0">
            <a:spAutoFit/>
          </a:bodyPr>
          <a:lstStyle/>
          <a:p>
            <a:pPr defTabSz="609585"/>
            <a:r>
              <a:rPr lang="zh-CN" altLang="en-US" sz="1867" b="1" dirty="0">
                <a:gradFill>
                  <a:gsLst>
                    <a:gs pos="0">
                      <a:srgbClr val="5877B6">
                        <a:lumMod val="80000"/>
                        <a:lumOff val="20000"/>
                      </a:srgbClr>
                    </a:gs>
                    <a:gs pos="84000">
                      <a:srgbClr val="465E96"/>
                    </a:gs>
                  </a:gsLst>
                  <a:lin ang="5400000" scaled="0"/>
                </a:gradFill>
                <a:latin typeface="微软雅黑" panose="020B0503020204020204" pitchFamily="34" charset="-122"/>
                <a:ea typeface="微软雅黑" panose="020B0503020204020204" pitchFamily="34" charset="-122"/>
                <a:cs typeface="Segoe UI Light" panose="020B0502040204020203" pitchFamily="34" charset="0"/>
              </a:rPr>
              <a:t>面向对象</a:t>
            </a:r>
            <a:endParaRPr lang="id-ID" altLang="zh-CN" sz="1867" b="1" dirty="0">
              <a:gradFill>
                <a:gsLst>
                  <a:gs pos="0">
                    <a:srgbClr val="5877B6">
                      <a:lumMod val="80000"/>
                      <a:lumOff val="20000"/>
                    </a:srgbClr>
                  </a:gs>
                  <a:gs pos="84000">
                    <a:srgbClr val="465E96"/>
                  </a:gs>
                </a:gsLst>
                <a:lin ang="5400000" scaled="0"/>
              </a:gradFill>
              <a:latin typeface="微软雅黑" panose="020B0503020204020204" pitchFamily="34" charset="-122"/>
              <a:ea typeface="微软雅黑" panose="020B0503020204020204" pitchFamily="34" charset="-122"/>
              <a:cs typeface="Segoe UI Light" panose="020B0502040204020203" pitchFamily="34" charset="0"/>
            </a:endParaRPr>
          </a:p>
        </p:txBody>
      </p:sp>
      <p:sp>
        <p:nvSpPr>
          <p:cNvPr id="65" name="Rectangle 29">
            <a:extLst>
              <a:ext uri="{FF2B5EF4-FFF2-40B4-BE49-F238E27FC236}">
                <a16:creationId xmlns:a16="http://schemas.microsoft.com/office/drawing/2014/main" id="{7090673F-3B81-4C76-A9DC-1832A1433050}"/>
              </a:ext>
            </a:extLst>
          </p:cNvPr>
          <p:cNvSpPr/>
          <p:nvPr/>
        </p:nvSpPr>
        <p:spPr>
          <a:xfrm flipH="1">
            <a:off x="1808834" y="4645049"/>
            <a:ext cx="2826055" cy="1407180"/>
          </a:xfrm>
          <a:prstGeom prst="rect">
            <a:avLst/>
          </a:prstGeom>
        </p:spPr>
        <p:txBody>
          <a:bodyPr wrap="square">
            <a:spAutoFit/>
          </a:bodyPr>
          <a:lstStyle/>
          <a:p>
            <a:pPr defTabSz="609585">
              <a:lnSpc>
                <a:spcPct val="150000"/>
              </a:lnSpc>
            </a:pPr>
            <a:r>
              <a:rPr lang="zh-CN" altLang="en-US" sz="1467" dirty="0">
                <a:solidFill>
                  <a:prstClr val="white">
                    <a:lumMod val="50000"/>
                  </a:prstClr>
                </a:solidFill>
                <a:latin typeface="微软雅黑" panose="020B0503020204020204" pitchFamily="34" charset="-122"/>
                <a:ea typeface="微软雅黑" panose="020B0503020204020204" pitchFamily="34" charset="-122"/>
                <a:cs typeface="Segoe UI Light" panose="020B0502040204020203" pitchFamily="34" charset="0"/>
              </a:rPr>
              <a:t>现在已经形成了一个包含“面向对象的系统分析”“面向对象的系统设计”“面向对象的系统设计”的完整体系。</a:t>
            </a:r>
          </a:p>
        </p:txBody>
      </p:sp>
      <p:sp>
        <p:nvSpPr>
          <p:cNvPr id="40" name="矩形 39">
            <a:extLst>
              <a:ext uri="{FF2B5EF4-FFF2-40B4-BE49-F238E27FC236}">
                <a16:creationId xmlns:a16="http://schemas.microsoft.com/office/drawing/2014/main" id="{37DB6900-4E2A-444D-80C8-C5710F67B4A5}"/>
              </a:ext>
            </a:extLst>
          </p:cNvPr>
          <p:cNvSpPr/>
          <p:nvPr/>
        </p:nvSpPr>
        <p:spPr>
          <a:xfrm>
            <a:off x="5178690" y="280387"/>
            <a:ext cx="7013310"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41" name="矩形 40">
            <a:extLst>
              <a:ext uri="{FF2B5EF4-FFF2-40B4-BE49-F238E27FC236}">
                <a16:creationId xmlns:a16="http://schemas.microsoft.com/office/drawing/2014/main" id="{069D933A-D427-4E75-9740-0FD289F1E3B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42" name="文本框 41">
            <a:extLst>
              <a:ext uri="{FF2B5EF4-FFF2-40B4-BE49-F238E27FC236}">
                <a16:creationId xmlns:a16="http://schemas.microsoft.com/office/drawing/2014/main" id="{A8CE60DE-B92B-43D3-B89B-07B59D046F39}"/>
              </a:ext>
            </a:extLst>
          </p:cNvPr>
          <p:cNvSpPr txBox="1"/>
          <p:nvPr/>
        </p:nvSpPr>
        <p:spPr>
          <a:xfrm>
            <a:off x="371773" y="143945"/>
            <a:ext cx="4585807"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安装和配置</a:t>
            </a:r>
            <a:r>
              <a:rPr lang="en-US" altLang="zh-CN"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Java</a:t>
            </a:r>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开发环境</a:t>
            </a:r>
          </a:p>
        </p:txBody>
      </p:sp>
    </p:spTree>
    <p:extLst>
      <p:ext uri="{BB962C8B-B14F-4D97-AF65-F5344CB8AC3E}">
        <p14:creationId xmlns:p14="http://schemas.microsoft.com/office/powerpoint/2010/main" val="10117445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anim calcmode="lin" valueType="num">
                                      <p:cBhvr>
                                        <p:cTn id="13" dur="500" fill="hold"/>
                                        <p:tgtEl>
                                          <p:spTgt spid="26"/>
                                        </p:tgtEl>
                                        <p:attrNameLst>
                                          <p:attrName>ppt_x</p:attrName>
                                        </p:attrNameLst>
                                      </p:cBhvr>
                                      <p:tavLst>
                                        <p:tav tm="0">
                                          <p:val>
                                            <p:strVal val="#ppt_x"/>
                                          </p:val>
                                        </p:tav>
                                        <p:tav tm="100000">
                                          <p:val>
                                            <p:strVal val="#ppt_x"/>
                                          </p:val>
                                        </p:tav>
                                      </p:tavLst>
                                    </p:anim>
                                    <p:anim calcmode="lin" valueType="num">
                                      <p:cBhvr>
                                        <p:cTn id="14" dur="500" fill="hold"/>
                                        <p:tgtEl>
                                          <p:spTgt spid="2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fade">
                                      <p:cBhvr>
                                        <p:cTn id="17" dur="500"/>
                                        <p:tgtEl>
                                          <p:spTgt spid="53"/>
                                        </p:tgtEl>
                                      </p:cBhvr>
                                    </p:animEffect>
                                    <p:anim calcmode="lin" valueType="num">
                                      <p:cBhvr>
                                        <p:cTn id="18" dur="500" fill="hold"/>
                                        <p:tgtEl>
                                          <p:spTgt spid="53"/>
                                        </p:tgtEl>
                                        <p:attrNameLst>
                                          <p:attrName>ppt_x</p:attrName>
                                        </p:attrNameLst>
                                      </p:cBhvr>
                                      <p:tavLst>
                                        <p:tav tm="0">
                                          <p:val>
                                            <p:strVal val="#ppt_x"/>
                                          </p:val>
                                        </p:tav>
                                        <p:tav tm="100000">
                                          <p:val>
                                            <p:strVal val="#ppt_x"/>
                                          </p:val>
                                        </p:tav>
                                      </p:tavLst>
                                    </p:anim>
                                    <p:anim calcmode="lin" valueType="num">
                                      <p:cBhvr>
                                        <p:cTn id="19" dur="500" fill="hold"/>
                                        <p:tgtEl>
                                          <p:spTgt spid="5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fade">
                                      <p:cBhvr>
                                        <p:cTn id="22" dur="500"/>
                                        <p:tgtEl>
                                          <p:spTgt spid="54"/>
                                        </p:tgtEl>
                                      </p:cBhvr>
                                    </p:animEffect>
                                    <p:anim calcmode="lin" valueType="num">
                                      <p:cBhvr>
                                        <p:cTn id="23" dur="500" fill="hold"/>
                                        <p:tgtEl>
                                          <p:spTgt spid="54"/>
                                        </p:tgtEl>
                                        <p:attrNameLst>
                                          <p:attrName>ppt_x</p:attrName>
                                        </p:attrNameLst>
                                      </p:cBhvr>
                                      <p:tavLst>
                                        <p:tav tm="0">
                                          <p:val>
                                            <p:strVal val="#ppt_x"/>
                                          </p:val>
                                        </p:tav>
                                        <p:tav tm="100000">
                                          <p:val>
                                            <p:strVal val="#ppt_x"/>
                                          </p:val>
                                        </p:tav>
                                      </p:tavLst>
                                    </p:anim>
                                    <p:anim calcmode="lin" valueType="num">
                                      <p:cBhvr>
                                        <p:cTn id="24" dur="500" fill="hold"/>
                                        <p:tgtEl>
                                          <p:spTgt spid="5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fade">
                                      <p:cBhvr>
                                        <p:cTn id="27" dur="500"/>
                                        <p:tgtEl>
                                          <p:spTgt spid="56"/>
                                        </p:tgtEl>
                                      </p:cBhvr>
                                    </p:animEffect>
                                    <p:anim calcmode="lin" valueType="num">
                                      <p:cBhvr>
                                        <p:cTn id="28" dur="500" fill="hold"/>
                                        <p:tgtEl>
                                          <p:spTgt spid="56"/>
                                        </p:tgtEl>
                                        <p:attrNameLst>
                                          <p:attrName>ppt_x</p:attrName>
                                        </p:attrNameLst>
                                      </p:cBhvr>
                                      <p:tavLst>
                                        <p:tav tm="0">
                                          <p:val>
                                            <p:strVal val="#ppt_x"/>
                                          </p:val>
                                        </p:tav>
                                        <p:tav tm="100000">
                                          <p:val>
                                            <p:strVal val="#ppt_x"/>
                                          </p:val>
                                        </p:tav>
                                      </p:tavLst>
                                    </p:anim>
                                    <p:anim calcmode="lin" valueType="num">
                                      <p:cBhvr>
                                        <p:cTn id="29" dur="500" fill="hold"/>
                                        <p:tgtEl>
                                          <p:spTgt spid="5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anim calcmode="lin" valueType="num">
                                      <p:cBhvr>
                                        <p:cTn id="33" dur="500" fill="hold"/>
                                        <p:tgtEl>
                                          <p:spTgt spid="57"/>
                                        </p:tgtEl>
                                        <p:attrNameLst>
                                          <p:attrName>ppt_x</p:attrName>
                                        </p:attrNameLst>
                                      </p:cBhvr>
                                      <p:tavLst>
                                        <p:tav tm="0">
                                          <p:val>
                                            <p:strVal val="#ppt_x"/>
                                          </p:val>
                                        </p:tav>
                                        <p:tav tm="100000">
                                          <p:val>
                                            <p:strVal val="#ppt_x"/>
                                          </p:val>
                                        </p:tav>
                                      </p:tavLst>
                                    </p:anim>
                                    <p:anim calcmode="lin" valueType="num">
                                      <p:cBhvr>
                                        <p:cTn id="34" dur="500" fill="hold"/>
                                        <p:tgtEl>
                                          <p:spTgt spid="5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fade">
                                      <p:cBhvr>
                                        <p:cTn id="37" dur="500"/>
                                        <p:tgtEl>
                                          <p:spTgt spid="58"/>
                                        </p:tgtEl>
                                      </p:cBhvr>
                                    </p:animEffect>
                                    <p:anim calcmode="lin" valueType="num">
                                      <p:cBhvr>
                                        <p:cTn id="38" dur="500" fill="hold"/>
                                        <p:tgtEl>
                                          <p:spTgt spid="58"/>
                                        </p:tgtEl>
                                        <p:attrNameLst>
                                          <p:attrName>ppt_x</p:attrName>
                                        </p:attrNameLst>
                                      </p:cBhvr>
                                      <p:tavLst>
                                        <p:tav tm="0">
                                          <p:val>
                                            <p:strVal val="#ppt_x"/>
                                          </p:val>
                                        </p:tav>
                                        <p:tav tm="100000">
                                          <p:val>
                                            <p:strVal val="#ppt_x"/>
                                          </p:val>
                                        </p:tav>
                                      </p:tavLst>
                                    </p:anim>
                                    <p:anim calcmode="lin" valueType="num">
                                      <p:cBhvr>
                                        <p:cTn id="39" dur="500" fill="hold"/>
                                        <p:tgtEl>
                                          <p:spTgt spid="5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9"/>
                                        </p:tgtEl>
                                        <p:attrNameLst>
                                          <p:attrName>style.visibility</p:attrName>
                                        </p:attrNameLst>
                                      </p:cBhvr>
                                      <p:to>
                                        <p:strVal val="visible"/>
                                      </p:to>
                                    </p:set>
                                    <p:animEffect transition="in" filter="fade">
                                      <p:cBhvr>
                                        <p:cTn id="42" dur="500"/>
                                        <p:tgtEl>
                                          <p:spTgt spid="59"/>
                                        </p:tgtEl>
                                      </p:cBhvr>
                                    </p:animEffect>
                                    <p:anim calcmode="lin" valueType="num">
                                      <p:cBhvr>
                                        <p:cTn id="43" dur="500" fill="hold"/>
                                        <p:tgtEl>
                                          <p:spTgt spid="59"/>
                                        </p:tgtEl>
                                        <p:attrNameLst>
                                          <p:attrName>ppt_x</p:attrName>
                                        </p:attrNameLst>
                                      </p:cBhvr>
                                      <p:tavLst>
                                        <p:tav tm="0">
                                          <p:val>
                                            <p:strVal val="#ppt_x"/>
                                          </p:val>
                                        </p:tav>
                                        <p:tav tm="100000">
                                          <p:val>
                                            <p:strVal val="#ppt_x"/>
                                          </p:val>
                                        </p:tav>
                                      </p:tavLst>
                                    </p:anim>
                                    <p:anim calcmode="lin" valueType="num">
                                      <p:cBhvr>
                                        <p:cTn id="44" dur="500" fill="hold"/>
                                        <p:tgtEl>
                                          <p:spTgt spid="5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fade">
                                      <p:cBhvr>
                                        <p:cTn id="47" dur="500"/>
                                        <p:tgtEl>
                                          <p:spTgt spid="60"/>
                                        </p:tgtEl>
                                      </p:cBhvr>
                                    </p:animEffect>
                                    <p:anim calcmode="lin" valueType="num">
                                      <p:cBhvr>
                                        <p:cTn id="48" dur="500" fill="hold"/>
                                        <p:tgtEl>
                                          <p:spTgt spid="60"/>
                                        </p:tgtEl>
                                        <p:attrNameLst>
                                          <p:attrName>ppt_x</p:attrName>
                                        </p:attrNameLst>
                                      </p:cBhvr>
                                      <p:tavLst>
                                        <p:tav tm="0">
                                          <p:val>
                                            <p:strVal val="#ppt_x"/>
                                          </p:val>
                                        </p:tav>
                                        <p:tav tm="100000">
                                          <p:val>
                                            <p:strVal val="#ppt_x"/>
                                          </p:val>
                                        </p:tav>
                                      </p:tavLst>
                                    </p:anim>
                                    <p:anim calcmode="lin" valueType="num">
                                      <p:cBhvr>
                                        <p:cTn id="49" dur="500" fill="hold"/>
                                        <p:tgtEl>
                                          <p:spTgt spid="6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fade">
                                      <p:cBhvr>
                                        <p:cTn id="52" dur="500"/>
                                        <p:tgtEl>
                                          <p:spTgt spid="61"/>
                                        </p:tgtEl>
                                      </p:cBhvr>
                                    </p:animEffect>
                                    <p:anim calcmode="lin" valueType="num">
                                      <p:cBhvr>
                                        <p:cTn id="53" dur="500" fill="hold"/>
                                        <p:tgtEl>
                                          <p:spTgt spid="61"/>
                                        </p:tgtEl>
                                        <p:attrNameLst>
                                          <p:attrName>ppt_x</p:attrName>
                                        </p:attrNameLst>
                                      </p:cBhvr>
                                      <p:tavLst>
                                        <p:tav tm="0">
                                          <p:val>
                                            <p:strVal val="#ppt_x"/>
                                          </p:val>
                                        </p:tav>
                                        <p:tav tm="100000">
                                          <p:val>
                                            <p:strVal val="#ppt_x"/>
                                          </p:val>
                                        </p:tav>
                                      </p:tavLst>
                                    </p:anim>
                                    <p:anim calcmode="lin" valueType="num">
                                      <p:cBhvr>
                                        <p:cTn id="54" dur="500" fill="hold"/>
                                        <p:tgtEl>
                                          <p:spTgt spid="6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2"/>
                                        </p:tgtEl>
                                        <p:attrNameLst>
                                          <p:attrName>style.visibility</p:attrName>
                                        </p:attrNameLst>
                                      </p:cBhvr>
                                      <p:to>
                                        <p:strVal val="visible"/>
                                      </p:to>
                                    </p:set>
                                    <p:animEffect transition="in" filter="fade">
                                      <p:cBhvr>
                                        <p:cTn id="57" dur="500"/>
                                        <p:tgtEl>
                                          <p:spTgt spid="62"/>
                                        </p:tgtEl>
                                      </p:cBhvr>
                                    </p:animEffect>
                                    <p:anim calcmode="lin" valueType="num">
                                      <p:cBhvr>
                                        <p:cTn id="58" dur="500" fill="hold"/>
                                        <p:tgtEl>
                                          <p:spTgt spid="62"/>
                                        </p:tgtEl>
                                        <p:attrNameLst>
                                          <p:attrName>ppt_x</p:attrName>
                                        </p:attrNameLst>
                                      </p:cBhvr>
                                      <p:tavLst>
                                        <p:tav tm="0">
                                          <p:val>
                                            <p:strVal val="#ppt_x"/>
                                          </p:val>
                                        </p:tav>
                                        <p:tav tm="100000">
                                          <p:val>
                                            <p:strVal val="#ppt_x"/>
                                          </p:val>
                                        </p:tav>
                                      </p:tavLst>
                                    </p:anim>
                                    <p:anim calcmode="lin" valueType="num">
                                      <p:cBhvr>
                                        <p:cTn id="59" dur="500" fill="hold"/>
                                        <p:tgtEl>
                                          <p:spTgt spid="6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63"/>
                                        </p:tgtEl>
                                        <p:attrNameLst>
                                          <p:attrName>style.visibility</p:attrName>
                                        </p:attrNameLst>
                                      </p:cBhvr>
                                      <p:to>
                                        <p:strVal val="visible"/>
                                      </p:to>
                                    </p:set>
                                    <p:animEffect transition="in" filter="fade">
                                      <p:cBhvr>
                                        <p:cTn id="62" dur="500"/>
                                        <p:tgtEl>
                                          <p:spTgt spid="63"/>
                                        </p:tgtEl>
                                      </p:cBhvr>
                                    </p:animEffect>
                                    <p:anim calcmode="lin" valueType="num">
                                      <p:cBhvr>
                                        <p:cTn id="63" dur="500" fill="hold"/>
                                        <p:tgtEl>
                                          <p:spTgt spid="63"/>
                                        </p:tgtEl>
                                        <p:attrNameLst>
                                          <p:attrName>ppt_x</p:attrName>
                                        </p:attrNameLst>
                                      </p:cBhvr>
                                      <p:tavLst>
                                        <p:tav tm="0">
                                          <p:val>
                                            <p:strVal val="#ppt_x"/>
                                          </p:val>
                                        </p:tav>
                                        <p:tav tm="100000">
                                          <p:val>
                                            <p:strVal val="#ppt_x"/>
                                          </p:val>
                                        </p:tav>
                                      </p:tavLst>
                                    </p:anim>
                                    <p:anim calcmode="lin" valueType="num">
                                      <p:cBhvr>
                                        <p:cTn id="64" dur="500" fill="hold"/>
                                        <p:tgtEl>
                                          <p:spTgt spid="63"/>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64"/>
                                        </p:tgtEl>
                                        <p:attrNameLst>
                                          <p:attrName>style.visibility</p:attrName>
                                        </p:attrNameLst>
                                      </p:cBhvr>
                                      <p:to>
                                        <p:strVal val="visible"/>
                                      </p:to>
                                    </p:set>
                                    <p:animEffect transition="in" filter="fade">
                                      <p:cBhvr>
                                        <p:cTn id="67" dur="500"/>
                                        <p:tgtEl>
                                          <p:spTgt spid="64"/>
                                        </p:tgtEl>
                                      </p:cBhvr>
                                    </p:animEffect>
                                    <p:anim calcmode="lin" valueType="num">
                                      <p:cBhvr>
                                        <p:cTn id="68" dur="500" fill="hold"/>
                                        <p:tgtEl>
                                          <p:spTgt spid="64"/>
                                        </p:tgtEl>
                                        <p:attrNameLst>
                                          <p:attrName>ppt_x</p:attrName>
                                        </p:attrNameLst>
                                      </p:cBhvr>
                                      <p:tavLst>
                                        <p:tav tm="0">
                                          <p:val>
                                            <p:strVal val="#ppt_x"/>
                                          </p:val>
                                        </p:tav>
                                        <p:tav tm="100000">
                                          <p:val>
                                            <p:strVal val="#ppt_x"/>
                                          </p:val>
                                        </p:tav>
                                      </p:tavLst>
                                    </p:anim>
                                    <p:anim calcmode="lin" valueType="num">
                                      <p:cBhvr>
                                        <p:cTn id="69" dur="500" fill="hold"/>
                                        <p:tgtEl>
                                          <p:spTgt spid="64"/>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fade">
                                      <p:cBhvr>
                                        <p:cTn id="72" dur="500"/>
                                        <p:tgtEl>
                                          <p:spTgt spid="65"/>
                                        </p:tgtEl>
                                      </p:cBhvr>
                                    </p:animEffect>
                                    <p:anim calcmode="lin" valueType="num">
                                      <p:cBhvr>
                                        <p:cTn id="73" dur="500" fill="hold"/>
                                        <p:tgtEl>
                                          <p:spTgt spid="65"/>
                                        </p:tgtEl>
                                        <p:attrNameLst>
                                          <p:attrName>ppt_x</p:attrName>
                                        </p:attrNameLst>
                                      </p:cBhvr>
                                      <p:tavLst>
                                        <p:tav tm="0">
                                          <p:val>
                                            <p:strVal val="#ppt_x"/>
                                          </p:val>
                                        </p:tav>
                                        <p:tav tm="100000">
                                          <p:val>
                                            <p:strVal val="#ppt_x"/>
                                          </p:val>
                                        </p:tav>
                                      </p:tavLst>
                                    </p:anim>
                                    <p:anim calcmode="lin" valueType="num">
                                      <p:cBhvr>
                                        <p:cTn id="74" dur="5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53" grpId="0"/>
      <p:bldP spid="54" grpId="0"/>
      <p:bldP spid="56" grpId="0"/>
      <p:bldP spid="57" grpId="0"/>
      <p:bldP spid="58" grpId="0"/>
      <p:bldP spid="59" grpId="0"/>
      <p:bldP spid="60" grpId="0"/>
      <p:bldP spid="61" grpId="0"/>
      <p:bldP spid="62" grpId="0"/>
      <p:bldP spid="63" grpId="0"/>
      <p:bldP spid="64" grpId="0"/>
      <p:bldP spid="6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defTabSz="609585"/>
              <a:r>
                <a:rPr lang="zh-CN" altLang="en-US" sz="1400" dirty="0">
                  <a:solidFill>
                    <a:prstClr val="white"/>
                  </a:solidFill>
                  <a:latin typeface="思源黑体 CN Bold" panose="020B0800000000000000" pitchFamily="34" charset="-122"/>
                  <a:ea typeface="思源黑体 CN Bold" panose="020B0800000000000000" pitchFamily="34" charset="-122"/>
                </a:rPr>
                <a:t>添加标题内容</a:t>
              </a:r>
              <a:endParaRPr lang="id-ID" altLang="zh-CN" sz="1400" dirty="0">
                <a:solidFill>
                  <a:prstClr val="white"/>
                </a:solidFill>
                <a:latin typeface="思源黑体 CN Bold" panose="020B0800000000000000" pitchFamily="34" charset="-122"/>
                <a:ea typeface="思源黑体 CN Bold" panose="020B0800000000000000" pitchFamily="34" charset="-122"/>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defTabSz="609585">
                <a:lnSpc>
                  <a:spcPct val="150000"/>
                </a:lnSpc>
              </a:pPr>
              <a:r>
                <a:rPr lang="zh-CN" altLang="en-US" sz="1100" dirty="0">
                  <a:solidFill>
                    <a:prstClr val="white"/>
                  </a:solidFill>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863600" y="856451"/>
            <a:ext cx="4093979" cy="584775"/>
          </a:xfrm>
          <a:prstGeom prst="rect">
            <a:avLst/>
          </a:prstGeom>
          <a:noFill/>
        </p:spPr>
        <p:txBody>
          <a:bodyPr wrap="square" rtlCol="0">
            <a:spAutoFit/>
          </a:bodyPr>
          <a:lstStyle/>
          <a:p>
            <a:pPr defTabSz="609585"/>
            <a:r>
              <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1.2  Java</a:t>
            </a:r>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的运行机制</a:t>
            </a:r>
            <a:endPar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endParaRPr>
          </a:p>
        </p:txBody>
      </p:sp>
      <p:sp>
        <p:nvSpPr>
          <p:cNvPr id="68" name="矩形 67">
            <a:extLst>
              <a:ext uri="{FF2B5EF4-FFF2-40B4-BE49-F238E27FC236}">
                <a16:creationId xmlns:a16="http://schemas.microsoft.com/office/drawing/2014/main" id="{4CF90539-5979-401E-A95F-AB493C74A107}"/>
              </a:ext>
            </a:extLst>
          </p:cNvPr>
          <p:cNvSpPr/>
          <p:nvPr/>
        </p:nvSpPr>
        <p:spPr>
          <a:xfrm>
            <a:off x="5178690" y="280387"/>
            <a:ext cx="7013310"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69" name="矩形 68">
            <a:extLst>
              <a:ext uri="{FF2B5EF4-FFF2-40B4-BE49-F238E27FC236}">
                <a16:creationId xmlns:a16="http://schemas.microsoft.com/office/drawing/2014/main" id="{742F73FF-9B23-4A74-8634-15BF7D6C828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70" name="文本框 69">
            <a:extLst>
              <a:ext uri="{FF2B5EF4-FFF2-40B4-BE49-F238E27FC236}">
                <a16:creationId xmlns:a16="http://schemas.microsoft.com/office/drawing/2014/main" id="{0696DF1C-9228-4A63-B447-30637F7D6F69}"/>
              </a:ext>
            </a:extLst>
          </p:cNvPr>
          <p:cNvSpPr txBox="1"/>
          <p:nvPr/>
        </p:nvSpPr>
        <p:spPr>
          <a:xfrm>
            <a:off x="371773" y="143945"/>
            <a:ext cx="4585807"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安装和配置</a:t>
            </a:r>
            <a:r>
              <a:rPr lang="en-US" altLang="zh-CN"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Java</a:t>
            </a:r>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开发环境</a:t>
            </a:r>
          </a:p>
        </p:txBody>
      </p:sp>
      <p:sp>
        <p:nvSpPr>
          <p:cNvPr id="71" name="TextBox 53">
            <a:extLst>
              <a:ext uri="{FF2B5EF4-FFF2-40B4-BE49-F238E27FC236}">
                <a16:creationId xmlns:a16="http://schemas.microsoft.com/office/drawing/2014/main" id="{FA7736D3-4DF2-4E42-BAC1-553B7A6AA116}"/>
              </a:ext>
            </a:extLst>
          </p:cNvPr>
          <p:cNvSpPr txBox="1"/>
          <p:nvPr/>
        </p:nvSpPr>
        <p:spPr>
          <a:xfrm>
            <a:off x="880663" y="1991227"/>
            <a:ext cx="5233897" cy="3621184"/>
          </a:xfrm>
          <a:prstGeom prst="rect">
            <a:avLst/>
          </a:prstGeom>
          <a:noFill/>
        </p:spPr>
        <p:txBody>
          <a:bodyPr wrap="square" lIns="0" tIns="0" rIns="0" bIns="0" rtlCol="0">
            <a:spAutoFit/>
          </a:bodyPr>
          <a:lstStyle/>
          <a:p>
            <a:pPr algn="just" defTabSz="609585">
              <a:lnSpc>
                <a:spcPct val="150000"/>
              </a:lnSpc>
              <a:spcAft>
                <a:spcPts val="1600"/>
              </a:spcAft>
            </a:pPr>
            <a:r>
              <a:rPr lang="en-US" altLang="zh-CN" dirty="0">
                <a:solidFill>
                  <a:srgbClr val="8DA0C6"/>
                </a:solidFill>
              </a:rPr>
              <a:t>        </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程序的运行必须经过编写、编译、运行三个步骤。编写是指在</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开发环境中进行程序代码的输入，最终形成扩展名为</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的</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源文件。编译是指使用</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编译器对源文件进行错误排查的过程，编译后将生成扩展名为</a:t>
            </a:r>
            <a:r>
              <a:rPr lang="en-US" altLang="zh-CN" sz="2000" dirty="0">
                <a:latin typeface="楷体" panose="02010609060101010101" pitchFamily="49" charset="-122"/>
                <a:ea typeface="楷体" panose="02010609060101010101" pitchFamily="49" charset="-122"/>
              </a:rPr>
              <a:t>.class</a:t>
            </a:r>
            <a:r>
              <a:rPr lang="zh-CN" altLang="en-US" sz="2000" dirty="0">
                <a:latin typeface="楷体" panose="02010609060101010101" pitchFamily="49" charset="-122"/>
                <a:ea typeface="楷体" panose="02010609060101010101" pitchFamily="49" charset="-122"/>
              </a:rPr>
              <a:t>的字节码文件，这不像</a:t>
            </a:r>
            <a:r>
              <a:rPr lang="en-US" altLang="zh-CN" sz="2000" dirty="0">
                <a:latin typeface="楷体" panose="02010609060101010101" pitchFamily="49" charset="-122"/>
                <a:ea typeface="楷体" panose="02010609060101010101" pitchFamily="49" charset="-122"/>
              </a:rPr>
              <a:t>C</a:t>
            </a:r>
            <a:r>
              <a:rPr lang="zh-CN" altLang="en-US" sz="2000" dirty="0">
                <a:latin typeface="楷体" panose="02010609060101010101" pitchFamily="49" charset="-122"/>
                <a:ea typeface="楷体" panose="02010609060101010101" pitchFamily="49" charset="-122"/>
              </a:rPr>
              <a:t>语言那样最终生成可执行文件。运行是指使用</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解释器将字节码文件翻译成机器代码，执行并显示结果。</a:t>
            </a:r>
          </a:p>
        </p:txBody>
      </p:sp>
      <p:pic>
        <p:nvPicPr>
          <p:cNvPr id="53" name="图片 52">
            <a:extLst>
              <a:ext uri="{FF2B5EF4-FFF2-40B4-BE49-F238E27FC236}">
                <a16:creationId xmlns:a16="http://schemas.microsoft.com/office/drawing/2014/main" id="{8551171D-9399-4EFD-A92E-337F4A2C3CC7}"/>
              </a:ext>
            </a:extLst>
          </p:cNvPr>
          <p:cNvPicPr>
            <a:picLocks noChangeAspect="1"/>
          </p:cNvPicPr>
          <p:nvPr/>
        </p:nvPicPr>
        <p:blipFill>
          <a:blip r:embed="rId2"/>
          <a:stretch>
            <a:fillRect/>
          </a:stretch>
        </p:blipFill>
        <p:spPr>
          <a:xfrm>
            <a:off x="6507759" y="1786154"/>
            <a:ext cx="4686706" cy="4031329"/>
          </a:xfrm>
          <a:prstGeom prst="rect">
            <a:avLst/>
          </a:prstGeom>
        </p:spPr>
      </p:pic>
    </p:spTree>
    <p:extLst>
      <p:ext uri="{BB962C8B-B14F-4D97-AF65-F5344CB8AC3E}">
        <p14:creationId xmlns:p14="http://schemas.microsoft.com/office/powerpoint/2010/main" val="6536245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fade">
                                      <p:cBhvr>
                                        <p:cTn id="22" dur="500"/>
                                        <p:tgtEl>
                                          <p:spTgt spid="71"/>
                                        </p:tgtEl>
                                      </p:cBhvr>
                                    </p:animEffect>
                                    <p:anim calcmode="lin" valueType="num">
                                      <p:cBhvr>
                                        <p:cTn id="23" dur="500" fill="hold"/>
                                        <p:tgtEl>
                                          <p:spTgt spid="71"/>
                                        </p:tgtEl>
                                        <p:attrNameLst>
                                          <p:attrName>ppt_x</p:attrName>
                                        </p:attrNameLst>
                                      </p:cBhvr>
                                      <p:tavLst>
                                        <p:tav tm="0">
                                          <p:val>
                                            <p:strVal val="#ppt_x"/>
                                          </p:val>
                                        </p:tav>
                                        <p:tav tm="100000">
                                          <p:val>
                                            <p:strVal val="#ppt_x"/>
                                          </p:val>
                                        </p:tav>
                                      </p:tavLst>
                                    </p:anim>
                                    <p:anim calcmode="lin" valueType="num">
                                      <p:cBhvr>
                                        <p:cTn id="24"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defTabSz="609585"/>
              <a:r>
                <a:rPr lang="zh-CN" altLang="en-US" sz="1400" dirty="0">
                  <a:solidFill>
                    <a:prstClr val="white"/>
                  </a:solidFill>
                  <a:latin typeface="思源黑体 CN Bold" panose="020B0800000000000000" pitchFamily="34" charset="-122"/>
                  <a:ea typeface="思源黑体 CN Bold" panose="020B0800000000000000" pitchFamily="34" charset="-122"/>
                </a:rPr>
                <a:t>添加标题内容</a:t>
              </a:r>
              <a:endParaRPr lang="id-ID" altLang="zh-CN" sz="1400" dirty="0">
                <a:solidFill>
                  <a:prstClr val="white"/>
                </a:solidFill>
                <a:latin typeface="思源黑体 CN Bold" panose="020B0800000000000000" pitchFamily="34" charset="-122"/>
                <a:ea typeface="思源黑体 CN Bold" panose="020B0800000000000000" pitchFamily="34" charset="-122"/>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defTabSz="609585">
                <a:lnSpc>
                  <a:spcPct val="150000"/>
                </a:lnSpc>
              </a:pPr>
              <a:r>
                <a:rPr lang="zh-CN" altLang="en-US" sz="1100" dirty="0">
                  <a:solidFill>
                    <a:prstClr val="white"/>
                  </a:solidFill>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68" name="矩形 67">
            <a:extLst>
              <a:ext uri="{FF2B5EF4-FFF2-40B4-BE49-F238E27FC236}">
                <a16:creationId xmlns:a16="http://schemas.microsoft.com/office/drawing/2014/main" id="{4CF90539-5979-401E-A95F-AB493C74A107}"/>
              </a:ext>
            </a:extLst>
          </p:cNvPr>
          <p:cNvSpPr/>
          <p:nvPr/>
        </p:nvSpPr>
        <p:spPr>
          <a:xfrm>
            <a:off x="5178690" y="280387"/>
            <a:ext cx="7013310"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69" name="矩形 68">
            <a:extLst>
              <a:ext uri="{FF2B5EF4-FFF2-40B4-BE49-F238E27FC236}">
                <a16:creationId xmlns:a16="http://schemas.microsoft.com/office/drawing/2014/main" id="{742F73FF-9B23-4A74-8634-15BF7D6C828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70" name="文本框 69">
            <a:extLst>
              <a:ext uri="{FF2B5EF4-FFF2-40B4-BE49-F238E27FC236}">
                <a16:creationId xmlns:a16="http://schemas.microsoft.com/office/drawing/2014/main" id="{0696DF1C-9228-4A63-B447-30637F7D6F69}"/>
              </a:ext>
            </a:extLst>
          </p:cNvPr>
          <p:cNvSpPr txBox="1"/>
          <p:nvPr/>
        </p:nvSpPr>
        <p:spPr>
          <a:xfrm>
            <a:off x="371773" y="143945"/>
            <a:ext cx="4585807"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安装和配置</a:t>
            </a:r>
            <a:r>
              <a:rPr lang="en-US" altLang="zh-CN"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Java</a:t>
            </a:r>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开发环境</a:t>
            </a:r>
          </a:p>
        </p:txBody>
      </p:sp>
      <p:sp>
        <p:nvSpPr>
          <p:cNvPr id="71" name="TextBox 53">
            <a:extLst>
              <a:ext uri="{FF2B5EF4-FFF2-40B4-BE49-F238E27FC236}">
                <a16:creationId xmlns:a16="http://schemas.microsoft.com/office/drawing/2014/main" id="{FA7736D3-4DF2-4E42-BAC1-553B7A6AA116}"/>
              </a:ext>
            </a:extLst>
          </p:cNvPr>
          <p:cNvSpPr txBox="1"/>
          <p:nvPr/>
        </p:nvSpPr>
        <p:spPr>
          <a:xfrm>
            <a:off x="939263" y="1606730"/>
            <a:ext cx="10313474" cy="3159519"/>
          </a:xfrm>
          <a:prstGeom prst="rect">
            <a:avLst/>
          </a:prstGeom>
          <a:noFill/>
        </p:spPr>
        <p:txBody>
          <a:bodyPr wrap="square" lIns="0" tIns="0" rIns="0" bIns="0" rtlCol="0">
            <a:spAutoFit/>
          </a:bodyPr>
          <a:lstStyle/>
          <a:p>
            <a:pPr algn="just" defTabSz="609585">
              <a:lnSpc>
                <a:spcPct val="150000"/>
              </a:lnSpc>
              <a:spcAft>
                <a:spcPts val="1600"/>
              </a:spcAft>
            </a:pPr>
            <a:r>
              <a:rPr lang="zh-CN" altLang="en-US" dirty="0">
                <a:solidFill>
                  <a:srgbClr val="8DA0C6"/>
                </a:solidFill>
                <a:latin typeface="宋体" panose="02010600030101010101" pitchFamily="2" charset="-122"/>
                <a:ea typeface="宋体" panose="02010600030101010101" pitchFamily="2" charset="-122"/>
              </a:rPr>
              <a:t>     </a:t>
            </a:r>
            <a:r>
              <a:rPr lang="zh-CN" altLang="en-US" sz="2000" dirty="0">
                <a:latin typeface="楷体" panose="02010609060101010101" pitchFamily="49" charset="-122"/>
                <a:ea typeface="楷体" panose="02010609060101010101" pitchFamily="49" charset="-122"/>
              </a:rPr>
              <a:t>在运行</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程序时，首先会启动</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解释器，然后由它来负责解释执行</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的字节码，并且</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字节码只能运行于</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解释器之上。这样利用</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解释器就可以把</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字节码程序和具体的硬件平台及操作系统环境分隔开，只要在不同的计算机上安装了针对于特定具体平台的</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解释器，</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程序就可以运行，而不用考虑当前具体的硬件平台及操作系统环境，也不用考虑字节码文件是在何种平台上生成的。</a:t>
            </a:r>
            <a:r>
              <a:rPr lang="en-US" altLang="zh-CN" sz="2000" dirty="0">
                <a:latin typeface="楷体" panose="02010609060101010101" pitchFamily="49" charset="-122"/>
                <a:ea typeface="楷体" panose="02010609060101010101" pitchFamily="49" charset="-122"/>
              </a:rPr>
              <a:t> Java</a:t>
            </a:r>
            <a:r>
              <a:rPr lang="zh-CN" altLang="en-US" sz="2000" dirty="0">
                <a:latin typeface="楷体" panose="02010609060101010101" pitchFamily="49" charset="-122"/>
                <a:ea typeface="楷体" panose="02010609060101010101" pitchFamily="49" charset="-122"/>
              </a:rPr>
              <a:t>解释器把这种不同软硬件平台的具体差别隐藏起来，从而实现了真正的二进制代码级的跨平台移植。</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解释器是</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平台无关的基础，</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的跨平台特性正是通过在</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解释器中运行</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程序实现的。</a:t>
            </a:r>
          </a:p>
        </p:txBody>
      </p:sp>
      <p:sp>
        <p:nvSpPr>
          <p:cNvPr id="22" name="圆角矩形 5">
            <a:extLst>
              <a:ext uri="{FF2B5EF4-FFF2-40B4-BE49-F238E27FC236}">
                <a16:creationId xmlns:a16="http://schemas.microsoft.com/office/drawing/2014/main" id="{79B86FFC-F632-483E-B6A6-0D28ADD761D4}"/>
              </a:ext>
            </a:extLst>
          </p:cNvPr>
          <p:cNvSpPr/>
          <p:nvPr/>
        </p:nvSpPr>
        <p:spPr>
          <a:xfrm>
            <a:off x="584059" y="1182524"/>
            <a:ext cx="11023882" cy="4313303"/>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41683320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fade">
                                      <p:cBhvr>
                                        <p:cTn id="22" dur="500"/>
                                        <p:tgtEl>
                                          <p:spTgt spid="71"/>
                                        </p:tgtEl>
                                      </p:cBhvr>
                                    </p:animEffect>
                                    <p:anim calcmode="lin" valueType="num">
                                      <p:cBhvr>
                                        <p:cTn id="23" dur="500" fill="hold"/>
                                        <p:tgtEl>
                                          <p:spTgt spid="71"/>
                                        </p:tgtEl>
                                        <p:attrNameLst>
                                          <p:attrName>ppt_x</p:attrName>
                                        </p:attrNameLst>
                                      </p:cBhvr>
                                      <p:tavLst>
                                        <p:tav tm="0">
                                          <p:val>
                                            <p:strVal val="#ppt_x"/>
                                          </p:val>
                                        </p:tav>
                                        <p:tav tm="100000">
                                          <p:val>
                                            <p:strVal val="#ppt_x"/>
                                          </p:val>
                                        </p:tav>
                                      </p:tavLst>
                                    </p:anim>
                                    <p:anim calcmode="lin" valueType="num">
                                      <p:cBhvr>
                                        <p:cTn id="24"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defTabSz="609585"/>
              <a:r>
                <a:rPr lang="zh-CN" altLang="en-US" sz="1400" dirty="0">
                  <a:solidFill>
                    <a:prstClr val="white"/>
                  </a:solidFill>
                  <a:latin typeface="思源黑体 CN Bold" panose="020B0800000000000000" pitchFamily="34" charset="-122"/>
                  <a:ea typeface="思源黑体 CN Bold" panose="020B0800000000000000" pitchFamily="34" charset="-122"/>
                </a:rPr>
                <a:t>添加标题内容</a:t>
              </a:r>
              <a:endParaRPr lang="id-ID" altLang="zh-CN" sz="1400" dirty="0">
                <a:solidFill>
                  <a:prstClr val="white"/>
                </a:solidFill>
                <a:latin typeface="思源黑体 CN Bold" panose="020B0800000000000000" pitchFamily="34" charset="-122"/>
                <a:ea typeface="思源黑体 CN Bold" panose="020B0800000000000000" pitchFamily="34" charset="-122"/>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defTabSz="609585">
                <a:lnSpc>
                  <a:spcPct val="150000"/>
                </a:lnSpc>
              </a:pPr>
              <a:r>
                <a:rPr lang="zh-CN" altLang="en-US" sz="1100" dirty="0">
                  <a:solidFill>
                    <a:prstClr val="white"/>
                  </a:solidFill>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863600" y="856451"/>
            <a:ext cx="4093979" cy="584775"/>
          </a:xfrm>
          <a:prstGeom prst="rect">
            <a:avLst/>
          </a:prstGeom>
          <a:noFill/>
        </p:spPr>
        <p:txBody>
          <a:bodyPr wrap="square" rtlCol="0">
            <a:spAutoFit/>
          </a:bodyPr>
          <a:lstStyle/>
          <a:p>
            <a:pPr defTabSz="609585"/>
            <a:r>
              <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1.3  Java</a:t>
            </a:r>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的</a:t>
            </a:r>
            <a:r>
              <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JDK</a:t>
            </a:r>
          </a:p>
        </p:txBody>
      </p:sp>
      <p:sp>
        <p:nvSpPr>
          <p:cNvPr id="68" name="矩形 67">
            <a:extLst>
              <a:ext uri="{FF2B5EF4-FFF2-40B4-BE49-F238E27FC236}">
                <a16:creationId xmlns:a16="http://schemas.microsoft.com/office/drawing/2014/main" id="{4CF90539-5979-401E-A95F-AB493C74A107}"/>
              </a:ext>
            </a:extLst>
          </p:cNvPr>
          <p:cNvSpPr/>
          <p:nvPr/>
        </p:nvSpPr>
        <p:spPr>
          <a:xfrm>
            <a:off x="5178690" y="280387"/>
            <a:ext cx="7013310"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69" name="矩形 68">
            <a:extLst>
              <a:ext uri="{FF2B5EF4-FFF2-40B4-BE49-F238E27FC236}">
                <a16:creationId xmlns:a16="http://schemas.microsoft.com/office/drawing/2014/main" id="{742F73FF-9B23-4A74-8634-15BF7D6C828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70" name="文本框 69">
            <a:extLst>
              <a:ext uri="{FF2B5EF4-FFF2-40B4-BE49-F238E27FC236}">
                <a16:creationId xmlns:a16="http://schemas.microsoft.com/office/drawing/2014/main" id="{0696DF1C-9228-4A63-B447-30637F7D6F69}"/>
              </a:ext>
            </a:extLst>
          </p:cNvPr>
          <p:cNvSpPr txBox="1"/>
          <p:nvPr/>
        </p:nvSpPr>
        <p:spPr>
          <a:xfrm>
            <a:off x="371773" y="143945"/>
            <a:ext cx="4585807"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安装和配置</a:t>
            </a:r>
            <a:r>
              <a:rPr lang="en-US" altLang="zh-CN"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Java</a:t>
            </a:r>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开发环境</a:t>
            </a:r>
          </a:p>
        </p:txBody>
      </p:sp>
      <p:sp>
        <p:nvSpPr>
          <p:cNvPr id="71" name="TextBox 53">
            <a:extLst>
              <a:ext uri="{FF2B5EF4-FFF2-40B4-BE49-F238E27FC236}">
                <a16:creationId xmlns:a16="http://schemas.microsoft.com/office/drawing/2014/main" id="{FA7736D3-4DF2-4E42-BAC1-553B7A6AA116}"/>
              </a:ext>
            </a:extLst>
          </p:cNvPr>
          <p:cNvSpPr txBox="1"/>
          <p:nvPr/>
        </p:nvSpPr>
        <p:spPr>
          <a:xfrm>
            <a:off x="993040" y="1692771"/>
            <a:ext cx="10356832" cy="851195"/>
          </a:xfrm>
          <a:prstGeom prst="rect">
            <a:avLst/>
          </a:prstGeom>
          <a:noFill/>
        </p:spPr>
        <p:txBody>
          <a:bodyPr wrap="square" lIns="0" tIns="0" rIns="0" bIns="0" rtlCol="0">
            <a:spAutoFit/>
          </a:bodyPr>
          <a:lstStyle/>
          <a:p>
            <a:pPr algn="just" defTabSz="609585">
              <a:lnSpc>
                <a:spcPct val="150000"/>
              </a:lnSpc>
              <a:spcAft>
                <a:spcPts val="1600"/>
              </a:spcAft>
            </a:pPr>
            <a:r>
              <a:rPr lang="en-US" altLang="zh-CN" dirty="0">
                <a:solidFill>
                  <a:srgbClr val="8DA0C6"/>
                </a:solidFill>
              </a:rPr>
              <a:t>        </a:t>
            </a:r>
            <a:r>
              <a:rPr lang="en-US" altLang="zh-CN" sz="2000" dirty="0">
                <a:latin typeface="楷体" panose="02010609060101010101" pitchFamily="49" charset="-122"/>
                <a:ea typeface="楷体" panose="02010609060101010101" pitchFamily="49" charset="-122"/>
              </a:rPr>
              <a:t>JDK</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Java Development Kit</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开发者工具箱）是</a:t>
            </a:r>
            <a:r>
              <a:rPr lang="en-US" altLang="zh-CN" sz="2000" dirty="0">
                <a:latin typeface="楷体" panose="02010609060101010101" pitchFamily="49" charset="-122"/>
                <a:ea typeface="楷体" panose="02010609060101010101" pitchFamily="49" charset="-122"/>
              </a:rPr>
              <a:t>Sun</a:t>
            </a:r>
            <a:r>
              <a:rPr lang="zh-CN" altLang="en-US" sz="2000" dirty="0">
                <a:latin typeface="楷体" panose="02010609060101010101" pitchFamily="49" charset="-122"/>
                <a:ea typeface="楷体" panose="02010609060101010101" pitchFamily="49" charset="-122"/>
              </a:rPr>
              <a:t>公司免费提供给全世界</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程序员的</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开发工具。</a:t>
            </a:r>
          </a:p>
        </p:txBody>
      </p:sp>
      <p:pic>
        <p:nvPicPr>
          <p:cNvPr id="3" name="图片 2">
            <a:extLst>
              <a:ext uri="{FF2B5EF4-FFF2-40B4-BE49-F238E27FC236}">
                <a16:creationId xmlns:a16="http://schemas.microsoft.com/office/drawing/2014/main" id="{8B82AB16-EFF1-4F34-A868-7F7F74E8562D}"/>
              </a:ext>
            </a:extLst>
          </p:cNvPr>
          <p:cNvPicPr>
            <a:picLocks noChangeAspect="1"/>
          </p:cNvPicPr>
          <p:nvPr/>
        </p:nvPicPr>
        <p:blipFill>
          <a:blip r:embed="rId2"/>
          <a:stretch>
            <a:fillRect/>
          </a:stretch>
        </p:blipFill>
        <p:spPr>
          <a:xfrm>
            <a:off x="2664676" y="2831354"/>
            <a:ext cx="6363251" cy="3170195"/>
          </a:xfrm>
          <a:prstGeom prst="rect">
            <a:avLst/>
          </a:prstGeom>
        </p:spPr>
      </p:pic>
    </p:spTree>
    <p:extLst>
      <p:ext uri="{BB962C8B-B14F-4D97-AF65-F5344CB8AC3E}">
        <p14:creationId xmlns:p14="http://schemas.microsoft.com/office/powerpoint/2010/main" val="35681093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fade">
                                      <p:cBhvr>
                                        <p:cTn id="22" dur="500"/>
                                        <p:tgtEl>
                                          <p:spTgt spid="71"/>
                                        </p:tgtEl>
                                      </p:cBhvr>
                                    </p:animEffect>
                                    <p:anim calcmode="lin" valueType="num">
                                      <p:cBhvr>
                                        <p:cTn id="23" dur="500" fill="hold"/>
                                        <p:tgtEl>
                                          <p:spTgt spid="71"/>
                                        </p:tgtEl>
                                        <p:attrNameLst>
                                          <p:attrName>ppt_x</p:attrName>
                                        </p:attrNameLst>
                                      </p:cBhvr>
                                      <p:tavLst>
                                        <p:tav tm="0">
                                          <p:val>
                                            <p:strVal val="#ppt_x"/>
                                          </p:val>
                                        </p:tav>
                                        <p:tav tm="100000">
                                          <p:val>
                                            <p:strVal val="#ppt_x"/>
                                          </p:val>
                                        </p:tav>
                                      </p:tavLst>
                                    </p:anim>
                                    <p:anim calcmode="lin" valueType="num">
                                      <p:cBhvr>
                                        <p:cTn id="24"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defTabSz="609585"/>
              <a:r>
                <a:rPr lang="zh-CN" altLang="en-US" sz="1400" dirty="0">
                  <a:solidFill>
                    <a:prstClr val="white"/>
                  </a:solidFill>
                  <a:latin typeface="思源黑体 CN Bold" panose="020B0800000000000000" pitchFamily="34" charset="-122"/>
                  <a:ea typeface="思源黑体 CN Bold" panose="020B0800000000000000" pitchFamily="34" charset="-122"/>
                </a:rPr>
                <a:t>添加标题内容</a:t>
              </a:r>
              <a:endParaRPr lang="id-ID" altLang="zh-CN" sz="1400" dirty="0">
                <a:solidFill>
                  <a:prstClr val="white"/>
                </a:solidFill>
                <a:latin typeface="思源黑体 CN Bold" panose="020B0800000000000000" pitchFamily="34" charset="-122"/>
                <a:ea typeface="思源黑体 CN Bold" panose="020B0800000000000000" pitchFamily="34" charset="-122"/>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defTabSz="609585">
                <a:lnSpc>
                  <a:spcPct val="150000"/>
                </a:lnSpc>
              </a:pPr>
              <a:r>
                <a:rPr lang="zh-CN" altLang="en-US" sz="1100" dirty="0">
                  <a:solidFill>
                    <a:prstClr val="white"/>
                  </a:solidFill>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68" name="矩形 67">
            <a:extLst>
              <a:ext uri="{FF2B5EF4-FFF2-40B4-BE49-F238E27FC236}">
                <a16:creationId xmlns:a16="http://schemas.microsoft.com/office/drawing/2014/main" id="{4CF90539-5979-401E-A95F-AB493C74A107}"/>
              </a:ext>
            </a:extLst>
          </p:cNvPr>
          <p:cNvSpPr/>
          <p:nvPr/>
        </p:nvSpPr>
        <p:spPr>
          <a:xfrm>
            <a:off x="5178690" y="280387"/>
            <a:ext cx="7013310"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69" name="矩形 68">
            <a:extLst>
              <a:ext uri="{FF2B5EF4-FFF2-40B4-BE49-F238E27FC236}">
                <a16:creationId xmlns:a16="http://schemas.microsoft.com/office/drawing/2014/main" id="{742F73FF-9B23-4A74-8634-15BF7D6C828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70" name="文本框 69">
            <a:extLst>
              <a:ext uri="{FF2B5EF4-FFF2-40B4-BE49-F238E27FC236}">
                <a16:creationId xmlns:a16="http://schemas.microsoft.com/office/drawing/2014/main" id="{0696DF1C-9228-4A63-B447-30637F7D6F69}"/>
              </a:ext>
            </a:extLst>
          </p:cNvPr>
          <p:cNvSpPr txBox="1"/>
          <p:nvPr/>
        </p:nvSpPr>
        <p:spPr>
          <a:xfrm>
            <a:off x="371773" y="143945"/>
            <a:ext cx="4585807"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安装和配置</a:t>
            </a:r>
            <a:r>
              <a:rPr lang="en-US" altLang="zh-CN"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Java</a:t>
            </a:r>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开发环境</a:t>
            </a:r>
          </a:p>
        </p:txBody>
      </p:sp>
      <p:sp>
        <p:nvSpPr>
          <p:cNvPr id="71" name="TextBox 53">
            <a:extLst>
              <a:ext uri="{FF2B5EF4-FFF2-40B4-BE49-F238E27FC236}">
                <a16:creationId xmlns:a16="http://schemas.microsoft.com/office/drawing/2014/main" id="{FA7736D3-4DF2-4E42-BAC1-553B7A6AA116}"/>
              </a:ext>
            </a:extLst>
          </p:cNvPr>
          <p:cNvSpPr txBox="1"/>
          <p:nvPr/>
        </p:nvSpPr>
        <p:spPr>
          <a:xfrm>
            <a:off x="1026280" y="1046329"/>
            <a:ext cx="10356832" cy="5428858"/>
          </a:xfrm>
          <a:prstGeom prst="rect">
            <a:avLst/>
          </a:prstGeom>
          <a:noFill/>
        </p:spPr>
        <p:txBody>
          <a:bodyPr wrap="square" lIns="0" tIns="0" rIns="0" bIns="0" rtlCol="0">
            <a:spAutoFit/>
          </a:bodyPr>
          <a:lstStyle/>
          <a:p>
            <a:pPr algn="just" defTabSz="609585">
              <a:lnSpc>
                <a:spcPct val="150000"/>
              </a:lnSpc>
            </a:pPr>
            <a:r>
              <a:rPr lang="en-US" altLang="zh-CN"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1</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javac.exe</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程序编译器，能将源代码编译成字节码，以</a:t>
            </a:r>
            <a:r>
              <a:rPr lang="en-US" altLang="zh-CN" sz="2000" dirty="0">
                <a:latin typeface="楷体" panose="02010609060101010101" pitchFamily="49" charset="-122"/>
                <a:ea typeface="楷体" panose="02010609060101010101" pitchFamily="49" charset="-122"/>
              </a:rPr>
              <a:t>class</a:t>
            </a:r>
            <a:r>
              <a:rPr lang="zh-CN" altLang="en-US" sz="2000" dirty="0">
                <a:latin typeface="楷体" panose="02010609060101010101" pitchFamily="49" charset="-122"/>
                <a:ea typeface="楷体" panose="02010609060101010101" pitchFamily="49" charset="-122"/>
              </a:rPr>
              <a:t>扩展名存入</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工作目录中。执行命令格式如下：</a:t>
            </a:r>
          </a:p>
          <a:p>
            <a:pPr algn="just" defTabSz="609585">
              <a:lnSpc>
                <a:spcPct val="150000"/>
              </a:lnSpc>
            </a:pPr>
            <a:r>
              <a:rPr lang="en-US" altLang="zh-CN" sz="2000" dirty="0">
                <a:solidFill>
                  <a:srgbClr val="5776B5"/>
                </a:solidFill>
                <a:latin typeface="楷体" panose="02010609060101010101" pitchFamily="49" charset="-122"/>
                <a:ea typeface="楷体" panose="02010609060101010101" pitchFamily="49" charset="-122"/>
              </a:rPr>
              <a:t>    java [</a:t>
            </a:r>
            <a:r>
              <a:rPr lang="zh-CN" altLang="en-US" sz="2000" dirty="0">
                <a:solidFill>
                  <a:srgbClr val="5776B5"/>
                </a:solidFill>
                <a:latin typeface="楷体" panose="02010609060101010101" pitchFamily="49" charset="-122"/>
                <a:ea typeface="楷体" panose="02010609060101010101" pitchFamily="49" charset="-122"/>
              </a:rPr>
              <a:t>选项</a:t>
            </a:r>
            <a:r>
              <a:rPr lang="en-US" altLang="zh-CN" sz="2000" dirty="0">
                <a:solidFill>
                  <a:srgbClr val="5776B5"/>
                </a:solidFill>
                <a:latin typeface="楷体" panose="02010609060101010101" pitchFamily="49" charset="-122"/>
                <a:ea typeface="楷体" panose="02010609060101010101" pitchFamily="49" charset="-122"/>
              </a:rPr>
              <a:t>] </a:t>
            </a:r>
            <a:r>
              <a:rPr lang="zh-CN" altLang="en-US" sz="2000" dirty="0">
                <a:solidFill>
                  <a:srgbClr val="5776B5"/>
                </a:solidFill>
                <a:latin typeface="楷体" panose="02010609060101010101" pitchFamily="49" charset="-122"/>
                <a:ea typeface="楷体" panose="02010609060101010101" pitchFamily="49" charset="-122"/>
              </a:rPr>
              <a:t>文件名</a:t>
            </a:r>
          </a:p>
          <a:p>
            <a:pPr algn="just" defTabSz="609585">
              <a:lnSpc>
                <a:spcPct val="150000"/>
              </a:lnSpc>
            </a:pPr>
            <a:r>
              <a:rPr lang="en-US" altLang="zh-CN" sz="2000" dirty="0">
                <a:latin typeface="楷体" panose="02010609060101010101" pitchFamily="49" charset="-122"/>
                <a:ea typeface="楷体" panose="02010609060101010101" pitchFamily="49" charset="-122"/>
              </a:rPr>
              <a:t>    2</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java.exe</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解释器，执行字节码程序。该程序是类名所指的类，必须是一个完整定义的名字，必须包括该类所在包的包名，而类名和包名之间的分隔符是“</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。执行命令格式如下：</a:t>
            </a:r>
          </a:p>
          <a:p>
            <a:pPr algn="just" defTabSz="609585">
              <a:lnSpc>
                <a:spcPct val="150000"/>
              </a:lnSpc>
            </a:pPr>
            <a:r>
              <a:rPr lang="en-US" altLang="zh-CN" sz="2000" dirty="0">
                <a:solidFill>
                  <a:srgbClr val="5776B5"/>
                </a:solidFill>
                <a:latin typeface="楷体" panose="02010609060101010101" pitchFamily="49" charset="-122"/>
                <a:ea typeface="楷体" panose="02010609060101010101" pitchFamily="49" charset="-122"/>
              </a:rPr>
              <a:t>    java [</a:t>
            </a:r>
            <a:r>
              <a:rPr lang="zh-CN" altLang="en-US" sz="2000" dirty="0">
                <a:solidFill>
                  <a:srgbClr val="5776B5"/>
                </a:solidFill>
                <a:latin typeface="楷体" panose="02010609060101010101" pitchFamily="49" charset="-122"/>
                <a:ea typeface="楷体" panose="02010609060101010101" pitchFamily="49" charset="-122"/>
              </a:rPr>
              <a:t>选项</a:t>
            </a:r>
            <a:r>
              <a:rPr lang="en-US" altLang="zh-CN" sz="2000" dirty="0">
                <a:solidFill>
                  <a:srgbClr val="5776B5"/>
                </a:solidFill>
                <a:latin typeface="楷体" panose="02010609060101010101" pitchFamily="49" charset="-122"/>
                <a:ea typeface="楷体" panose="02010609060101010101" pitchFamily="49" charset="-122"/>
              </a:rPr>
              <a:t>] </a:t>
            </a:r>
            <a:r>
              <a:rPr lang="zh-CN" altLang="en-US" sz="2000" dirty="0">
                <a:solidFill>
                  <a:srgbClr val="5776B5"/>
                </a:solidFill>
                <a:latin typeface="楷体" panose="02010609060101010101" pitchFamily="49" charset="-122"/>
                <a:ea typeface="楷体" panose="02010609060101010101" pitchFamily="49" charset="-122"/>
              </a:rPr>
              <a:t>类名 </a:t>
            </a:r>
            <a:r>
              <a:rPr lang="en-US" altLang="zh-CN" sz="2000" dirty="0">
                <a:solidFill>
                  <a:srgbClr val="5776B5"/>
                </a:solidFill>
                <a:latin typeface="楷体" panose="02010609060101010101" pitchFamily="49" charset="-122"/>
                <a:ea typeface="楷体" panose="02010609060101010101" pitchFamily="49" charset="-122"/>
              </a:rPr>
              <a:t>[</a:t>
            </a:r>
            <a:r>
              <a:rPr lang="zh-CN" altLang="en-US" sz="2000" dirty="0">
                <a:solidFill>
                  <a:srgbClr val="5776B5"/>
                </a:solidFill>
                <a:latin typeface="楷体" panose="02010609060101010101" pitchFamily="49" charset="-122"/>
                <a:ea typeface="楷体" panose="02010609060101010101" pitchFamily="49" charset="-122"/>
              </a:rPr>
              <a:t>程序参数</a:t>
            </a:r>
            <a:r>
              <a:rPr lang="en-US" altLang="zh-CN" sz="2000" dirty="0">
                <a:solidFill>
                  <a:srgbClr val="5776B5"/>
                </a:solidFill>
                <a:latin typeface="楷体" panose="02010609060101010101" pitchFamily="49" charset="-122"/>
                <a:ea typeface="楷体" panose="02010609060101010101" pitchFamily="49" charset="-122"/>
              </a:rPr>
              <a:t>]</a:t>
            </a:r>
          </a:p>
          <a:p>
            <a:pPr algn="just" defTabSz="609585">
              <a:lnSpc>
                <a:spcPct val="150000"/>
              </a:lnSpc>
            </a:pPr>
            <a:r>
              <a:rPr lang="en-US" altLang="zh-CN" sz="2000" dirty="0">
                <a:latin typeface="楷体" panose="02010609060101010101" pitchFamily="49" charset="-122"/>
                <a:ea typeface="楷体" panose="02010609060101010101" pitchFamily="49" charset="-122"/>
              </a:rPr>
              <a:t>    3</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javadoc.exe</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文档生成器，对</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源文件和包以</a:t>
            </a:r>
            <a:r>
              <a:rPr lang="en-US" altLang="zh-CN" sz="2000" dirty="0">
                <a:latin typeface="楷体" panose="02010609060101010101" pitchFamily="49" charset="-122"/>
                <a:ea typeface="楷体" panose="02010609060101010101" pitchFamily="49" charset="-122"/>
              </a:rPr>
              <a:t>HTML</a:t>
            </a:r>
            <a:r>
              <a:rPr lang="zh-CN" altLang="en-US" sz="2000" dirty="0">
                <a:latin typeface="楷体" panose="02010609060101010101" pitchFamily="49" charset="-122"/>
                <a:ea typeface="楷体" panose="02010609060101010101" pitchFamily="49" charset="-122"/>
              </a:rPr>
              <a:t>格式产生文档。</a:t>
            </a:r>
          </a:p>
          <a:p>
            <a:pPr algn="just" defTabSz="609585">
              <a:lnSpc>
                <a:spcPct val="150000"/>
              </a:lnSpc>
            </a:pPr>
            <a:r>
              <a:rPr lang="en-US" altLang="zh-CN" sz="2000" dirty="0">
                <a:latin typeface="楷体" panose="02010609060101010101" pitchFamily="49" charset="-122"/>
                <a:ea typeface="楷体" panose="02010609060101010101" pitchFamily="49" charset="-122"/>
              </a:rPr>
              <a:t>    4</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javap.exe</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类分解器，对</a:t>
            </a:r>
            <a:r>
              <a:rPr lang="en-US" altLang="zh-CN" sz="2000" dirty="0">
                <a:latin typeface="楷体" panose="02010609060101010101" pitchFamily="49" charset="-122"/>
                <a:ea typeface="楷体" panose="02010609060101010101" pitchFamily="49" charset="-122"/>
              </a:rPr>
              <a:t>.class</a:t>
            </a:r>
            <a:r>
              <a:rPr lang="zh-CN" altLang="en-US" sz="2000" dirty="0">
                <a:latin typeface="楷体" panose="02010609060101010101" pitchFamily="49" charset="-122"/>
                <a:ea typeface="楷体" panose="02010609060101010101" pitchFamily="49" charset="-122"/>
              </a:rPr>
              <a:t>文件提供字节码的反汇编，并打印。默认时，打印类的公共域、方法、构造方法和静态初值。执行命令格式如下：</a:t>
            </a:r>
          </a:p>
          <a:p>
            <a:pPr algn="just" defTabSz="609585">
              <a:lnSpc>
                <a:spcPct val="150000"/>
              </a:lnSpc>
            </a:pPr>
            <a:r>
              <a:rPr lang="en-US" altLang="zh-CN" sz="2000" dirty="0">
                <a:latin typeface="楷体" panose="02010609060101010101" pitchFamily="49" charset="-122"/>
                <a:ea typeface="楷体" panose="02010609060101010101" pitchFamily="49" charset="-122"/>
              </a:rPr>
              <a:t>    </a:t>
            </a:r>
            <a:r>
              <a:rPr lang="en-US" altLang="zh-CN" sz="2000" dirty="0" err="1">
                <a:solidFill>
                  <a:srgbClr val="5776B5"/>
                </a:solidFill>
                <a:latin typeface="楷体" panose="02010609060101010101" pitchFamily="49" charset="-122"/>
                <a:ea typeface="楷体" panose="02010609060101010101" pitchFamily="49" charset="-122"/>
              </a:rPr>
              <a:t>Javap</a:t>
            </a:r>
            <a:r>
              <a:rPr lang="en-US" altLang="zh-CN" sz="2000" dirty="0">
                <a:solidFill>
                  <a:srgbClr val="5776B5"/>
                </a:solidFill>
                <a:latin typeface="楷体" panose="02010609060101010101" pitchFamily="49" charset="-122"/>
                <a:ea typeface="楷体" panose="02010609060101010101" pitchFamily="49" charset="-122"/>
              </a:rPr>
              <a:t> [</a:t>
            </a:r>
            <a:r>
              <a:rPr lang="zh-CN" altLang="en-US" sz="2000" dirty="0">
                <a:solidFill>
                  <a:srgbClr val="5776B5"/>
                </a:solidFill>
                <a:latin typeface="楷体" panose="02010609060101010101" pitchFamily="49" charset="-122"/>
                <a:ea typeface="楷体" panose="02010609060101010101" pitchFamily="49" charset="-122"/>
              </a:rPr>
              <a:t>选项</a:t>
            </a:r>
            <a:r>
              <a:rPr lang="en-US" altLang="zh-CN" sz="2000" dirty="0">
                <a:solidFill>
                  <a:srgbClr val="5776B5"/>
                </a:solidFill>
                <a:latin typeface="楷体" panose="02010609060101010101" pitchFamily="49" charset="-122"/>
                <a:ea typeface="楷体" panose="02010609060101010101" pitchFamily="49" charset="-122"/>
              </a:rPr>
              <a:t>] </a:t>
            </a:r>
            <a:r>
              <a:rPr lang="zh-CN" altLang="en-US" sz="2000" dirty="0">
                <a:solidFill>
                  <a:srgbClr val="5776B5"/>
                </a:solidFill>
                <a:latin typeface="楷体" panose="02010609060101010101" pitchFamily="49" charset="-122"/>
                <a:ea typeface="楷体" panose="02010609060101010101" pitchFamily="49" charset="-122"/>
              </a:rPr>
              <a:t>类名</a:t>
            </a:r>
            <a:endParaRPr lang="en-US" altLang="zh-CN" sz="2000" dirty="0">
              <a:solidFill>
                <a:srgbClr val="5776B5"/>
              </a:solidFill>
              <a:latin typeface="楷体" panose="02010609060101010101" pitchFamily="49" charset="-122"/>
              <a:ea typeface="楷体" panose="02010609060101010101" pitchFamily="49" charset="-122"/>
            </a:endParaRPr>
          </a:p>
          <a:p>
            <a:pPr algn="just" defTabSz="609585">
              <a:lnSpc>
                <a:spcPct val="150000"/>
              </a:lnSpc>
            </a:pPr>
            <a:endParaRPr lang="zh-CN" altLang="en-US" dirty="0">
              <a:solidFill>
                <a:srgbClr val="5776B5"/>
              </a:solidFill>
              <a:latin typeface="楷体" panose="02010609060101010101" pitchFamily="49" charset="-122"/>
              <a:ea typeface="楷体" panose="02010609060101010101" pitchFamily="49" charset="-122"/>
            </a:endParaRPr>
          </a:p>
        </p:txBody>
      </p:sp>
      <p:sp>
        <p:nvSpPr>
          <p:cNvPr id="17" name="圆角矩形 22">
            <a:extLst>
              <a:ext uri="{FF2B5EF4-FFF2-40B4-BE49-F238E27FC236}">
                <a16:creationId xmlns:a16="http://schemas.microsoft.com/office/drawing/2014/main" id="{7DD0B2F2-C36F-4F98-92FC-5EE5C8F38551}"/>
              </a:ext>
            </a:extLst>
          </p:cNvPr>
          <p:cNvSpPr/>
          <p:nvPr/>
        </p:nvSpPr>
        <p:spPr>
          <a:xfrm>
            <a:off x="644742" y="1046329"/>
            <a:ext cx="11119909" cy="5052767"/>
          </a:xfrm>
          <a:prstGeom prst="roundRect">
            <a:avLst/>
          </a:prstGeom>
          <a:noFill/>
          <a:ln>
            <a:solidFill>
              <a:srgbClr val="5776B5"/>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776B5"/>
              </a:solidFill>
            </a:endParaRPr>
          </a:p>
        </p:txBody>
      </p:sp>
    </p:spTree>
    <p:extLst>
      <p:ext uri="{BB962C8B-B14F-4D97-AF65-F5344CB8AC3E}">
        <p14:creationId xmlns:p14="http://schemas.microsoft.com/office/powerpoint/2010/main" val="6951301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fade">
                                      <p:cBhvr>
                                        <p:cTn id="22" dur="500"/>
                                        <p:tgtEl>
                                          <p:spTgt spid="71"/>
                                        </p:tgtEl>
                                      </p:cBhvr>
                                    </p:animEffect>
                                    <p:anim calcmode="lin" valueType="num">
                                      <p:cBhvr>
                                        <p:cTn id="23" dur="500" fill="hold"/>
                                        <p:tgtEl>
                                          <p:spTgt spid="71"/>
                                        </p:tgtEl>
                                        <p:attrNameLst>
                                          <p:attrName>ppt_x</p:attrName>
                                        </p:attrNameLst>
                                      </p:cBhvr>
                                      <p:tavLst>
                                        <p:tav tm="0">
                                          <p:val>
                                            <p:strVal val="#ppt_x"/>
                                          </p:val>
                                        </p:tav>
                                        <p:tav tm="100000">
                                          <p:val>
                                            <p:strVal val="#ppt_x"/>
                                          </p:val>
                                        </p:tav>
                                      </p:tavLst>
                                    </p:anim>
                                    <p:anim calcmode="lin" valueType="num">
                                      <p:cBhvr>
                                        <p:cTn id="24"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Pro House">
      <a:dk1>
        <a:sysClr val="windowText" lastClr="000000"/>
      </a:dk1>
      <a:lt1>
        <a:sysClr val="window" lastClr="FFFFFF"/>
      </a:lt1>
      <a:dk2>
        <a:srgbClr val="44546A"/>
      </a:dk2>
      <a:lt2>
        <a:srgbClr val="E7E6E6"/>
      </a:lt2>
      <a:accent1>
        <a:srgbClr val="D92751"/>
      </a:accent1>
      <a:accent2>
        <a:srgbClr val="D8D8D8"/>
      </a:accent2>
      <a:accent3>
        <a:srgbClr val="BFBFBF"/>
      </a:accent3>
      <a:accent4>
        <a:srgbClr val="A5A5A5"/>
      </a:accent4>
      <a:accent5>
        <a:srgbClr val="BFBFBF"/>
      </a:accent5>
      <a:accent6>
        <a:srgbClr val="D8D8D8"/>
      </a:accent6>
      <a:hlink>
        <a:srgbClr val="0563C1"/>
      </a:hlink>
      <a:folHlink>
        <a:srgbClr val="954F72"/>
      </a:folHlink>
    </a:clrScheme>
    <a:fontScheme name="Pro House">
      <a:majorFont>
        <a:latin typeface="Roboto Medium"/>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TotalTime>
  <Words>1629</Words>
  <Application>Microsoft Office PowerPoint</Application>
  <PresentationFormat>宽屏</PresentationFormat>
  <Paragraphs>99</Paragraphs>
  <Slides>17</Slides>
  <Notes>0</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17</vt:i4>
      </vt:variant>
    </vt:vector>
  </HeadingPairs>
  <TitlesOfParts>
    <vt:vector size="33" baseType="lpstr">
      <vt:lpstr>Gill Sans</vt:lpstr>
      <vt:lpstr>黑体</vt:lpstr>
      <vt:lpstr>楷体</vt:lpstr>
      <vt:lpstr>思源黑体 CN Bold</vt:lpstr>
      <vt:lpstr>思源黑体 CN Regular</vt:lpstr>
      <vt:lpstr>宋体</vt:lpstr>
      <vt:lpstr>印品黑体</vt:lpstr>
      <vt:lpstr>Arial</vt:lpstr>
      <vt:lpstr>Open Sans</vt:lpstr>
      <vt:lpstr>Raleway</vt:lpstr>
      <vt:lpstr>Roboto Medium</vt:lpstr>
      <vt:lpstr>等线</vt:lpstr>
      <vt:lpstr>等线 Light</vt:lpstr>
      <vt:lpstr>微软雅黑</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 yuting</dc:creator>
  <cp:lastModifiedBy>li yuting</cp:lastModifiedBy>
  <cp:revision>77</cp:revision>
  <dcterms:created xsi:type="dcterms:W3CDTF">2021-12-14T07:16:54Z</dcterms:created>
  <dcterms:modified xsi:type="dcterms:W3CDTF">2021-12-15T01:37:28Z</dcterms:modified>
</cp:coreProperties>
</file>