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1127" r:id="rId3"/>
    <p:sldId id="287" r:id="rId4"/>
    <p:sldId id="288" r:id="rId5"/>
    <p:sldId id="257" r:id="rId6"/>
    <p:sldId id="330" r:id="rId7"/>
    <p:sldId id="1158" r:id="rId8"/>
    <p:sldId id="1182" r:id="rId9"/>
    <p:sldId id="1195" r:id="rId10"/>
    <p:sldId id="1169" r:id="rId11"/>
    <p:sldId id="1190" r:id="rId12"/>
    <p:sldId id="1138" r:id="rId13"/>
    <p:sldId id="1196" r:id="rId14"/>
    <p:sldId id="1197" r:id="rId15"/>
    <p:sldId id="1198" r:id="rId16"/>
    <p:sldId id="1199" r:id="rId17"/>
    <p:sldId id="1200" r:id="rId18"/>
    <p:sldId id="1191" r:id="rId19"/>
    <p:sldId id="1166" r:id="rId20"/>
    <p:sldId id="1167" r:id="rId21"/>
    <p:sldId id="1139" r:id="rId22"/>
    <p:sldId id="1192" r:id="rId23"/>
    <p:sldId id="1126"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DA0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754262D-FA1B-4F52-B35C-F6A98E42953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9F5A8AA4-CC66-4A1B-BE12-00BF931686A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032F57FF-076A-4277-A44C-8B921FDE80F0}"/>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28F1D681-0E6E-4269-9C46-9C90C100A41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CD9A456-284B-4AE2-A022-2379AAABE0ED}"/>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724724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7B77433-9370-4E16-A782-68684BC9D0B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73C9F5FD-08A7-4D87-8FBA-F9E431BA5D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CFFA7DD-688D-485A-AB2A-3A9DFBF1E297}"/>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88380363-9554-4DCF-9B4C-BE97CA28D5B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F77A51F-1E81-497D-9BF1-62A9BD01EBD8}"/>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485327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8432BE16-5F00-4586-BF00-6586768F0C48}"/>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9AF3569F-0466-48CE-8ECE-82C9DC3FAAA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0272457-1F80-4BE0-A42B-92D89C788D3B}"/>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ED28FD56-FE34-4521-B285-FC192852A3F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FD4DBA3-C3D1-4CC8-8403-6172B2A84E13}"/>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37275155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id="{084BB70F-A6FD-458B-A03E-270004AC36C8}"/>
              </a:ext>
            </a:extLst>
          </p:cNvPr>
          <p:cNvSpPr>
            <a:spLocks noGrp="1"/>
          </p:cNvSpPr>
          <p:nvPr>
            <p:ph type="pic" sz="quarter" idx="10"/>
          </p:nvPr>
        </p:nvSpPr>
        <p:spPr>
          <a:xfrm>
            <a:off x="0" y="0"/>
            <a:ext cx="12192000" cy="6858000"/>
          </a:xfrm>
        </p:spPr>
        <p:txBody>
          <a:bodyPr/>
          <a:lstStyle/>
          <a:p>
            <a:endParaRPr lang="zh-CN" altLang="en-US"/>
          </a:p>
        </p:txBody>
      </p:sp>
    </p:spTree>
    <p:extLst>
      <p:ext uri="{BB962C8B-B14F-4D97-AF65-F5344CB8AC3E}">
        <p14:creationId xmlns:p14="http://schemas.microsoft.com/office/powerpoint/2010/main" val="3160835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04001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74153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478948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305670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12/16/2021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486866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12/16/2021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877461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12/16/2021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84228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CE32DF3-F20D-4A44-A6D7-D1C673DFBDD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F5CDC57-C5DD-474C-963D-4BB5CABA1366}"/>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0F50B78-A875-4E45-91B5-49939EF587B7}"/>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EFBFC2DF-B6ED-44E0-936C-6E214237F28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57A2164-AFDA-48F8-A7EC-76ACF6199F0A}"/>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993592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694584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780307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532221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866289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5523073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sp>
        <p:nvSpPr>
          <p:cNvPr id="2" name="Picture Placeholder 7"/>
          <p:cNvSpPr>
            <a:spLocks noGrp="1"/>
          </p:cNvSpPr>
          <p:nvPr>
            <p:ph type="pic" sz="quarter" idx="10"/>
          </p:nvPr>
        </p:nvSpPr>
        <p:spPr>
          <a:xfrm>
            <a:off x="0" y="0"/>
            <a:ext cx="2438400" cy="6858000"/>
          </a:xfrm>
          <a:prstGeom prst="rect">
            <a:avLst/>
          </a:prstGeom>
          <a:solidFill>
            <a:schemeClr val="bg1">
              <a:lumMod val="95000"/>
            </a:schemeClr>
          </a:solidFill>
        </p:spPr>
        <p:txBody>
          <a:bodyPr/>
          <a:lstStyle/>
          <a:p>
            <a:endParaRPr lang="en-US"/>
          </a:p>
        </p:txBody>
      </p:sp>
      <p:sp>
        <p:nvSpPr>
          <p:cNvPr id="3" name="Rectangle 2"/>
          <p:cNvSpPr/>
          <p:nvPr userDrawn="1"/>
        </p:nvSpPr>
        <p:spPr>
          <a:xfrm>
            <a:off x="7924800" y="0"/>
            <a:ext cx="1828800" cy="2514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Tree>
    <p:extLst>
      <p:ext uri="{BB962C8B-B14F-4D97-AF65-F5344CB8AC3E}">
        <p14:creationId xmlns:p14="http://schemas.microsoft.com/office/powerpoint/2010/main" val="1408042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0953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内页">
    <p:bg>
      <p:bgPr>
        <a:solidFill>
          <a:srgbClr val="FAFAFA">
            <a:alpha val="92000"/>
          </a:srgbClr>
        </a:solidFill>
        <a:effectLst/>
      </p:bgPr>
    </p:bg>
    <p:spTree>
      <p:nvGrpSpPr>
        <p:cNvPr id="1" name=""/>
        <p:cNvGrpSpPr/>
        <p:nvPr/>
      </p:nvGrpSpPr>
      <p:grpSpPr>
        <a:xfrm>
          <a:off x="0" y="0"/>
          <a:ext cx="0" cy="0"/>
          <a:chOff x="0" y="0"/>
          <a:chExt cx="0" cy="0"/>
        </a:xfrm>
      </p:grpSpPr>
      <p:sp>
        <p:nvSpPr>
          <p:cNvPr id="2" name="矩形 1"/>
          <p:cNvSpPr/>
          <p:nvPr userDrawn="1"/>
        </p:nvSpPr>
        <p:spPr>
          <a:xfrm>
            <a:off x="0" y="160021"/>
            <a:ext cx="12192000" cy="6253135"/>
          </a:xfrm>
          <a:prstGeom prst="rect">
            <a:avLst/>
          </a:prstGeom>
          <a:solidFill>
            <a:schemeClr val="bg1"/>
          </a:solidFill>
          <a:ln>
            <a:noFill/>
          </a:ln>
          <a:effectLst>
            <a:outerShdw blurRad="393700" dist="177800" dir="5400000" algn="t"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
        <p:nvSpPr>
          <p:cNvPr id="8" name="灯片编号占位符 4"/>
          <p:cNvSpPr txBox="1">
            <a:spLocks/>
          </p:cNvSpPr>
          <p:nvPr userDrawn="1"/>
        </p:nvSpPr>
        <p:spPr>
          <a:xfrm>
            <a:off x="11635152" y="6478470"/>
            <a:ext cx="258083" cy="246221"/>
          </a:xfrm>
          <a:prstGeom prst="rect">
            <a:avLst/>
          </a:prstGeom>
          <a:noFill/>
        </p:spPr>
        <p:txBody>
          <a:bodyPr wrap="none" lIns="0" tIns="0" rIns="0" bIns="0" rtlCol="0" anchor="ctr">
            <a:spAutoFit/>
          </a:bodyPr>
          <a:lstStyle>
            <a:defPPr>
              <a:defRPr lang="zh-CN"/>
            </a:defPPr>
            <a:lvl1pPr marL="0" algn="r" defTabSz="914400" rtl="0" eaLnBrk="1" latinLnBrk="0" hangingPunct="1">
              <a:defRPr lang="en-US" altLang="zh-CN" sz="14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B44C642-52FE-4436-9921-21EF1F32C57C}" type="slidenum">
              <a:rPr lang="zh-CN" altLang="en-US" sz="1600" smtClean="0">
                <a:solidFill>
                  <a:schemeClr val="accent3"/>
                </a:solidFill>
                <a:latin typeface="+mn-lt"/>
              </a:rPr>
              <a:pPr/>
              <a:t>‹#›</a:t>
            </a:fld>
            <a:endParaRPr lang="zh-CN" altLang="en-US" sz="1600">
              <a:solidFill>
                <a:schemeClr val="accent3"/>
              </a:solidFill>
              <a:latin typeface="+mn-lt"/>
            </a:endParaRPr>
          </a:p>
        </p:txBody>
      </p:sp>
      <p:sp>
        <p:nvSpPr>
          <p:cNvPr id="10" name="Line 28"/>
          <p:cNvSpPr>
            <a:spLocks noChangeShapeType="1"/>
          </p:cNvSpPr>
          <p:nvPr userDrawn="1"/>
        </p:nvSpPr>
        <p:spPr bwMode="auto">
          <a:xfrm flipH="1">
            <a:off x="11459303" y="6503525"/>
            <a:ext cx="115024" cy="196107"/>
          </a:xfrm>
          <a:prstGeom prst="line">
            <a:avLst/>
          </a:prstGeom>
          <a:noFill/>
          <a:ln w="6350"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12" name="文本框 11"/>
          <p:cNvSpPr txBox="1"/>
          <p:nvPr userDrawn="1"/>
        </p:nvSpPr>
        <p:spPr>
          <a:xfrm>
            <a:off x="341716" y="6516942"/>
            <a:ext cx="4634282" cy="169277"/>
          </a:xfrm>
          <a:prstGeom prst="rect">
            <a:avLst/>
          </a:prstGeom>
          <a:noFill/>
        </p:spPr>
        <p:txBody>
          <a:bodyPr vert="horz" wrap="none" lIns="0" tIns="0" rIns="0" bIns="0" rtlCol="0">
            <a:spAutoFit/>
          </a:bodyPr>
          <a:lstStyle/>
          <a:p>
            <a:r>
              <a:rPr lang="en-US" altLang="zh-CN" sz="1100" spc="300">
                <a:solidFill>
                  <a:schemeClr val="bg1">
                    <a:lumMod val="65000"/>
                  </a:schemeClr>
                </a:solidFill>
              </a:rPr>
              <a:t>SHANGHAI  OOOPIC  TECHNOLOGIES  CO.,LTD.</a:t>
            </a:r>
            <a:endParaRPr lang="zh-CN" altLang="en-US" sz="1100" spc="300">
              <a:solidFill>
                <a:schemeClr val="bg1">
                  <a:lumMod val="65000"/>
                </a:schemeClr>
              </a:solidFill>
            </a:endParaRPr>
          </a:p>
        </p:txBody>
      </p:sp>
      <p:sp>
        <p:nvSpPr>
          <p:cNvPr id="13" name="矩形 12"/>
          <p:cNvSpPr/>
          <p:nvPr userDrawn="1"/>
        </p:nvSpPr>
        <p:spPr>
          <a:xfrm>
            <a:off x="0" y="395947"/>
            <a:ext cx="103517" cy="51566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Tree>
    <p:extLst>
      <p:ext uri="{BB962C8B-B14F-4D97-AF65-F5344CB8AC3E}">
        <p14:creationId xmlns:p14="http://schemas.microsoft.com/office/powerpoint/2010/main" val="3531352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7C1287-A6DF-4E9B-8DF3-349F5C6E366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BA5E689D-6F5D-4D69-B74B-DC804E0578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2010BB83-EA9B-4CE3-9097-865FF3E631AB}"/>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58FDB219-3999-4124-84A7-9B160B2B9D5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C8EF751-3ABD-408E-8FB1-F4B813E5E779}"/>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434510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8DE9021-65C0-4692-9BA9-063C496F686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EE294AF-19CC-4486-B81D-2761A5445CC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EC9BC20B-B40A-4174-A5D7-11B986BF9CB3}"/>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07486078-B5F9-48B9-8111-C67396CCB90B}"/>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6" name="页脚占位符 5">
            <a:extLst>
              <a:ext uri="{FF2B5EF4-FFF2-40B4-BE49-F238E27FC236}">
                <a16:creationId xmlns:a16="http://schemas.microsoft.com/office/drawing/2014/main" id="{F115929B-182D-482D-88FD-7A393934D8E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5EDA1D0-438A-4AE6-84CF-04576DEB6469}"/>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378267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524A35D-E289-42D5-ABB5-87E8E1DD28C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F70E90EA-D154-4EDD-98DF-396ED50565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D0F4247C-8F5D-4F94-9C12-EE756AE2F09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AB6D8CE9-1EC5-4771-A49A-883D5CD4BC7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86734A85-F4EC-4DCC-BB99-F37D65C0E61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04338AF2-8BCB-4808-91D1-761D8078C694}"/>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8" name="页脚占位符 7">
            <a:extLst>
              <a:ext uri="{FF2B5EF4-FFF2-40B4-BE49-F238E27FC236}">
                <a16:creationId xmlns:a16="http://schemas.microsoft.com/office/drawing/2014/main" id="{B84F4B89-4558-4E0C-B062-FF6912B8434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4044F728-C4F1-4EE7-9FA8-E30BF1C4572C}"/>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541092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4A312C9-6B1F-4F75-94E1-4417624DA35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57DFB88-BB68-4FB4-AB08-C9A2CD7BD434}"/>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4" name="页脚占位符 3">
            <a:extLst>
              <a:ext uri="{FF2B5EF4-FFF2-40B4-BE49-F238E27FC236}">
                <a16:creationId xmlns:a16="http://schemas.microsoft.com/office/drawing/2014/main" id="{CA2BE76E-221A-467D-AD98-C55BDB68937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5AA6AEF4-C7BE-488C-AE99-183E67AB05E9}"/>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3945749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013D602E-0A6C-4BA8-AC27-2E6FC25971C9}"/>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3" name="页脚占位符 2">
            <a:extLst>
              <a:ext uri="{FF2B5EF4-FFF2-40B4-BE49-F238E27FC236}">
                <a16:creationId xmlns:a16="http://schemas.microsoft.com/office/drawing/2014/main" id="{346D0D44-8B06-487B-8F29-D772773C375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88F0B20-ABD9-4A71-ACCF-DDED4B337BC0}"/>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3009196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7A59C9C-C099-4B7C-BD7A-E24D5C745DC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E25E813-07F1-469B-B76C-09D89717E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4CEF8B21-5DFB-483D-8FA0-46E8712DB8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BB4213BA-03E1-402F-801B-1B4890201D82}"/>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6" name="页脚占位符 5">
            <a:extLst>
              <a:ext uri="{FF2B5EF4-FFF2-40B4-BE49-F238E27FC236}">
                <a16:creationId xmlns:a16="http://schemas.microsoft.com/office/drawing/2014/main" id="{6426A43E-90D9-41A1-9B4D-BBE97ED7000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E0B921E-6752-4B6F-B8C9-0D13F6681ADD}"/>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860195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1377F90-D205-4A85-B1AC-E100B41627B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B1C4E33F-BE30-4BBD-A935-6DB8B047B1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3AE398AA-F6EC-45A3-A850-982C015236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33A74D9-89BD-4C72-B3B4-6006D92787BE}"/>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6" name="页脚占位符 5">
            <a:extLst>
              <a:ext uri="{FF2B5EF4-FFF2-40B4-BE49-F238E27FC236}">
                <a16:creationId xmlns:a16="http://schemas.microsoft.com/office/drawing/2014/main" id="{4C8D4C58-A24B-49C7-B45C-421AD943C49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0E878A2-35C1-4633-8597-FE5386369F2F}"/>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2392500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6FEBD63-BE9B-4A1A-95AF-9288667EE8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4C9AA13B-CD0B-493B-A772-7BA48A82E9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B87AF96-BCE1-4267-ABC5-4F167445EB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6998E4EB-F741-4E6B-852A-F4B6A511B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D4E998A9-7C73-48F0-A604-D97DD71193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40583432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12/16/2021</a:t>
            </a:fld>
            <a:endParaRPr lang="en-US" dirty="0"/>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40586626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00">
              <a:srgbClr val="5877B6"/>
            </a:gs>
            <a:gs pos="0">
              <a:srgbClr val="465E96"/>
            </a:gs>
          </a:gsLst>
          <a:lin ang="0" scaled="0"/>
        </a:gradFill>
        <a:effectLst/>
      </p:bgPr>
    </p:bg>
    <p:spTree>
      <p:nvGrpSpPr>
        <p:cNvPr id="1" name=""/>
        <p:cNvGrpSpPr/>
        <p:nvPr/>
      </p:nvGrpSpPr>
      <p:grpSpPr>
        <a:xfrm>
          <a:off x="0" y="0"/>
          <a:ext cx="0" cy="0"/>
          <a:chOff x="0" y="0"/>
          <a:chExt cx="0" cy="0"/>
        </a:xfrm>
      </p:grpSpPr>
      <p:sp>
        <p:nvSpPr>
          <p:cNvPr id="20" name="任意多边形: 形状 19">
            <a:extLst>
              <a:ext uri="{FF2B5EF4-FFF2-40B4-BE49-F238E27FC236}">
                <a16:creationId xmlns:a16="http://schemas.microsoft.com/office/drawing/2014/main" id="{D035236D-571F-4E36-8D43-B076A39B1BC9}"/>
              </a:ext>
            </a:extLst>
          </p:cNvPr>
          <p:cNvSpPr>
            <a:spLocks/>
          </p:cNvSpPr>
          <p:nvPr/>
        </p:nvSpPr>
        <p:spPr bwMode="auto">
          <a:xfrm>
            <a:off x="5295296" y="0"/>
            <a:ext cx="6896704" cy="6858000"/>
          </a:xfrm>
          <a:custGeom>
            <a:avLst/>
            <a:gdLst>
              <a:gd name="connsiteX0" fmla="*/ 0 w 5172528"/>
              <a:gd name="connsiteY0" fmla="*/ 0 h 5143500"/>
              <a:gd name="connsiteX1" fmla="*/ 5057233 w 5172528"/>
              <a:gd name="connsiteY1" fmla="*/ 0 h 5143500"/>
              <a:gd name="connsiteX2" fmla="*/ 5172528 w 5172528"/>
              <a:gd name="connsiteY2" fmla="*/ 0 h 5143500"/>
              <a:gd name="connsiteX3" fmla="*/ 5172528 w 5172528"/>
              <a:gd name="connsiteY3" fmla="*/ 5143500 h 5143500"/>
              <a:gd name="connsiteX4" fmla="*/ 5170060 w 5172528"/>
              <a:gd name="connsiteY4" fmla="*/ 5143500 h 5143500"/>
              <a:gd name="connsiteX5" fmla="*/ 2422279 w 5172528"/>
              <a:gd name="connsiteY5" fmla="*/ 5143500 h 5143500"/>
              <a:gd name="connsiteX6" fmla="*/ 2157109 w 5172528"/>
              <a:gd name="connsiteY6" fmla="*/ 4979789 h 5143500"/>
              <a:gd name="connsiteX7" fmla="*/ 1200711 w 5172528"/>
              <a:gd name="connsiteY7" fmla="*/ 4759524 h 5143500"/>
              <a:gd name="connsiteX8" fmla="*/ 378388 w 5172528"/>
              <a:gd name="connsiteY8" fmla="*/ 4271367 h 5143500"/>
              <a:gd name="connsiteX9" fmla="*/ 345614 w 5172528"/>
              <a:gd name="connsiteY9" fmla="*/ 3443883 h 5143500"/>
              <a:gd name="connsiteX10" fmla="*/ 768694 w 5172528"/>
              <a:gd name="connsiteY10" fmla="*/ 2702719 h 5143500"/>
              <a:gd name="connsiteX11" fmla="*/ 1194753 w 5172528"/>
              <a:gd name="connsiteY11" fmla="*/ 1163836 h 5143500"/>
              <a:gd name="connsiteX12" fmla="*/ 1188794 w 5172528"/>
              <a:gd name="connsiteY12" fmla="*/ 1151930 h 5143500"/>
              <a:gd name="connsiteX13" fmla="*/ 670372 w 5172528"/>
              <a:gd name="connsiteY13" fmla="*/ 514945 h 5143500"/>
              <a:gd name="connsiteX14" fmla="*/ 32774 w 5172528"/>
              <a:gd name="connsiteY14" fmla="*/ 32742 h 5143500"/>
              <a:gd name="connsiteX15" fmla="*/ 0 w 5172528"/>
              <a:gd name="connsiteY15" fmla="*/ 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72528" h="5143500">
                <a:moveTo>
                  <a:pt x="0" y="0"/>
                </a:moveTo>
                <a:cubicBezTo>
                  <a:pt x="0" y="0"/>
                  <a:pt x="0" y="0"/>
                  <a:pt x="5057233" y="0"/>
                </a:cubicBezTo>
                <a:lnTo>
                  <a:pt x="5172528" y="0"/>
                </a:lnTo>
                <a:lnTo>
                  <a:pt x="5172528" y="5143500"/>
                </a:lnTo>
                <a:lnTo>
                  <a:pt x="5170060" y="5143500"/>
                </a:lnTo>
                <a:cubicBezTo>
                  <a:pt x="4777520" y="5143500"/>
                  <a:pt x="3992440" y="5143500"/>
                  <a:pt x="2422279" y="5143500"/>
                </a:cubicBezTo>
                <a:cubicBezTo>
                  <a:pt x="2344813" y="5080992"/>
                  <a:pt x="2255430" y="5024438"/>
                  <a:pt x="2157109" y="4979789"/>
                </a:cubicBezTo>
                <a:cubicBezTo>
                  <a:pt x="1859166" y="4845844"/>
                  <a:pt x="1522490" y="4827985"/>
                  <a:pt x="1200711" y="4759524"/>
                </a:cubicBezTo>
                <a:cubicBezTo>
                  <a:pt x="878933" y="4694039"/>
                  <a:pt x="542257" y="4557117"/>
                  <a:pt x="378388" y="4271367"/>
                </a:cubicBezTo>
                <a:cubicBezTo>
                  <a:pt x="235375" y="4024313"/>
                  <a:pt x="250273" y="3711774"/>
                  <a:pt x="345614" y="3443883"/>
                </a:cubicBezTo>
                <a:cubicBezTo>
                  <a:pt x="443936" y="3175992"/>
                  <a:pt x="610784" y="2940844"/>
                  <a:pt x="768694" y="2702719"/>
                </a:cubicBezTo>
                <a:cubicBezTo>
                  <a:pt x="1039822" y="2288977"/>
                  <a:pt x="1379477" y="1669852"/>
                  <a:pt x="1194753" y="1163836"/>
                </a:cubicBezTo>
                <a:cubicBezTo>
                  <a:pt x="1191773" y="1157883"/>
                  <a:pt x="1191773" y="1154906"/>
                  <a:pt x="1188794" y="1151930"/>
                </a:cubicBezTo>
                <a:cubicBezTo>
                  <a:pt x="1090472" y="895945"/>
                  <a:pt x="878933" y="684610"/>
                  <a:pt x="670372" y="514945"/>
                </a:cubicBezTo>
                <a:cubicBezTo>
                  <a:pt x="464792" y="348258"/>
                  <a:pt x="235375" y="205383"/>
                  <a:pt x="32774" y="32742"/>
                </a:cubicBezTo>
                <a:cubicBezTo>
                  <a:pt x="20856" y="20836"/>
                  <a:pt x="11918" y="1190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Open Sans"/>
              <a:ea typeface="+mn-ea"/>
              <a:cs typeface="+mn-cs"/>
            </a:endParaRPr>
          </a:p>
        </p:txBody>
      </p:sp>
      <p:pic>
        <p:nvPicPr>
          <p:cNvPr id="3" name="图形 2">
            <a:extLst>
              <a:ext uri="{FF2B5EF4-FFF2-40B4-BE49-F238E27FC236}">
                <a16:creationId xmlns:a16="http://schemas.microsoft.com/office/drawing/2014/main" id="{6B72358E-5066-44AE-966F-C4584C0B71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66060" y="727360"/>
            <a:ext cx="4557485" cy="5145085"/>
          </a:xfrm>
          <a:prstGeom prst="rect">
            <a:avLst/>
          </a:prstGeom>
        </p:spPr>
      </p:pic>
      <p:sp>
        <p:nvSpPr>
          <p:cNvPr id="14" name="TextBox 21">
            <a:extLst>
              <a:ext uri="{FF2B5EF4-FFF2-40B4-BE49-F238E27FC236}">
                <a16:creationId xmlns:a16="http://schemas.microsoft.com/office/drawing/2014/main" id="{2AACAD38-307E-4B9C-B067-BDDD4FE3A4E6}"/>
              </a:ext>
            </a:extLst>
          </p:cNvPr>
          <p:cNvSpPr txBox="1"/>
          <p:nvPr/>
        </p:nvSpPr>
        <p:spPr>
          <a:xfrm>
            <a:off x="1450264" y="2012235"/>
            <a:ext cx="4017281" cy="1200329"/>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72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项 目 </a:t>
            </a:r>
            <a:r>
              <a:rPr kumimoji="0" lang="en-US" altLang="zh-CN" sz="72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13</a:t>
            </a:r>
            <a:endParaRPr kumimoji="0" lang="id-ID" sz="72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5" name="TextBox 21">
            <a:extLst>
              <a:ext uri="{FF2B5EF4-FFF2-40B4-BE49-F238E27FC236}">
                <a16:creationId xmlns:a16="http://schemas.microsoft.com/office/drawing/2014/main" id="{FCA8A889-F7F0-4C2F-9809-D0BE99891A69}"/>
              </a:ext>
            </a:extLst>
          </p:cNvPr>
          <p:cNvSpPr txBox="1"/>
          <p:nvPr/>
        </p:nvSpPr>
        <p:spPr>
          <a:xfrm>
            <a:off x="956234" y="3645437"/>
            <a:ext cx="4833092" cy="830997"/>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设计油耗计算器</a:t>
            </a:r>
            <a:endParaRPr kumimoji="0" lang="id-ID" sz="48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690772870"/>
      </p:ext>
    </p:extLst>
  </p:cSld>
  <p:clrMapOvr>
    <a:masterClrMapping/>
  </p:clrMapOvr>
  <mc:AlternateContent xmlns:mc="http://schemas.openxmlformats.org/markup-compatibility/2006" xmlns:p14="http://schemas.microsoft.com/office/powerpoint/2010/main">
    <mc:Choice Requires="p14">
      <p:transition p14:dur="30" advClick="0" advTm="3000"/>
    </mc:Choice>
    <mc:Fallback xmlns="">
      <p:transition advClick="0"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5">
            <a:extLst>
              <a:ext uri="{FF2B5EF4-FFF2-40B4-BE49-F238E27FC236}">
                <a16:creationId xmlns:a16="http://schemas.microsoft.com/office/drawing/2014/main" id="{7416A691-D993-4C66-A7CC-D2C3C16BC6BE}"/>
              </a:ext>
            </a:extLst>
          </p:cNvPr>
          <p:cNvSpPr/>
          <p:nvPr/>
        </p:nvSpPr>
        <p:spPr>
          <a:xfrm>
            <a:off x="584059" y="2090376"/>
            <a:ext cx="11023882" cy="3942780"/>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8" name="TextBox 21">
            <a:extLst>
              <a:ext uri="{FF2B5EF4-FFF2-40B4-BE49-F238E27FC236}">
                <a16:creationId xmlns:a16="http://schemas.microsoft.com/office/drawing/2014/main" id="{F6665819-4DA4-47DC-89B4-9248E370BC4A}"/>
              </a:ext>
            </a:extLst>
          </p:cNvPr>
          <p:cNvSpPr txBox="1"/>
          <p:nvPr/>
        </p:nvSpPr>
        <p:spPr>
          <a:xfrm>
            <a:off x="988822" y="1072129"/>
            <a:ext cx="4525858"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1.4  </a:t>
            </a:r>
            <a:r>
              <a:rPr lang="en-US" altLang="zh-CN" sz="3200" dirty="0" err="1">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JFrame</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组件</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1" name="矩形 10">
            <a:extLst>
              <a:ext uri="{FF2B5EF4-FFF2-40B4-BE49-F238E27FC236}">
                <a16:creationId xmlns:a16="http://schemas.microsoft.com/office/drawing/2014/main" id="{8193CC03-7C46-4905-BC5D-47651DDBFC1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EB9A84E-D52A-43F6-A69A-2F4DE61710C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8E036885-2843-4210-A322-A18998AD21BC}"/>
              </a:ext>
            </a:extLst>
          </p:cNvPr>
          <p:cNvSpPr txBox="1"/>
          <p:nvPr/>
        </p:nvSpPr>
        <p:spPr>
          <a:xfrm>
            <a:off x="988822" y="154199"/>
            <a:ext cx="3693319" cy="492443"/>
          </a:xfrm>
          <a:prstGeom prst="rect">
            <a:avLst/>
          </a:prstGeom>
        </p:spPr>
        <p:txBody>
          <a:bodyPr wrap="squar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sp>
        <p:nvSpPr>
          <p:cNvPr id="9" name="文本框 8">
            <a:extLst>
              <a:ext uri="{FF2B5EF4-FFF2-40B4-BE49-F238E27FC236}">
                <a16:creationId xmlns:a16="http://schemas.microsoft.com/office/drawing/2014/main" id="{6E2DA820-B045-4CCC-BFCD-E40517E35F1B}"/>
              </a:ext>
            </a:extLst>
          </p:cNvPr>
          <p:cNvSpPr txBox="1"/>
          <p:nvPr/>
        </p:nvSpPr>
        <p:spPr>
          <a:xfrm>
            <a:off x="1184635" y="2090376"/>
            <a:ext cx="9822729" cy="3713517"/>
          </a:xfrm>
          <a:prstGeom prst="rect">
            <a:avLst/>
          </a:prstGeom>
          <a:noFill/>
        </p:spPr>
        <p:txBody>
          <a:bodyPr wrap="square">
            <a:spAutoFit/>
          </a:bodyPr>
          <a:lstStyle/>
          <a:p>
            <a:pPr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zh-CN" altLang="zh-CN" sz="2000" dirty="0">
                <a:solidFill>
                  <a:prstClr val="black"/>
                </a:solidFill>
                <a:latin typeface="楷体" panose="02010609060101010101" pitchFamily="49" charset="-122"/>
                <a:ea typeface="楷体" panose="02010609060101010101" pitchFamily="49" charset="-122"/>
              </a:rPr>
              <a:t>JFrame是与AWT中的Frame相对应的Swing组件，继承自java.awt.Frame类，功能也相当。JFrame上面只能有一个唯一的组件，这个组件为JRootPane，调用JFrame.getContentPane()方法可获得JFrame中内置的JRootPane对象，应用程序不能直接在JFrame实例对象上增加组件和设置布局管理器，而应该在JRootPane对象上增加子组件和设置布局管理器。从JDK5.0之后，重写了add(Component comp)和setLayout(LayoutManager</a:t>
            </a:r>
            <a:r>
              <a:rPr lang="en-US" altLang="zh-CN" sz="2000" dirty="0">
                <a:solidFill>
                  <a:prstClr val="black"/>
                </a:solidFill>
                <a:latin typeface="楷体" panose="02010609060101010101" pitchFamily="49" charset="-122"/>
                <a:ea typeface="楷体" panose="02010609060101010101" pitchFamily="49" charset="-122"/>
              </a:rPr>
              <a:t> </a:t>
            </a:r>
            <a:r>
              <a:rPr lang="zh-CN" altLang="zh-CN" sz="2000" dirty="0">
                <a:solidFill>
                  <a:prstClr val="black"/>
                </a:solidFill>
                <a:latin typeface="楷体" panose="02010609060101010101" pitchFamily="49" charset="-122"/>
                <a:ea typeface="楷体" panose="02010609060101010101" pitchFamily="49" charset="-122"/>
              </a:rPr>
              <a:t>l)方法，直接调用这两个方法也是在操作JContentPane对象。当用户点击JFrame的关闭按钮时，JFrame会自动隐藏，但没有关闭，可以在windowClosing事件中关闭。更常用的方式是调用JFrame的方法来关闭</a:t>
            </a:r>
            <a:r>
              <a:rPr lang="zh-CN" altLang="en-US" sz="2000" dirty="0">
                <a:solidFill>
                  <a:prstClr val="black"/>
                </a:solidFill>
                <a:latin typeface="楷体" panose="02010609060101010101" pitchFamily="49" charset="-122"/>
                <a:ea typeface="楷体" panose="02010609060101010101" pitchFamily="49" charset="-122"/>
              </a:rPr>
              <a:t>。</a:t>
            </a:r>
          </a:p>
        </p:txBody>
      </p:sp>
    </p:spTree>
    <p:extLst>
      <p:ext uri="{BB962C8B-B14F-4D97-AF65-F5344CB8AC3E}">
        <p14:creationId xmlns:p14="http://schemas.microsoft.com/office/powerpoint/2010/main" val="6703649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22" name="圆角矩形 5">
            <a:extLst>
              <a:ext uri="{FF2B5EF4-FFF2-40B4-BE49-F238E27FC236}">
                <a16:creationId xmlns:a16="http://schemas.microsoft.com/office/drawing/2014/main" id="{79B86FFC-F632-483E-B6A6-0D28ADD761D4}"/>
              </a:ext>
            </a:extLst>
          </p:cNvPr>
          <p:cNvSpPr/>
          <p:nvPr/>
        </p:nvSpPr>
        <p:spPr>
          <a:xfrm>
            <a:off x="1027521" y="923827"/>
            <a:ext cx="9982985" cy="5854045"/>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7" name="矩形 16">
            <a:extLst>
              <a:ext uri="{FF2B5EF4-FFF2-40B4-BE49-F238E27FC236}">
                <a16:creationId xmlns:a16="http://schemas.microsoft.com/office/drawing/2014/main" id="{159B8C3A-7443-41D3-93DC-CF4A11D121B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EAF13933-F6D1-4260-AF94-117B1B5012A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9" name="文本框 18">
            <a:extLst>
              <a:ext uri="{FF2B5EF4-FFF2-40B4-BE49-F238E27FC236}">
                <a16:creationId xmlns:a16="http://schemas.microsoft.com/office/drawing/2014/main" id="{008503DD-CBAC-45EA-A1DC-D05E9DE3EF2A}"/>
              </a:ext>
            </a:extLst>
          </p:cNvPr>
          <p:cNvSpPr txBox="1"/>
          <p:nvPr/>
        </p:nvSpPr>
        <p:spPr>
          <a:xfrm>
            <a:off x="874886" y="149410"/>
            <a:ext cx="3693319"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pic>
        <p:nvPicPr>
          <p:cNvPr id="4" name="图片 3">
            <a:extLst>
              <a:ext uri="{FF2B5EF4-FFF2-40B4-BE49-F238E27FC236}">
                <a16:creationId xmlns:a16="http://schemas.microsoft.com/office/drawing/2014/main" id="{459FA20E-4920-4772-9B66-47E1D238149B}"/>
              </a:ext>
            </a:extLst>
          </p:cNvPr>
          <p:cNvPicPr>
            <a:picLocks noChangeAspect="1"/>
          </p:cNvPicPr>
          <p:nvPr/>
        </p:nvPicPr>
        <p:blipFill>
          <a:blip r:embed="rId2"/>
          <a:stretch>
            <a:fillRect/>
          </a:stretch>
        </p:blipFill>
        <p:spPr>
          <a:xfrm>
            <a:off x="1664586" y="1267774"/>
            <a:ext cx="8862828" cy="4831499"/>
          </a:xfrm>
          <a:prstGeom prst="rect">
            <a:avLst/>
          </a:prstGeom>
        </p:spPr>
      </p:pic>
    </p:spTree>
    <p:extLst>
      <p:ext uri="{BB962C8B-B14F-4D97-AF65-F5344CB8AC3E}">
        <p14:creationId xmlns:p14="http://schemas.microsoft.com/office/powerpoint/2010/main" val="21119958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22" name="圆角矩形 5">
            <a:extLst>
              <a:ext uri="{FF2B5EF4-FFF2-40B4-BE49-F238E27FC236}">
                <a16:creationId xmlns:a16="http://schemas.microsoft.com/office/drawing/2014/main" id="{79B86FFC-F632-483E-B6A6-0D28ADD761D4}"/>
              </a:ext>
            </a:extLst>
          </p:cNvPr>
          <p:cNvSpPr/>
          <p:nvPr/>
        </p:nvSpPr>
        <p:spPr>
          <a:xfrm>
            <a:off x="1027521" y="1618962"/>
            <a:ext cx="9982985" cy="3959257"/>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7" name="矩形 16">
            <a:extLst>
              <a:ext uri="{FF2B5EF4-FFF2-40B4-BE49-F238E27FC236}">
                <a16:creationId xmlns:a16="http://schemas.microsoft.com/office/drawing/2014/main" id="{159B8C3A-7443-41D3-93DC-CF4A11D121B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EAF13933-F6D1-4260-AF94-117B1B5012A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9" name="文本框 18">
            <a:extLst>
              <a:ext uri="{FF2B5EF4-FFF2-40B4-BE49-F238E27FC236}">
                <a16:creationId xmlns:a16="http://schemas.microsoft.com/office/drawing/2014/main" id="{008503DD-CBAC-45EA-A1DC-D05E9DE3EF2A}"/>
              </a:ext>
            </a:extLst>
          </p:cNvPr>
          <p:cNvSpPr txBox="1"/>
          <p:nvPr/>
        </p:nvSpPr>
        <p:spPr>
          <a:xfrm>
            <a:off x="874886" y="149410"/>
            <a:ext cx="3693319"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pic>
        <p:nvPicPr>
          <p:cNvPr id="3" name="图片 2">
            <a:extLst>
              <a:ext uri="{FF2B5EF4-FFF2-40B4-BE49-F238E27FC236}">
                <a16:creationId xmlns:a16="http://schemas.microsoft.com/office/drawing/2014/main" id="{76CAAD71-B24A-47BF-84D8-A649649B73A2}"/>
              </a:ext>
            </a:extLst>
          </p:cNvPr>
          <p:cNvPicPr>
            <a:picLocks noChangeAspect="1"/>
          </p:cNvPicPr>
          <p:nvPr/>
        </p:nvPicPr>
        <p:blipFill>
          <a:blip r:embed="rId2"/>
          <a:stretch>
            <a:fillRect/>
          </a:stretch>
        </p:blipFill>
        <p:spPr>
          <a:xfrm>
            <a:off x="1181494" y="2004926"/>
            <a:ext cx="9624894" cy="2659610"/>
          </a:xfrm>
          <a:prstGeom prst="rect">
            <a:avLst/>
          </a:prstGeom>
        </p:spPr>
      </p:pic>
    </p:spTree>
    <p:extLst>
      <p:ext uri="{BB962C8B-B14F-4D97-AF65-F5344CB8AC3E}">
        <p14:creationId xmlns:p14="http://schemas.microsoft.com/office/powerpoint/2010/main" val="20300633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22" name="圆角矩形 5">
            <a:extLst>
              <a:ext uri="{FF2B5EF4-FFF2-40B4-BE49-F238E27FC236}">
                <a16:creationId xmlns:a16="http://schemas.microsoft.com/office/drawing/2014/main" id="{79B86FFC-F632-483E-B6A6-0D28ADD761D4}"/>
              </a:ext>
            </a:extLst>
          </p:cNvPr>
          <p:cNvSpPr/>
          <p:nvPr/>
        </p:nvSpPr>
        <p:spPr>
          <a:xfrm>
            <a:off x="1027521" y="1036948"/>
            <a:ext cx="9982985" cy="5448693"/>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7" name="矩形 16">
            <a:extLst>
              <a:ext uri="{FF2B5EF4-FFF2-40B4-BE49-F238E27FC236}">
                <a16:creationId xmlns:a16="http://schemas.microsoft.com/office/drawing/2014/main" id="{159B8C3A-7443-41D3-93DC-CF4A11D121B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EAF13933-F6D1-4260-AF94-117B1B5012A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9" name="文本框 18">
            <a:extLst>
              <a:ext uri="{FF2B5EF4-FFF2-40B4-BE49-F238E27FC236}">
                <a16:creationId xmlns:a16="http://schemas.microsoft.com/office/drawing/2014/main" id="{008503DD-CBAC-45EA-A1DC-D05E9DE3EF2A}"/>
              </a:ext>
            </a:extLst>
          </p:cNvPr>
          <p:cNvSpPr txBox="1"/>
          <p:nvPr/>
        </p:nvSpPr>
        <p:spPr>
          <a:xfrm>
            <a:off x="874886" y="149410"/>
            <a:ext cx="3693319"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pic>
        <p:nvPicPr>
          <p:cNvPr id="4" name="图片 3">
            <a:extLst>
              <a:ext uri="{FF2B5EF4-FFF2-40B4-BE49-F238E27FC236}">
                <a16:creationId xmlns:a16="http://schemas.microsoft.com/office/drawing/2014/main" id="{BC1B9CC0-EF9D-4C94-8E2E-F50B44FD0D67}"/>
              </a:ext>
            </a:extLst>
          </p:cNvPr>
          <p:cNvPicPr>
            <a:picLocks noChangeAspect="1"/>
          </p:cNvPicPr>
          <p:nvPr/>
        </p:nvPicPr>
        <p:blipFill>
          <a:blip r:embed="rId2"/>
          <a:stretch>
            <a:fillRect/>
          </a:stretch>
        </p:blipFill>
        <p:spPr>
          <a:xfrm>
            <a:off x="1607431" y="1175535"/>
            <a:ext cx="8977138" cy="5166808"/>
          </a:xfrm>
          <a:prstGeom prst="rect">
            <a:avLst/>
          </a:prstGeom>
        </p:spPr>
      </p:pic>
    </p:spTree>
    <p:extLst>
      <p:ext uri="{BB962C8B-B14F-4D97-AF65-F5344CB8AC3E}">
        <p14:creationId xmlns:p14="http://schemas.microsoft.com/office/powerpoint/2010/main" val="6500477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1">
            <a:extLst>
              <a:ext uri="{FF2B5EF4-FFF2-40B4-BE49-F238E27FC236}">
                <a16:creationId xmlns:a16="http://schemas.microsoft.com/office/drawing/2014/main" id="{F6665819-4DA4-47DC-89B4-9248E370BC4A}"/>
              </a:ext>
            </a:extLst>
          </p:cNvPr>
          <p:cNvSpPr txBox="1"/>
          <p:nvPr/>
        </p:nvSpPr>
        <p:spPr>
          <a:xfrm>
            <a:off x="988822" y="1072129"/>
            <a:ext cx="5760770"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1.5  </a:t>
            </a:r>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Swing</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的其他常用组件</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1" name="矩形 10">
            <a:extLst>
              <a:ext uri="{FF2B5EF4-FFF2-40B4-BE49-F238E27FC236}">
                <a16:creationId xmlns:a16="http://schemas.microsoft.com/office/drawing/2014/main" id="{8193CC03-7C46-4905-BC5D-47651DDBFC1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EB9A84E-D52A-43F6-A69A-2F4DE61710C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8E036885-2843-4210-A322-A18998AD21BC}"/>
              </a:ext>
            </a:extLst>
          </p:cNvPr>
          <p:cNvSpPr txBox="1"/>
          <p:nvPr/>
        </p:nvSpPr>
        <p:spPr>
          <a:xfrm>
            <a:off x="988822" y="154199"/>
            <a:ext cx="3693319" cy="492443"/>
          </a:xfrm>
          <a:prstGeom prst="rect">
            <a:avLst/>
          </a:prstGeom>
        </p:spPr>
        <p:txBody>
          <a:bodyPr wrap="squar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pic>
        <p:nvPicPr>
          <p:cNvPr id="3" name="图片 2">
            <a:extLst>
              <a:ext uri="{FF2B5EF4-FFF2-40B4-BE49-F238E27FC236}">
                <a16:creationId xmlns:a16="http://schemas.microsoft.com/office/drawing/2014/main" id="{848009FC-7E37-41F5-B681-76C21B8BD6D4}"/>
              </a:ext>
            </a:extLst>
          </p:cNvPr>
          <p:cNvPicPr>
            <a:picLocks noChangeAspect="1"/>
          </p:cNvPicPr>
          <p:nvPr/>
        </p:nvPicPr>
        <p:blipFill>
          <a:blip r:embed="rId2"/>
          <a:stretch>
            <a:fillRect/>
          </a:stretch>
        </p:blipFill>
        <p:spPr>
          <a:xfrm>
            <a:off x="1481107" y="1875492"/>
            <a:ext cx="9038103" cy="4214225"/>
          </a:xfrm>
          <a:prstGeom prst="rect">
            <a:avLst/>
          </a:prstGeom>
        </p:spPr>
      </p:pic>
    </p:spTree>
    <p:extLst>
      <p:ext uri="{BB962C8B-B14F-4D97-AF65-F5344CB8AC3E}">
        <p14:creationId xmlns:p14="http://schemas.microsoft.com/office/powerpoint/2010/main" val="24701067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8193CC03-7C46-4905-BC5D-47651DDBFC1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EB9A84E-D52A-43F6-A69A-2F4DE61710C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8E036885-2843-4210-A322-A18998AD21BC}"/>
              </a:ext>
            </a:extLst>
          </p:cNvPr>
          <p:cNvSpPr txBox="1"/>
          <p:nvPr/>
        </p:nvSpPr>
        <p:spPr>
          <a:xfrm>
            <a:off x="988822" y="154199"/>
            <a:ext cx="3693319" cy="492443"/>
          </a:xfrm>
          <a:prstGeom prst="rect">
            <a:avLst/>
          </a:prstGeom>
        </p:spPr>
        <p:txBody>
          <a:bodyPr wrap="squar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pic>
        <p:nvPicPr>
          <p:cNvPr id="4" name="图片 3">
            <a:extLst>
              <a:ext uri="{FF2B5EF4-FFF2-40B4-BE49-F238E27FC236}">
                <a16:creationId xmlns:a16="http://schemas.microsoft.com/office/drawing/2014/main" id="{DB19EBF3-83BE-4342-B8E4-085966E548F3}"/>
              </a:ext>
            </a:extLst>
          </p:cNvPr>
          <p:cNvPicPr>
            <a:picLocks noChangeAspect="1"/>
          </p:cNvPicPr>
          <p:nvPr/>
        </p:nvPicPr>
        <p:blipFill>
          <a:blip r:embed="rId2"/>
          <a:stretch>
            <a:fillRect/>
          </a:stretch>
        </p:blipFill>
        <p:spPr>
          <a:xfrm>
            <a:off x="1409071" y="1041760"/>
            <a:ext cx="9053345" cy="2248095"/>
          </a:xfrm>
          <a:prstGeom prst="rect">
            <a:avLst/>
          </a:prstGeom>
        </p:spPr>
      </p:pic>
      <p:pic>
        <p:nvPicPr>
          <p:cNvPr id="6" name="图片 5">
            <a:extLst>
              <a:ext uri="{FF2B5EF4-FFF2-40B4-BE49-F238E27FC236}">
                <a16:creationId xmlns:a16="http://schemas.microsoft.com/office/drawing/2014/main" id="{54F2A67F-CE55-4BB5-9843-D6F9AB2A5424}"/>
              </a:ext>
            </a:extLst>
          </p:cNvPr>
          <p:cNvPicPr>
            <a:picLocks noChangeAspect="1"/>
          </p:cNvPicPr>
          <p:nvPr/>
        </p:nvPicPr>
        <p:blipFill>
          <a:blip r:embed="rId3"/>
          <a:stretch>
            <a:fillRect/>
          </a:stretch>
        </p:blipFill>
        <p:spPr>
          <a:xfrm>
            <a:off x="1210933" y="3289855"/>
            <a:ext cx="9449619" cy="3231160"/>
          </a:xfrm>
          <a:prstGeom prst="rect">
            <a:avLst/>
          </a:prstGeom>
        </p:spPr>
      </p:pic>
    </p:spTree>
    <p:extLst>
      <p:ext uri="{BB962C8B-B14F-4D97-AF65-F5344CB8AC3E}">
        <p14:creationId xmlns:p14="http://schemas.microsoft.com/office/powerpoint/2010/main" val="19243188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8193CC03-7C46-4905-BC5D-47651DDBFC1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EB9A84E-D52A-43F6-A69A-2F4DE61710C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8E036885-2843-4210-A322-A18998AD21BC}"/>
              </a:ext>
            </a:extLst>
          </p:cNvPr>
          <p:cNvSpPr txBox="1"/>
          <p:nvPr/>
        </p:nvSpPr>
        <p:spPr>
          <a:xfrm>
            <a:off x="988822" y="154199"/>
            <a:ext cx="3693319" cy="492443"/>
          </a:xfrm>
          <a:prstGeom prst="rect">
            <a:avLst/>
          </a:prstGeom>
        </p:spPr>
        <p:txBody>
          <a:bodyPr wrap="squar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pic>
        <p:nvPicPr>
          <p:cNvPr id="3" name="图片 2">
            <a:extLst>
              <a:ext uri="{FF2B5EF4-FFF2-40B4-BE49-F238E27FC236}">
                <a16:creationId xmlns:a16="http://schemas.microsoft.com/office/drawing/2014/main" id="{81F33E90-1352-48D8-9BB9-C925681BD999}"/>
              </a:ext>
            </a:extLst>
          </p:cNvPr>
          <p:cNvPicPr>
            <a:picLocks noChangeAspect="1"/>
          </p:cNvPicPr>
          <p:nvPr/>
        </p:nvPicPr>
        <p:blipFill>
          <a:blip r:embed="rId2"/>
          <a:stretch>
            <a:fillRect/>
          </a:stretch>
        </p:blipFill>
        <p:spPr>
          <a:xfrm>
            <a:off x="1505566" y="1094083"/>
            <a:ext cx="9350550" cy="4877223"/>
          </a:xfrm>
          <a:prstGeom prst="rect">
            <a:avLst/>
          </a:prstGeom>
        </p:spPr>
      </p:pic>
    </p:spTree>
    <p:extLst>
      <p:ext uri="{BB962C8B-B14F-4D97-AF65-F5344CB8AC3E}">
        <p14:creationId xmlns:p14="http://schemas.microsoft.com/office/powerpoint/2010/main" val="39354312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599" y="856451"/>
            <a:ext cx="10307163"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1.6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实践操作：</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油耗计算器程序设计</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8" name="TextBox 53">
            <a:extLst>
              <a:ext uri="{FF2B5EF4-FFF2-40B4-BE49-F238E27FC236}">
                <a16:creationId xmlns:a16="http://schemas.microsoft.com/office/drawing/2014/main" id="{2CE2F1E7-4918-430E-AF45-AE8C8C727D34}"/>
              </a:ext>
            </a:extLst>
          </p:cNvPr>
          <p:cNvSpPr txBox="1"/>
          <p:nvPr/>
        </p:nvSpPr>
        <p:spPr>
          <a:xfrm>
            <a:off x="1231243" y="2663808"/>
            <a:ext cx="9939519" cy="3621184"/>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定义一个油耗计算器窗口类，继承自窗体类</a:t>
            </a:r>
            <a:r>
              <a:rPr lang="en-US" altLang="zh-CN" sz="2000" dirty="0" err="1">
                <a:solidFill>
                  <a:prstClr val="black"/>
                </a:solidFill>
                <a:latin typeface="楷体" panose="02010609060101010101" pitchFamily="49" charset="-122"/>
                <a:ea typeface="楷体" panose="02010609060101010101" pitchFamily="49" charset="-122"/>
              </a:rPr>
              <a:t>JFrame</a:t>
            </a:r>
            <a:r>
              <a:rPr lang="zh-CN" altLang="en-US" sz="2000" dirty="0">
                <a:solidFill>
                  <a:prstClr val="black"/>
                </a:solidFill>
                <a:latin typeface="楷体" panose="02010609060101010101" pitchFamily="49" charset="-122"/>
                <a:ea typeface="楷体" panose="02010609060101010101" pitchFamily="49" charset="-122"/>
              </a:rPr>
              <a:t>，并实现</a:t>
            </a:r>
            <a:r>
              <a:rPr lang="en-US" altLang="zh-CN" sz="2000" dirty="0">
                <a:solidFill>
                  <a:prstClr val="black"/>
                </a:solidFill>
                <a:latin typeface="楷体" panose="02010609060101010101" pitchFamily="49" charset="-122"/>
                <a:ea typeface="楷体" panose="02010609060101010101" pitchFamily="49" charset="-122"/>
              </a:rPr>
              <a:t>ActionListener</a:t>
            </a:r>
            <a:r>
              <a:rPr lang="zh-CN" altLang="en-US" sz="2000" dirty="0">
                <a:solidFill>
                  <a:prstClr val="black"/>
                </a:solidFill>
                <a:latin typeface="楷体" panose="02010609060101010101" pitchFamily="49" charset="-122"/>
                <a:ea typeface="楷体" panose="02010609060101010101" pitchFamily="49" charset="-122"/>
              </a:rPr>
              <a:t>接口。窗口中通过</a:t>
            </a:r>
            <a:r>
              <a:rPr lang="en-US" altLang="zh-CN" sz="2000" dirty="0" err="1">
                <a:solidFill>
                  <a:prstClr val="black"/>
                </a:solidFill>
                <a:latin typeface="楷体" panose="02010609060101010101" pitchFamily="49" charset="-122"/>
                <a:ea typeface="楷体" panose="02010609060101010101" pitchFamily="49" charset="-122"/>
              </a:rPr>
              <a:t>JTextField</a:t>
            </a:r>
            <a:r>
              <a:rPr lang="zh-CN" altLang="en-US" sz="2000" dirty="0">
                <a:solidFill>
                  <a:prstClr val="black"/>
                </a:solidFill>
                <a:latin typeface="楷体" panose="02010609060101010101" pitchFamily="49" charset="-122"/>
                <a:ea typeface="楷体" panose="02010609060101010101" pitchFamily="49" charset="-122"/>
              </a:rPr>
              <a:t>类添加三个文本条，通过</a:t>
            </a:r>
            <a:r>
              <a:rPr lang="en-US" altLang="zh-CN" sz="2000" dirty="0" err="1">
                <a:solidFill>
                  <a:prstClr val="black"/>
                </a:solidFill>
                <a:latin typeface="楷体" panose="02010609060101010101" pitchFamily="49" charset="-122"/>
                <a:ea typeface="楷体" panose="02010609060101010101" pitchFamily="49" charset="-122"/>
              </a:rPr>
              <a:t>JButton</a:t>
            </a:r>
            <a:r>
              <a:rPr lang="zh-CN" altLang="en-US" sz="2000" dirty="0">
                <a:solidFill>
                  <a:prstClr val="black"/>
                </a:solidFill>
                <a:latin typeface="楷体" panose="02010609060101010101" pitchFamily="49" charset="-122"/>
                <a:ea typeface="楷体" panose="02010609060101010101" pitchFamily="49" charset="-122"/>
              </a:rPr>
              <a:t>类添加计算按钮，通过</a:t>
            </a:r>
            <a:r>
              <a:rPr lang="en-US" altLang="zh-CN" sz="2000" dirty="0" err="1">
                <a:solidFill>
                  <a:prstClr val="black"/>
                </a:solidFill>
                <a:latin typeface="楷体" panose="02010609060101010101" pitchFamily="49" charset="-122"/>
                <a:ea typeface="楷体" panose="02010609060101010101" pitchFamily="49" charset="-122"/>
              </a:rPr>
              <a:t>JLabel</a:t>
            </a:r>
            <a:r>
              <a:rPr lang="zh-CN" altLang="en-US" sz="2000" dirty="0">
                <a:solidFill>
                  <a:prstClr val="black"/>
                </a:solidFill>
                <a:latin typeface="楷体" panose="02010609060101010101" pitchFamily="49" charset="-122"/>
                <a:ea typeface="楷体" panose="02010609060101010101" pitchFamily="49" charset="-122"/>
              </a:rPr>
              <a:t>类添加标签显示计算结果。通过实现</a:t>
            </a:r>
            <a:r>
              <a:rPr lang="en-US" altLang="zh-CN" sz="2000" dirty="0">
                <a:solidFill>
                  <a:prstClr val="black"/>
                </a:solidFill>
                <a:latin typeface="楷体" panose="02010609060101010101" pitchFamily="49" charset="-122"/>
                <a:ea typeface="楷体" panose="02010609060101010101" pitchFamily="49" charset="-122"/>
              </a:rPr>
              <a:t>ActionListener</a:t>
            </a:r>
            <a:r>
              <a:rPr lang="zh-CN" altLang="en-US" sz="2000" dirty="0">
                <a:solidFill>
                  <a:prstClr val="black"/>
                </a:solidFill>
                <a:latin typeface="楷体" panose="02010609060101010101" pitchFamily="49" charset="-122"/>
                <a:ea typeface="楷体" panose="02010609060101010101" pitchFamily="49" charset="-122"/>
              </a:rPr>
              <a:t>接口的</a:t>
            </a:r>
            <a:r>
              <a:rPr lang="en-US" altLang="zh-CN" sz="2000" dirty="0" err="1">
                <a:solidFill>
                  <a:prstClr val="black"/>
                </a:solidFill>
                <a:latin typeface="楷体" panose="02010609060101010101" pitchFamily="49" charset="-122"/>
                <a:ea typeface="楷体" panose="02010609060101010101" pitchFamily="49" charset="-122"/>
              </a:rPr>
              <a:t>actionPerformed</a:t>
            </a:r>
            <a:r>
              <a:rPr lang="zh-CN" altLang="en-US" sz="2000" dirty="0">
                <a:solidFill>
                  <a:prstClr val="black"/>
                </a:solidFill>
                <a:latin typeface="楷体" panose="02010609060101010101" pitchFamily="49" charset="-122"/>
                <a:ea typeface="楷体" panose="02010609060101010101" pitchFamily="49" charset="-122"/>
              </a:rPr>
              <a:t>方法响应用户点击按钮的操作。</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1</a:t>
            </a:r>
            <a:r>
              <a:rPr lang="zh-CN" altLang="en-US" sz="2000" dirty="0">
                <a:solidFill>
                  <a:prstClr val="black"/>
                </a:solidFill>
                <a:latin typeface="楷体" panose="02010609060101010101" pitchFamily="49" charset="-122"/>
                <a:ea typeface="楷体" panose="02010609060101010101" pitchFamily="49" charset="-122"/>
              </a:rPr>
              <a:t>）设计油耗计算器窗口；</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2</a:t>
            </a:r>
            <a:r>
              <a:rPr lang="zh-CN" altLang="en-US" sz="2000" dirty="0">
                <a:solidFill>
                  <a:prstClr val="black"/>
                </a:solidFill>
                <a:latin typeface="楷体" panose="02010609060101010101" pitchFamily="49" charset="-122"/>
                <a:ea typeface="楷体" panose="02010609060101010101" pitchFamily="49" charset="-122"/>
              </a:rPr>
              <a:t>）定义油耗计算器窗口类的构造方法；</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3</a:t>
            </a:r>
            <a:r>
              <a:rPr lang="zh-CN" altLang="en-US" sz="2000" dirty="0">
                <a:solidFill>
                  <a:prstClr val="black"/>
                </a:solidFill>
                <a:latin typeface="楷体" panose="02010609060101010101" pitchFamily="49" charset="-122"/>
                <a:ea typeface="楷体" panose="02010609060101010101" pitchFamily="49" charset="-122"/>
              </a:rPr>
              <a:t>）定义</a:t>
            </a:r>
            <a:r>
              <a:rPr lang="en-US" altLang="zh-CN" sz="2000" dirty="0" err="1">
                <a:solidFill>
                  <a:prstClr val="black"/>
                </a:solidFill>
                <a:latin typeface="楷体" panose="02010609060101010101" pitchFamily="49" charset="-122"/>
                <a:ea typeface="楷体" panose="02010609060101010101" pitchFamily="49" charset="-122"/>
              </a:rPr>
              <a:t>actionPerformed</a:t>
            </a:r>
            <a:r>
              <a:rPr lang="zh-CN" altLang="en-US" sz="2000" dirty="0">
                <a:solidFill>
                  <a:prstClr val="black"/>
                </a:solidFill>
                <a:latin typeface="楷体" panose="02010609060101010101" pitchFamily="49" charset="-122"/>
                <a:ea typeface="楷体" panose="02010609060101010101" pitchFamily="49" charset="-122"/>
              </a:rPr>
              <a:t>单击动作处理方法；</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4</a:t>
            </a:r>
            <a:r>
              <a:rPr lang="zh-CN" altLang="en-US" sz="2000" dirty="0">
                <a:solidFill>
                  <a:prstClr val="black"/>
                </a:solidFill>
                <a:latin typeface="楷体" panose="02010609060101010101" pitchFamily="49" charset="-122"/>
                <a:ea typeface="楷体" panose="02010609060101010101" pitchFamily="49" charset="-122"/>
              </a:rPr>
              <a:t>）定义</a:t>
            </a:r>
            <a:r>
              <a:rPr lang="en-US" altLang="zh-CN" sz="2000" dirty="0">
                <a:solidFill>
                  <a:prstClr val="black"/>
                </a:solidFill>
                <a:latin typeface="楷体" panose="02010609060101010101" pitchFamily="49" charset="-122"/>
                <a:ea typeface="楷体" panose="02010609060101010101" pitchFamily="49" charset="-122"/>
              </a:rPr>
              <a:t>main</a:t>
            </a:r>
            <a:r>
              <a:rPr lang="zh-CN" altLang="en-US" sz="2000" dirty="0">
                <a:solidFill>
                  <a:prstClr val="black"/>
                </a:solidFill>
                <a:latin typeface="楷体" panose="02010609060101010101" pitchFamily="49" charset="-122"/>
                <a:ea typeface="楷体" panose="02010609060101010101" pitchFamily="49" charset="-122"/>
              </a:rPr>
              <a:t>主方法，创建对象并进行测试。</a:t>
            </a:r>
          </a:p>
        </p:txBody>
      </p:sp>
      <p:sp>
        <p:nvSpPr>
          <p:cNvPr id="19" name="矩形: 对角圆角 18">
            <a:extLst>
              <a:ext uri="{FF2B5EF4-FFF2-40B4-BE49-F238E27FC236}">
                <a16:creationId xmlns:a16="http://schemas.microsoft.com/office/drawing/2014/main" id="{44E138CE-06D6-41F9-B257-01F4E0AF5DDB}"/>
              </a:ext>
            </a:extLst>
          </p:cNvPr>
          <p:cNvSpPr/>
          <p:nvPr/>
        </p:nvSpPr>
        <p:spPr>
          <a:xfrm>
            <a:off x="917584" y="189115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实施思路</a:t>
            </a:r>
          </a:p>
        </p:txBody>
      </p:sp>
      <p:sp>
        <p:nvSpPr>
          <p:cNvPr id="16" name="矩形 15">
            <a:extLst>
              <a:ext uri="{FF2B5EF4-FFF2-40B4-BE49-F238E27FC236}">
                <a16:creationId xmlns:a16="http://schemas.microsoft.com/office/drawing/2014/main" id="{BF101567-0BCC-4E98-B568-4731F16577DB}"/>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0" name="矩形 19">
            <a:extLst>
              <a:ext uri="{FF2B5EF4-FFF2-40B4-BE49-F238E27FC236}">
                <a16:creationId xmlns:a16="http://schemas.microsoft.com/office/drawing/2014/main" id="{5B7EDF19-788A-46AA-B229-197BC0B24585}"/>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1" name="文本框 20">
            <a:extLst>
              <a:ext uri="{FF2B5EF4-FFF2-40B4-BE49-F238E27FC236}">
                <a16:creationId xmlns:a16="http://schemas.microsoft.com/office/drawing/2014/main" id="{D65CE006-9B82-453F-977F-0BAFF4D67D44}"/>
              </a:ext>
            </a:extLst>
          </p:cNvPr>
          <p:cNvSpPr txBox="1"/>
          <p:nvPr/>
        </p:nvSpPr>
        <p:spPr>
          <a:xfrm>
            <a:off x="863599" y="131998"/>
            <a:ext cx="3693319"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spTree>
    <p:extLst>
      <p:ext uri="{BB962C8B-B14F-4D97-AF65-F5344CB8AC3E}">
        <p14:creationId xmlns:p14="http://schemas.microsoft.com/office/powerpoint/2010/main" val="21214538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7" name="矩形: 对角圆角 16">
            <a:extLst>
              <a:ext uri="{FF2B5EF4-FFF2-40B4-BE49-F238E27FC236}">
                <a16:creationId xmlns:a16="http://schemas.microsoft.com/office/drawing/2014/main" id="{83FE14B6-0FFA-485A-9AFF-ACDDF8C913B1}"/>
              </a:ext>
            </a:extLst>
          </p:cNvPr>
          <p:cNvSpPr/>
          <p:nvPr/>
        </p:nvSpPr>
        <p:spPr>
          <a:xfrm>
            <a:off x="1181533" y="1112100"/>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程序代码</a:t>
            </a:r>
          </a:p>
        </p:txBody>
      </p:sp>
      <p:sp>
        <p:nvSpPr>
          <p:cNvPr id="15" name="矩形 14">
            <a:extLst>
              <a:ext uri="{FF2B5EF4-FFF2-40B4-BE49-F238E27FC236}">
                <a16:creationId xmlns:a16="http://schemas.microsoft.com/office/drawing/2014/main" id="{8D38EB72-2D17-45AE-8BDD-B0394C0A123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9" name="矩形 18">
            <a:extLst>
              <a:ext uri="{FF2B5EF4-FFF2-40B4-BE49-F238E27FC236}">
                <a16:creationId xmlns:a16="http://schemas.microsoft.com/office/drawing/2014/main" id="{2B5778DC-1458-49E8-A89F-10A78FF3CA17}"/>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0" name="文本框 19">
            <a:extLst>
              <a:ext uri="{FF2B5EF4-FFF2-40B4-BE49-F238E27FC236}">
                <a16:creationId xmlns:a16="http://schemas.microsoft.com/office/drawing/2014/main" id="{DA473842-2B3B-423A-B10A-B2B79F15A8D2}"/>
              </a:ext>
            </a:extLst>
          </p:cNvPr>
          <p:cNvSpPr txBox="1"/>
          <p:nvPr/>
        </p:nvSpPr>
        <p:spPr>
          <a:xfrm>
            <a:off x="874886" y="161136"/>
            <a:ext cx="3693319"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sp>
        <p:nvSpPr>
          <p:cNvPr id="21" name="圆角矩形 5">
            <a:extLst>
              <a:ext uri="{FF2B5EF4-FFF2-40B4-BE49-F238E27FC236}">
                <a16:creationId xmlns:a16="http://schemas.microsoft.com/office/drawing/2014/main" id="{147D01D3-3BB4-4A1C-A201-275E0D14FAA8}"/>
              </a:ext>
            </a:extLst>
          </p:cNvPr>
          <p:cNvSpPr/>
          <p:nvPr/>
        </p:nvSpPr>
        <p:spPr>
          <a:xfrm>
            <a:off x="933254" y="1725105"/>
            <a:ext cx="10388338" cy="4971759"/>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pic>
        <p:nvPicPr>
          <p:cNvPr id="4" name="图片 3">
            <a:extLst>
              <a:ext uri="{FF2B5EF4-FFF2-40B4-BE49-F238E27FC236}">
                <a16:creationId xmlns:a16="http://schemas.microsoft.com/office/drawing/2014/main" id="{9203B27A-CF7B-433B-8F34-56341530D877}"/>
              </a:ext>
            </a:extLst>
          </p:cNvPr>
          <p:cNvPicPr>
            <a:picLocks noChangeAspect="1"/>
          </p:cNvPicPr>
          <p:nvPr/>
        </p:nvPicPr>
        <p:blipFill>
          <a:blip r:embed="rId2"/>
          <a:stretch>
            <a:fillRect/>
          </a:stretch>
        </p:blipFill>
        <p:spPr>
          <a:xfrm>
            <a:off x="2261653" y="1995710"/>
            <a:ext cx="7469196" cy="4430547"/>
          </a:xfrm>
          <a:prstGeom prst="rect">
            <a:avLst/>
          </a:prstGeom>
        </p:spPr>
      </p:pic>
    </p:spTree>
    <p:extLst>
      <p:ext uri="{BB962C8B-B14F-4D97-AF65-F5344CB8AC3E}">
        <p14:creationId xmlns:p14="http://schemas.microsoft.com/office/powerpoint/2010/main" val="12612167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2" name="矩形 11">
            <a:extLst>
              <a:ext uri="{FF2B5EF4-FFF2-40B4-BE49-F238E27FC236}">
                <a16:creationId xmlns:a16="http://schemas.microsoft.com/office/drawing/2014/main" id="{8142F10E-0D71-4876-9E90-AB431822A1D7}"/>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4" name="矩形 13">
            <a:extLst>
              <a:ext uri="{FF2B5EF4-FFF2-40B4-BE49-F238E27FC236}">
                <a16:creationId xmlns:a16="http://schemas.microsoft.com/office/drawing/2014/main" id="{2CC0BE8C-0B80-449F-B098-3E38C4EA2B80}"/>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5" name="文本框 14">
            <a:extLst>
              <a:ext uri="{FF2B5EF4-FFF2-40B4-BE49-F238E27FC236}">
                <a16:creationId xmlns:a16="http://schemas.microsoft.com/office/drawing/2014/main" id="{D8A5FDED-0831-40D4-A811-1D9577F6B84F}"/>
              </a:ext>
            </a:extLst>
          </p:cNvPr>
          <p:cNvSpPr txBox="1"/>
          <p:nvPr/>
        </p:nvSpPr>
        <p:spPr>
          <a:xfrm>
            <a:off x="874886" y="131998"/>
            <a:ext cx="3693319"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sp>
        <p:nvSpPr>
          <p:cNvPr id="17" name="圆角矩形 5">
            <a:extLst>
              <a:ext uri="{FF2B5EF4-FFF2-40B4-BE49-F238E27FC236}">
                <a16:creationId xmlns:a16="http://schemas.microsoft.com/office/drawing/2014/main" id="{7BB60E9A-6DE3-44A7-95C2-9821E11AFCB2}"/>
              </a:ext>
            </a:extLst>
          </p:cNvPr>
          <p:cNvSpPr/>
          <p:nvPr/>
        </p:nvSpPr>
        <p:spPr>
          <a:xfrm>
            <a:off x="1104507" y="1480008"/>
            <a:ext cx="9982985" cy="4468305"/>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pic>
        <p:nvPicPr>
          <p:cNvPr id="3" name="图片 2">
            <a:extLst>
              <a:ext uri="{FF2B5EF4-FFF2-40B4-BE49-F238E27FC236}">
                <a16:creationId xmlns:a16="http://schemas.microsoft.com/office/drawing/2014/main" id="{33ECE33B-C9FE-470E-BA55-6353DA6B159F}"/>
              </a:ext>
            </a:extLst>
          </p:cNvPr>
          <p:cNvPicPr>
            <a:picLocks noChangeAspect="1"/>
          </p:cNvPicPr>
          <p:nvPr/>
        </p:nvPicPr>
        <p:blipFill>
          <a:blip r:embed="rId2"/>
          <a:stretch>
            <a:fillRect/>
          </a:stretch>
        </p:blipFill>
        <p:spPr>
          <a:xfrm>
            <a:off x="2607766" y="1591806"/>
            <a:ext cx="7315834" cy="4244708"/>
          </a:xfrm>
          <a:prstGeom prst="rect">
            <a:avLst/>
          </a:prstGeom>
        </p:spPr>
      </p:pic>
    </p:spTree>
    <p:extLst>
      <p:ext uri="{BB962C8B-B14F-4D97-AF65-F5344CB8AC3E}">
        <p14:creationId xmlns:p14="http://schemas.microsoft.com/office/powerpoint/2010/main" val="24692748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9">
            <a:extLst>
              <a:ext uri="{FF2B5EF4-FFF2-40B4-BE49-F238E27FC236}">
                <a16:creationId xmlns:a16="http://schemas.microsoft.com/office/drawing/2014/main" id="{8E3DDE5B-9BA2-4169-888B-5935C652AA41}"/>
              </a:ext>
            </a:extLst>
          </p:cNvPr>
          <p:cNvSpPr>
            <a:spLocks/>
          </p:cNvSpPr>
          <p:nvPr/>
        </p:nvSpPr>
        <p:spPr bwMode="auto">
          <a:xfrm>
            <a:off x="4622800" y="0"/>
            <a:ext cx="7569200" cy="6866467"/>
          </a:xfrm>
          <a:custGeom>
            <a:avLst/>
            <a:gdLst>
              <a:gd name="T0" fmla="*/ 1902 w 1902"/>
              <a:gd name="T1" fmla="*/ 1727 h 1727"/>
              <a:gd name="T2" fmla="*/ 1902 w 1902"/>
              <a:gd name="T3" fmla="*/ 0 h 1727"/>
              <a:gd name="T4" fmla="*/ 1005 w 1902"/>
              <a:gd name="T5" fmla="*/ 0 h 1727"/>
              <a:gd name="T6" fmla="*/ 1024 w 1902"/>
              <a:gd name="T7" fmla="*/ 104 h 1727"/>
              <a:gd name="T8" fmla="*/ 1020 w 1902"/>
              <a:gd name="T9" fmla="*/ 183 h 1727"/>
              <a:gd name="T10" fmla="*/ 787 w 1902"/>
              <a:gd name="T11" fmla="*/ 479 h 1727"/>
              <a:gd name="T12" fmla="*/ 568 w 1902"/>
              <a:gd name="T13" fmla="*/ 726 h 1727"/>
              <a:gd name="T14" fmla="*/ 639 w 1902"/>
              <a:gd name="T15" fmla="*/ 1018 h 1727"/>
              <a:gd name="T16" fmla="*/ 512 w 1902"/>
              <a:gd name="T17" fmla="*/ 1301 h 1727"/>
              <a:gd name="T18" fmla="*/ 192 w 1902"/>
              <a:gd name="T19" fmla="*/ 1529 h 1727"/>
              <a:gd name="T20" fmla="*/ 0 w 1902"/>
              <a:gd name="T21" fmla="*/ 1727 h 1727"/>
              <a:gd name="T22" fmla="*/ 1902 w 1902"/>
              <a:gd name="T23" fmla="*/ 1727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2" h="1727">
                <a:moveTo>
                  <a:pt x="1902" y="1727"/>
                </a:moveTo>
                <a:cubicBezTo>
                  <a:pt x="1902" y="0"/>
                  <a:pt x="1902" y="0"/>
                  <a:pt x="1902" y="0"/>
                </a:cubicBezTo>
                <a:cubicBezTo>
                  <a:pt x="1005" y="0"/>
                  <a:pt x="1005" y="0"/>
                  <a:pt x="1005" y="0"/>
                </a:cubicBezTo>
                <a:cubicBezTo>
                  <a:pt x="1016" y="34"/>
                  <a:pt x="1022" y="69"/>
                  <a:pt x="1024" y="104"/>
                </a:cubicBezTo>
                <a:cubicBezTo>
                  <a:pt x="1025" y="130"/>
                  <a:pt x="1024" y="157"/>
                  <a:pt x="1020" y="183"/>
                </a:cubicBezTo>
                <a:cubicBezTo>
                  <a:pt x="997" y="323"/>
                  <a:pt x="905" y="413"/>
                  <a:pt x="787" y="479"/>
                </a:cubicBezTo>
                <a:cubicBezTo>
                  <a:pt x="685" y="536"/>
                  <a:pt x="585" y="601"/>
                  <a:pt x="568" y="726"/>
                </a:cubicBezTo>
                <a:cubicBezTo>
                  <a:pt x="553" y="837"/>
                  <a:pt x="634" y="914"/>
                  <a:pt x="639" y="1018"/>
                </a:cubicBezTo>
                <a:cubicBezTo>
                  <a:pt x="643" y="1124"/>
                  <a:pt x="585" y="1227"/>
                  <a:pt x="512" y="1301"/>
                </a:cubicBezTo>
                <a:cubicBezTo>
                  <a:pt x="419" y="1393"/>
                  <a:pt x="300" y="1453"/>
                  <a:pt x="192" y="1529"/>
                </a:cubicBezTo>
                <a:cubicBezTo>
                  <a:pt x="117" y="1582"/>
                  <a:pt x="44" y="1648"/>
                  <a:pt x="0" y="1727"/>
                </a:cubicBezTo>
                <a:lnTo>
                  <a:pt x="1902" y="1727"/>
                </a:lnTo>
                <a:close/>
              </a:path>
            </a:pathLst>
          </a:custGeom>
          <a:gradFill>
            <a:gsLst>
              <a:gs pos="0">
                <a:srgbClr val="5877B6"/>
              </a:gs>
              <a:gs pos="100000">
                <a:srgbClr val="465E96"/>
              </a:gs>
            </a:gsLst>
            <a:lin ang="5400000" scaled="0"/>
          </a:gradFill>
          <a:ln>
            <a:noFill/>
          </a:ln>
        </p:spPr>
        <p:txBody>
          <a:bodyPr vert="horz" wrap="square" lIns="121920" tIns="60960" rIns="121920" bIns="60960" numCol="1" anchor="t" anchorCtr="0" compatLnSpc="1">
            <a:prstTxWarp prst="textNoShape">
              <a:avLst/>
            </a:prstTxWarp>
          </a:bodyPr>
          <a:lstStyle/>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Open Sans"/>
              <a:ea typeface="+mn-ea"/>
              <a:cs typeface="+mn-cs"/>
            </a:endParaRPr>
          </a:p>
        </p:txBody>
      </p:sp>
      <p:pic>
        <p:nvPicPr>
          <p:cNvPr id="4" name="图形 3">
            <a:extLst>
              <a:ext uri="{FF2B5EF4-FFF2-40B4-BE49-F238E27FC236}">
                <a16:creationId xmlns:a16="http://schemas.microsoft.com/office/drawing/2014/main" id="{85283BB4-C5B8-427A-B45B-980B3988B81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34050" y="1250950"/>
            <a:ext cx="4889500" cy="4356100"/>
          </a:xfrm>
          <a:prstGeom prst="rect">
            <a:avLst/>
          </a:prstGeom>
        </p:spPr>
      </p:pic>
      <p:sp>
        <p:nvSpPr>
          <p:cNvPr id="13" name="TextBox 21">
            <a:extLst>
              <a:ext uri="{FF2B5EF4-FFF2-40B4-BE49-F238E27FC236}">
                <a16:creationId xmlns:a16="http://schemas.microsoft.com/office/drawing/2014/main" id="{41966009-D92C-44B3-992A-B960E31525C2}"/>
              </a:ext>
            </a:extLst>
          </p:cNvPr>
          <p:cNvSpPr txBox="1"/>
          <p:nvPr/>
        </p:nvSpPr>
        <p:spPr>
          <a:xfrm>
            <a:off x="1074733" y="2326655"/>
            <a:ext cx="2518972" cy="830997"/>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gradFill>
                  <a:gsLst>
                    <a:gs pos="100000">
                      <a:srgbClr val="5877B6"/>
                    </a:gs>
                    <a:gs pos="0">
                      <a:srgbClr val="465E96"/>
                    </a:gs>
                  </a:gsLst>
                  <a:lin ang="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目   录</a:t>
            </a:r>
            <a:endParaRPr kumimoji="0" lang="en-US" altLang="zh-CN" sz="4800" b="1" i="0" u="none" strike="noStrike" kern="1200" cap="none" spc="0" normalizeH="0" baseline="0" noProof="0" dirty="0">
              <a:ln>
                <a:noFill/>
              </a:ln>
              <a:gradFill>
                <a:gsLst>
                  <a:gs pos="100000">
                    <a:srgbClr val="5877B6"/>
                  </a:gs>
                  <a:gs pos="0">
                    <a:srgbClr val="465E96"/>
                  </a:gs>
                </a:gsLst>
                <a:lin ang="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2" name="椭圆 11">
            <a:extLst>
              <a:ext uri="{FF2B5EF4-FFF2-40B4-BE49-F238E27FC236}">
                <a16:creationId xmlns:a16="http://schemas.microsoft.com/office/drawing/2014/main" id="{8FC4A3FD-BB84-4F2C-86E6-9331BE3B11C7}"/>
              </a:ext>
            </a:extLst>
          </p:cNvPr>
          <p:cNvSpPr/>
          <p:nvPr/>
        </p:nvSpPr>
        <p:spPr>
          <a:xfrm>
            <a:off x="572986" y="4064860"/>
            <a:ext cx="318347" cy="318347"/>
          </a:xfrm>
          <a:prstGeom prst="ellipse">
            <a:avLst/>
          </a:prstGeom>
          <a:gradFill>
            <a:gsLst>
              <a:gs pos="0">
                <a:srgbClr val="5877B6"/>
              </a:gs>
              <a:gs pos="100000">
                <a:srgbClr val="465E96"/>
              </a:gs>
            </a:gsLst>
            <a:lin ang="5400000" scaled="0"/>
          </a:gradFill>
          <a:ln>
            <a:noFill/>
          </a:ln>
          <a:effectLst>
            <a:outerShdw blurRad="254000" dist="101600" dir="5400000" algn="ctr" rotWithShape="0">
              <a:srgbClr val="5877B6">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15" name="TextBox 51">
            <a:extLst>
              <a:ext uri="{FF2B5EF4-FFF2-40B4-BE49-F238E27FC236}">
                <a16:creationId xmlns:a16="http://schemas.microsoft.com/office/drawing/2014/main" id="{95529E35-8F10-4362-817B-40911B41714E}"/>
              </a:ext>
            </a:extLst>
          </p:cNvPr>
          <p:cNvSpPr txBox="1"/>
          <p:nvPr/>
        </p:nvSpPr>
        <p:spPr>
          <a:xfrm>
            <a:off x="1059773" y="3993202"/>
            <a:ext cx="5617088" cy="461665"/>
          </a:xfrm>
          <a:prstGeom prst="rect">
            <a:avLst/>
          </a:prstGeom>
          <a:noFill/>
        </p:spPr>
        <p:txBody>
          <a:bodyPr wrap="square" rtlCol="0">
            <a:spAutoFit/>
          </a:bodyPr>
          <a:lstStyle/>
          <a:p>
            <a:pPr lvl="0" defTabSz="609585">
              <a:defRPr/>
            </a:pP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任务   实现一个油耗计算器</a:t>
            </a:r>
            <a:endParaRPr kumimoji="0" lang="en-US" sz="1467" b="1" i="0" u="none" strike="noStrike" kern="1200" cap="none" spc="0" normalizeH="0" baseline="0" noProof="0" dirty="0">
              <a:ln>
                <a:noFill/>
              </a:ln>
              <a:solidFill>
                <a:srgbClr val="D92751"/>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5415051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anim calcmode="lin" valueType="num">
                                      <p:cBhvr>
                                        <p:cTn id="13" dur="500" fill="hold"/>
                                        <p:tgtEl>
                                          <p:spTgt spid="11"/>
                                        </p:tgtEl>
                                        <p:attrNameLst>
                                          <p:attrName>ppt_x</p:attrName>
                                        </p:attrNameLst>
                                      </p:cBhvr>
                                      <p:tavLst>
                                        <p:tav tm="0">
                                          <p:val>
                                            <p:strVal val="#ppt_x"/>
                                          </p:val>
                                        </p:tav>
                                        <p:tav tm="100000">
                                          <p:val>
                                            <p:strVal val="#ppt_x"/>
                                          </p:val>
                                        </p:tav>
                                      </p:tavLst>
                                    </p:anim>
                                    <p:anim calcmode="lin" valueType="num">
                                      <p:cBhvr>
                                        <p:cTn id="14" dur="5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anim calcmode="lin" valueType="num">
                                      <p:cBhvr>
                                        <p:cTn id="23" dur="500" fill="hold"/>
                                        <p:tgtEl>
                                          <p:spTgt spid="12"/>
                                        </p:tgtEl>
                                        <p:attrNameLst>
                                          <p:attrName>ppt_x</p:attrName>
                                        </p:attrNameLst>
                                      </p:cBhvr>
                                      <p:tavLst>
                                        <p:tav tm="0">
                                          <p:val>
                                            <p:strVal val="#ppt_x"/>
                                          </p:val>
                                        </p:tav>
                                        <p:tav tm="100000">
                                          <p:val>
                                            <p:strVal val="#ppt_x"/>
                                          </p:val>
                                        </p:tav>
                                      </p:tavLst>
                                    </p:anim>
                                    <p:anim calcmode="lin" valueType="num">
                                      <p:cBhvr>
                                        <p:cTn id="24" dur="5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anim calcmode="lin" valueType="num">
                                      <p:cBhvr>
                                        <p:cTn id="28" dur="500" fill="hold"/>
                                        <p:tgtEl>
                                          <p:spTgt spid="15"/>
                                        </p:tgtEl>
                                        <p:attrNameLst>
                                          <p:attrName>ppt_x</p:attrName>
                                        </p:attrNameLst>
                                      </p:cBhvr>
                                      <p:tavLst>
                                        <p:tav tm="0">
                                          <p:val>
                                            <p:strVal val="#ppt_x"/>
                                          </p:val>
                                        </p:tav>
                                        <p:tav tm="100000">
                                          <p:val>
                                            <p:strVal val="#ppt_x"/>
                                          </p:val>
                                        </p:tav>
                                      </p:tavLst>
                                    </p:anim>
                                    <p:anim calcmode="lin" valueType="num">
                                      <p:cBhvr>
                                        <p:cTn id="2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2" grpId="0" animBg="1"/>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599" y="856451"/>
            <a:ext cx="10650770"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巩固训练：设计一个</a:t>
            </a: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E-mail</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邮箱地址注册的图形用户界面</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1184087" y="3209002"/>
            <a:ext cx="5031615" cy="1312860"/>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1</a:t>
            </a:r>
            <a:r>
              <a:rPr lang="zh-CN" altLang="en-US" sz="2000" dirty="0">
                <a:solidFill>
                  <a:prstClr val="black"/>
                </a:solidFill>
                <a:latin typeface="楷体" panose="02010609060101010101" pitchFamily="49" charset="-122"/>
                <a:ea typeface="楷体" panose="02010609060101010101" pitchFamily="49" charset="-122"/>
              </a:rPr>
              <a:t>）掌握使用</a:t>
            </a:r>
            <a:r>
              <a:rPr lang="en-US" altLang="zh-CN" sz="2000" dirty="0" err="1">
                <a:solidFill>
                  <a:prstClr val="black"/>
                </a:solidFill>
                <a:latin typeface="楷体" panose="02010609060101010101" pitchFamily="49" charset="-122"/>
                <a:ea typeface="楷体" panose="02010609060101010101" pitchFamily="49" charset="-122"/>
              </a:rPr>
              <a:t>JFrame</a:t>
            </a:r>
            <a:r>
              <a:rPr lang="zh-CN" altLang="en-US" sz="2000" dirty="0">
                <a:solidFill>
                  <a:prstClr val="black"/>
                </a:solidFill>
                <a:latin typeface="楷体" panose="02010609060101010101" pitchFamily="49" charset="-122"/>
                <a:ea typeface="楷体" panose="02010609060101010101" pitchFamily="49" charset="-122"/>
              </a:rPr>
              <a:t>构造窗口；</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2</a:t>
            </a:r>
            <a:r>
              <a:rPr lang="zh-CN" altLang="en-US" sz="2000" dirty="0">
                <a:solidFill>
                  <a:prstClr val="black"/>
                </a:solidFill>
                <a:latin typeface="楷体" panose="02010609060101010101" pitchFamily="49" charset="-122"/>
                <a:ea typeface="楷体" panose="02010609060101010101" pitchFamily="49" charset="-122"/>
              </a:rPr>
              <a:t>）掌握使用</a:t>
            </a:r>
            <a:r>
              <a:rPr lang="en-US" altLang="zh-CN" sz="2000" dirty="0" err="1">
                <a:solidFill>
                  <a:prstClr val="black"/>
                </a:solidFill>
                <a:latin typeface="楷体" panose="02010609060101010101" pitchFamily="49" charset="-122"/>
                <a:ea typeface="楷体" panose="02010609060101010101" pitchFamily="49" charset="-122"/>
              </a:rPr>
              <a:t>JPanel</a:t>
            </a:r>
            <a:r>
              <a:rPr lang="zh-CN" altLang="en-US" sz="2000" dirty="0">
                <a:solidFill>
                  <a:prstClr val="black"/>
                </a:solidFill>
                <a:latin typeface="楷体" panose="02010609060101010101" pitchFamily="49" charset="-122"/>
                <a:ea typeface="楷体" panose="02010609060101010101" pitchFamily="49" charset="-122"/>
              </a:rPr>
              <a:t>构造容器对象；</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3</a:t>
            </a:r>
            <a:r>
              <a:rPr lang="zh-CN" altLang="en-US" sz="2000" dirty="0">
                <a:solidFill>
                  <a:prstClr val="black"/>
                </a:solidFill>
                <a:latin typeface="楷体" panose="02010609060101010101" pitchFamily="49" charset="-122"/>
                <a:ea typeface="楷体" panose="02010609060101010101" pitchFamily="49" charset="-122"/>
              </a:rPr>
              <a:t>）掌握使用基本组件构造</a:t>
            </a:r>
            <a:r>
              <a:rPr lang="en-US" altLang="zh-CN" sz="2000" dirty="0">
                <a:solidFill>
                  <a:prstClr val="black"/>
                </a:solidFill>
                <a:latin typeface="楷体" panose="02010609060101010101" pitchFamily="49" charset="-122"/>
                <a:ea typeface="楷体" panose="02010609060101010101" pitchFamily="49" charset="-122"/>
              </a:rPr>
              <a:t>GUI</a:t>
            </a:r>
            <a:r>
              <a:rPr lang="zh-CN" altLang="en-US" sz="2000" dirty="0">
                <a:solidFill>
                  <a:prstClr val="black"/>
                </a:solidFill>
                <a:latin typeface="楷体" panose="02010609060101010101" pitchFamily="49" charset="-122"/>
                <a:ea typeface="楷体" panose="02010609060101010101" pitchFamily="49" charset="-122"/>
              </a:rPr>
              <a:t>界面。</a:t>
            </a:r>
          </a:p>
        </p:txBody>
      </p:sp>
      <p:sp>
        <p:nvSpPr>
          <p:cNvPr id="18" name="矩形: 对角圆角 17">
            <a:extLst>
              <a:ext uri="{FF2B5EF4-FFF2-40B4-BE49-F238E27FC236}">
                <a16:creationId xmlns:a16="http://schemas.microsoft.com/office/drawing/2014/main" id="{82843DAB-E5D2-43D1-BCC1-252CD407067A}"/>
              </a:ext>
            </a:extLst>
          </p:cNvPr>
          <p:cNvSpPr/>
          <p:nvPr/>
        </p:nvSpPr>
        <p:spPr>
          <a:xfrm>
            <a:off x="1180649" y="2019819"/>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实训目的</a:t>
            </a:r>
          </a:p>
        </p:txBody>
      </p:sp>
      <p:sp>
        <p:nvSpPr>
          <p:cNvPr id="16" name="矩形 15">
            <a:extLst>
              <a:ext uri="{FF2B5EF4-FFF2-40B4-BE49-F238E27FC236}">
                <a16:creationId xmlns:a16="http://schemas.microsoft.com/office/drawing/2014/main" id="{7DD00FD1-8E5B-4CD9-BB74-3DF6D3DA8294}"/>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3" name="矩形 22">
            <a:extLst>
              <a:ext uri="{FF2B5EF4-FFF2-40B4-BE49-F238E27FC236}">
                <a16:creationId xmlns:a16="http://schemas.microsoft.com/office/drawing/2014/main" id="{695B3999-A942-46FE-B8FB-FF91294C0FDB}"/>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4" name="文本框 23">
            <a:extLst>
              <a:ext uri="{FF2B5EF4-FFF2-40B4-BE49-F238E27FC236}">
                <a16:creationId xmlns:a16="http://schemas.microsoft.com/office/drawing/2014/main" id="{61CB8F58-DED5-4E45-AAC5-69970B70E92B}"/>
              </a:ext>
            </a:extLst>
          </p:cNvPr>
          <p:cNvSpPr txBox="1"/>
          <p:nvPr/>
        </p:nvSpPr>
        <p:spPr>
          <a:xfrm>
            <a:off x="874886" y="112950"/>
            <a:ext cx="3693319"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pic>
        <p:nvPicPr>
          <p:cNvPr id="3" name="图片 2">
            <a:extLst>
              <a:ext uri="{FF2B5EF4-FFF2-40B4-BE49-F238E27FC236}">
                <a16:creationId xmlns:a16="http://schemas.microsoft.com/office/drawing/2014/main" id="{73C913D6-4632-49A8-9DC6-6EF41E04E102}"/>
              </a:ext>
            </a:extLst>
          </p:cNvPr>
          <p:cNvPicPr>
            <a:picLocks noChangeAspect="1"/>
          </p:cNvPicPr>
          <p:nvPr/>
        </p:nvPicPr>
        <p:blipFill>
          <a:blip r:embed="rId2"/>
          <a:stretch>
            <a:fillRect/>
          </a:stretch>
        </p:blipFill>
        <p:spPr>
          <a:xfrm>
            <a:off x="7917417" y="2816956"/>
            <a:ext cx="3596952" cy="3193057"/>
          </a:xfrm>
          <a:prstGeom prst="rect">
            <a:avLst/>
          </a:prstGeom>
        </p:spPr>
      </p:pic>
    </p:spTree>
    <p:extLst>
      <p:ext uri="{BB962C8B-B14F-4D97-AF65-F5344CB8AC3E}">
        <p14:creationId xmlns:p14="http://schemas.microsoft.com/office/powerpoint/2010/main" val="34649682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599" y="856451"/>
            <a:ext cx="8732887"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巩固训练：几何图形设计及其面积、周长计算</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7" name="矩形: 对角圆角 16">
            <a:extLst>
              <a:ext uri="{FF2B5EF4-FFF2-40B4-BE49-F238E27FC236}">
                <a16:creationId xmlns:a16="http://schemas.microsoft.com/office/drawing/2014/main" id="{83FE14B6-0FFA-485A-9AFF-ACDDF8C913B1}"/>
              </a:ext>
            </a:extLst>
          </p:cNvPr>
          <p:cNvSpPr/>
          <p:nvPr/>
        </p:nvSpPr>
        <p:spPr>
          <a:xfrm>
            <a:off x="1539753" y="171792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实训内容</a:t>
            </a:r>
          </a:p>
        </p:txBody>
      </p:sp>
      <p:sp>
        <p:nvSpPr>
          <p:cNvPr id="19" name="TextBox 53">
            <a:extLst>
              <a:ext uri="{FF2B5EF4-FFF2-40B4-BE49-F238E27FC236}">
                <a16:creationId xmlns:a16="http://schemas.microsoft.com/office/drawing/2014/main" id="{2342D248-6794-436A-8103-1EA5C76166E7}"/>
              </a:ext>
            </a:extLst>
          </p:cNvPr>
          <p:cNvSpPr txBox="1"/>
          <p:nvPr/>
        </p:nvSpPr>
        <p:spPr>
          <a:xfrm>
            <a:off x="1209816" y="2470237"/>
            <a:ext cx="10253179" cy="851195"/>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利用</a:t>
            </a:r>
            <a:r>
              <a:rPr lang="en-US" altLang="zh-CN" sz="2000" dirty="0">
                <a:solidFill>
                  <a:prstClr val="black"/>
                </a:solidFill>
                <a:latin typeface="楷体" panose="02010609060101010101" pitchFamily="49" charset="-122"/>
                <a:ea typeface="楷体" panose="02010609060101010101" pitchFamily="49" charset="-122"/>
              </a:rPr>
              <a:t>Java Swing</a:t>
            </a:r>
            <a:r>
              <a:rPr lang="zh-CN" altLang="en-US" sz="2000" dirty="0">
                <a:solidFill>
                  <a:prstClr val="black"/>
                </a:solidFill>
                <a:latin typeface="楷体" panose="02010609060101010101" pitchFamily="49" charset="-122"/>
                <a:ea typeface="楷体" panose="02010609060101010101" pitchFamily="49" charset="-122"/>
              </a:rPr>
              <a:t>技术设计一个</a:t>
            </a:r>
            <a:r>
              <a:rPr lang="en-US" altLang="zh-CN" sz="2000" dirty="0">
                <a:solidFill>
                  <a:prstClr val="black"/>
                </a:solidFill>
                <a:latin typeface="楷体" panose="02010609060101010101" pitchFamily="49" charset="-122"/>
                <a:ea typeface="楷体" panose="02010609060101010101" pitchFamily="49" charset="-122"/>
              </a:rPr>
              <a:t>E-mail</a:t>
            </a:r>
            <a:r>
              <a:rPr lang="zh-CN" altLang="en-US" sz="2000" dirty="0">
                <a:solidFill>
                  <a:prstClr val="black"/>
                </a:solidFill>
                <a:latin typeface="楷体" panose="02010609060101010101" pitchFamily="49" charset="-122"/>
                <a:ea typeface="楷体" panose="02010609060101010101" pitchFamily="49" charset="-122"/>
              </a:rPr>
              <a:t>邮箱地址注册的图形用户界面应用程序。程序运行效果如图所示。</a:t>
            </a: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
        <p:nvSpPr>
          <p:cNvPr id="16" name="矩形 15">
            <a:extLst>
              <a:ext uri="{FF2B5EF4-FFF2-40B4-BE49-F238E27FC236}">
                <a16:creationId xmlns:a16="http://schemas.microsoft.com/office/drawing/2014/main" id="{7DD00FD1-8E5B-4CD9-BB74-3DF6D3DA8294}"/>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3" name="矩形 22">
            <a:extLst>
              <a:ext uri="{FF2B5EF4-FFF2-40B4-BE49-F238E27FC236}">
                <a16:creationId xmlns:a16="http://schemas.microsoft.com/office/drawing/2014/main" id="{695B3999-A942-46FE-B8FB-FF91294C0FDB}"/>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4" name="文本框 23">
            <a:extLst>
              <a:ext uri="{FF2B5EF4-FFF2-40B4-BE49-F238E27FC236}">
                <a16:creationId xmlns:a16="http://schemas.microsoft.com/office/drawing/2014/main" id="{61CB8F58-DED5-4E45-AAC5-69970B70E92B}"/>
              </a:ext>
            </a:extLst>
          </p:cNvPr>
          <p:cNvSpPr txBox="1"/>
          <p:nvPr/>
        </p:nvSpPr>
        <p:spPr>
          <a:xfrm>
            <a:off x="874886" y="122819"/>
            <a:ext cx="3693319"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pic>
        <p:nvPicPr>
          <p:cNvPr id="3" name="图片 2">
            <a:extLst>
              <a:ext uri="{FF2B5EF4-FFF2-40B4-BE49-F238E27FC236}">
                <a16:creationId xmlns:a16="http://schemas.microsoft.com/office/drawing/2014/main" id="{B8C5A6C9-96A0-49D0-B080-162795946DC2}"/>
              </a:ext>
            </a:extLst>
          </p:cNvPr>
          <p:cNvPicPr>
            <a:picLocks noChangeAspect="1"/>
          </p:cNvPicPr>
          <p:nvPr/>
        </p:nvPicPr>
        <p:blipFill>
          <a:blip r:embed="rId2"/>
          <a:stretch>
            <a:fillRect/>
          </a:stretch>
        </p:blipFill>
        <p:spPr>
          <a:xfrm>
            <a:off x="-8149" y="6001549"/>
            <a:ext cx="6104149" cy="853514"/>
          </a:xfrm>
          <a:prstGeom prst="rect">
            <a:avLst/>
          </a:prstGeom>
        </p:spPr>
      </p:pic>
      <p:pic>
        <p:nvPicPr>
          <p:cNvPr id="20" name="图片 19">
            <a:extLst>
              <a:ext uri="{FF2B5EF4-FFF2-40B4-BE49-F238E27FC236}">
                <a16:creationId xmlns:a16="http://schemas.microsoft.com/office/drawing/2014/main" id="{1BA8BBAC-E205-4E05-9F00-76C37103C7A9}"/>
              </a:ext>
            </a:extLst>
          </p:cNvPr>
          <p:cNvPicPr>
            <a:picLocks noChangeAspect="1"/>
          </p:cNvPicPr>
          <p:nvPr/>
        </p:nvPicPr>
        <p:blipFill>
          <a:blip r:embed="rId2"/>
          <a:stretch>
            <a:fillRect/>
          </a:stretch>
        </p:blipFill>
        <p:spPr>
          <a:xfrm>
            <a:off x="6096000" y="6001549"/>
            <a:ext cx="6104149" cy="853514"/>
          </a:xfrm>
          <a:prstGeom prst="rect">
            <a:avLst/>
          </a:prstGeom>
        </p:spPr>
      </p:pic>
      <p:pic>
        <p:nvPicPr>
          <p:cNvPr id="4" name="图片 3">
            <a:extLst>
              <a:ext uri="{FF2B5EF4-FFF2-40B4-BE49-F238E27FC236}">
                <a16:creationId xmlns:a16="http://schemas.microsoft.com/office/drawing/2014/main" id="{11B2F889-83D5-4E2C-82E5-549E420DAC5E}"/>
              </a:ext>
            </a:extLst>
          </p:cNvPr>
          <p:cNvPicPr>
            <a:picLocks noChangeAspect="1"/>
          </p:cNvPicPr>
          <p:nvPr/>
        </p:nvPicPr>
        <p:blipFill>
          <a:blip r:embed="rId3"/>
          <a:stretch>
            <a:fillRect/>
          </a:stretch>
        </p:blipFill>
        <p:spPr>
          <a:xfrm>
            <a:off x="4000318" y="3156171"/>
            <a:ext cx="4191363" cy="2674852"/>
          </a:xfrm>
          <a:prstGeom prst="rect">
            <a:avLst/>
          </a:prstGeom>
        </p:spPr>
      </p:pic>
    </p:spTree>
    <p:extLst>
      <p:ext uri="{BB962C8B-B14F-4D97-AF65-F5344CB8AC3E}">
        <p14:creationId xmlns:p14="http://schemas.microsoft.com/office/powerpoint/2010/main" val="23547986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33000">
              <a:srgbClr val="5877B6"/>
            </a:gs>
            <a:gs pos="100000">
              <a:srgbClr val="465E96"/>
            </a:gs>
          </a:gsLst>
          <a:lin ang="5400000" scaled="0"/>
        </a:gradFill>
        <a:effectLst/>
      </p:bgPr>
    </p:bg>
    <p:spTree>
      <p:nvGrpSpPr>
        <p:cNvPr id="1" name=""/>
        <p:cNvGrpSpPr/>
        <p:nvPr/>
      </p:nvGrpSpPr>
      <p:grpSpPr>
        <a:xfrm>
          <a:off x="0" y="0"/>
          <a:ext cx="0" cy="0"/>
          <a:chOff x="0" y="0"/>
          <a:chExt cx="0" cy="0"/>
        </a:xfrm>
      </p:grpSpPr>
      <p:sp>
        <p:nvSpPr>
          <p:cNvPr id="20" name="任意多边形: 形状 19">
            <a:extLst>
              <a:ext uri="{FF2B5EF4-FFF2-40B4-BE49-F238E27FC236}">
                <a16:creationId xmlns:a16="http://schemas.microsoft.com/office/drawing/2014/main" id="{D035236D-571F-4E36-8D43-B076A39B1BC9}"/>
              </a:ext>
            </a:extLst>
          </p:cNvPr>
          <p:cNvSpPr>
            <a:spLocks/>
          </p:cNvSpPr>
          <p:nvPr/>
        </p:nvSpPr>
        <p:spPr bwMode="auto">
          <a:xfrm>
            <a:off x="5295296" y="0"/>
            <a:ext cx="6896704" cy="6858000"/>
          </a:xfrm>
          <a:custGeom>
            <a:avLst/>
            <a:gdLst>
              <a:gd name="connsiteX0" fmla="*/ 0 w 5172528"/>
              <a:gd name="connsiteY0" fmla="*/ 0 h 5143500"/>
              <a:gd name="connsiteX1" fmla="*/ 5057233 w 5172528"/>
              <a:gd name="connsiteY1" fmla="*/ 0 h 5143500"/>
              <a:gd name="connsiteX2" fmla="*/ 5172528 w 5172528"/>
              <a:gd name="connsiteY2" fmla="*/ 0 h 5143500"/>
              <a:gd name="connsiteX3" fmla="*/ 5172528 w 5172528"/>
              <a:gd name="connsiteY3" fmla="*/ 5143500 h 5143500"/>
              <a:gd name="connsiteX4" fmla="*/ 5170060 w 5172528"/>
              <a:gd name="connsiteY4" fmla="*/ 5143500 h 5143500"/>
              <a:gd name="connsiteX5" fmla="*/ 2422279 w 5172528"/>
              <a:gd name="connsiteY5" fmla="*/ 5143500 h 5143500"/>
              <a:gd name="connsiteX6" fmla="*/ 2157109 w 5172528"/>
              <a:gd name="connsiteY6" fmla="*/ 4979789 h 5143500"/>
              <a:gd name="connsiteX7" fmla="*/ 1200711 w 5172528"/>
              <a:gd name="connsiteY7" fmla="*/ 4759524 h 5143500"/>
              <a:gd name="connsiteX8" fmla="*/ 378388 w 5172528"/>
              <a:gd name="connsiteY8" fmla="*/ 4271367 h 5143500"/>
              <a:gd name="connsiteX9" fmla="*/ 345614 w 5172528"/>
              <a:gd name="connsiteY9" fmla="*/ 3443883 h 5143500"/>
              <a:gd name="connsiteX10" fmla="*/ 768694 w 5172528"/>
              <a:gd name="connsiteY10" fmla="*/ 2702719 h 5143500"/>
              <a:gd name="connsiteX11" fmla="*/ 1194753 w 5172528"/>
              <a:gd name="connsiteY11" fmla="*/ 1163836 h 5143500"/>
              <a:gd name="connsiteX12" fmla="*/ 1188794 w 5172528"/>
              <a:gd name="connsiteY12" fmla="*/ 1151930 h 5143500"/>
              <a:gd name="connsiteX13" fmla="*/ 670372 w 5172528"/>
              <a:gd name="connsiteY13" fmla="*/ 514945 h 5143500"/>
              <a:gd name="connsiteX14" fmla="*/ 32774 w 5172528"/>
              <a:gd name="connsiteY14" fmla="*/ 32742 h 5143500"/>
              <a:gd name="connsiteX15" fmla="*/ 0 w 5172528"/>
              <a:gd name="connsiteY15" fmla="*/ 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72528" h="5143500">
                <a:moveTo>
                  <a:pt x="0" y="0"/>
                </a:moveTo>
                <a:cubicBezTo>
                  <a:pt x="0" y="0"/>
                  <a:pt x="0" y="0"/>
                  <a:pt x="5057233" y="0"/>
                </a:cubicBezTo>
                <a:lnTo>
                  <a:pt x="5172528" y="0"/>
                </a:lnTo>
                <a:lnTo>
                  <a:pt x="5172528" y="5143500"/>
                </a:lnTo>
                <a:lnTo>
                  <a:pt x="5170060" y="5143500"/>
                </a:lnTo>
                <a:cubicBezTo>
                  <a:pt x="4777520" y="5143500"/>
                  <a:pt x="3992440" y="5143500"/>
                  <a:pt x="2422279" y="5143500"/>
                </a:cubicBezTo>
                <a:cubicBezTo>
                  <a:pt x="2344813" y="5080992"/>
                  <a:pt x="2255430" y="5024438"/>
                  <a:pt x="2157109" y="4979789"/>
                </a:cubicBezTo>
                <a:cubicBezTo>
                  <a:pt x="1859166" y="4845844"/>
                  <a:pt x="1522490" y="4827985"/>
                  <a:pt x="1200711" y="4759524"/>
                </a:cubicBezTo>
                <a:cubicBezTo>
                  <a:pt x="878933" y="4694039"/>
                  <a:pt x="542257" y="4557117"/>
                  <a:pt x="378388" y="4271367"/>
                </a:cubicBezTo>
                <a:cubicBezTo>
                  <a:pt x="235375" y="4024313"/>
                  <a:pt x="250273" y="3711774"/>
                  <a:pt x="345614" y="3443883"/>
                </a:cubicBezTo>
                <a:cubicBezTo>
                  <a:pt x="443936" y="3175992"/>
                  <a:pt x="610784" y="2940844"/>
                  <a:pt x="768694" y="2702719"/>
                </a:cubicBezTo>
                <a:cubicBezTo>
                  <a:pt x="1039822" y="2288977"/>
                  <a:pt x="1379477" y="1669852"/>
                  <a:pt x="1194753" y="1163836"/>
                </a:cubicBezTo>
                <a:cubicBezTo>
                  <a:pt x="1191773" y="1157883"/>
                  <a:pt x="1191773" y="1154906"/>
                  <a:pt x="1188794" y="1151930"/>
                </a:cubicBezTo>
                <a:cubicBezTo>
                  <a:pt x="1090472" y="895945"/>
                  <a:pt x="878933" y="684610"/>
                  <a:pt x="670372" y="514945"/>
                </a:cubicBezTo>
                <a:cubicBezTo>
                  <a:pt x="464792" y="348258"/>
                  <a:pt x="235375" y="205383"/>
                  <a:pt x="32774" y="32742"/>
                </a:cubicBezTo>
                <a:cubicBezTo>
                  <a:pt x="20856" y="20836"/>
                  <a:pt x="11918" y="1190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Open Sans"/>
              <a:ea typeface="+mn-ea"/>
              <a:cs typeface="+mn-cs"/>
            </a:endParaRPr>
          </a:p>
        </p:txBody>
      </p:sp>
      <p:pic>
        <p:nvPicPr>
          <p:cNvPr id="3" name="图形 2">
            <a:extLst>
              <a:ext uri="{FF2B5EF4-FFF2-40B4-BE49-F238E27FC236}">
                <a16:creationId xmlns:a16="http://schemas.microsoft.com/office/drawing/2014/main" id="{6B72358E-5066-44AE-966F-C4584C0B71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66060" y="727360"/>
            <a:ext cx="4557485" cy="5145085"/>
          </a:xfrm>
          <a:prstGeom prst="rect">
            <a:avLst/>
          </a:prstGeom>
        </p:spPr>
      </p:pic>
      <p:sp>
        <p:nvSpPr>
          <p:cNvPr id="15" name="TextBox 21">
            <a:extLst>
              <a:ext uri="{FF2B5EF4-FFF2-40B4-BE49-F238E27FC236}">
                <a16:creationId xmlns:a16="http://schemas.microsoft.com/office/drawing/2014/main" id="{FCA8A889-F7F0-4C2F-9809-D0BE99891A69}"/>
              </a:ext>
            </a:extLst>
          </p:cNvPr>
          <p:cNvSpPr txBox="1"/>
          <p:nvPr/>
        </p:nvSpPr>
        <p:spPr>
          <a:xfrm>
            <a:off x="986522" y="3096141"/>
            <a:ext cx="3330954" cy="995209"/>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5867"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谢谢观看</a:t>
            </a:r>
            <a:endParaRPr kumimoji="0" lang="id-ID" sz="5867"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136064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anim calcmode="lin" valueType="num">
                                      <p:cBhvr>
                                        <p:cTn id="13" dur="500" fill="hold"/>
                                        <p:tgtEl>
                                          <p:spTgt spid="20"/>
                                        </p:tgtEl>
                                        <p:attrNameLst>
                                          <p:attrName>ppt_x</p:attrName>
                                        </p:attrNameLst>
                                      </p:cBhvr>
                                      <p:tavLst>
                                        <p:tav tm="0">
                                          <p:val>
                                            <p:strVal val="#ppt_x"/>
                                          </p:val>
                                        </p:tav>
                                        <p:tav tm="100000">
                                          <p:val>
                                            <p:strVal val="#ppt_x"/>
                                          </p:val>
                                        </p:tav>
                                      </p:tavLst>
                                    </p:anim>
                                    <p:anim calcmode="lin" valueType="num">
                                      <p:cBhvr>
                                        <p:cTn id="14" dur="5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C352D612-C567-4F59-B99B-74B394D67A8F}"/>
              </a:ext>
            </a:extLst>
          </p:cNvPr>
          <p:cNvSpPr/>
          <p:nvPr/>
        </p:nvSpPr>
        <p:spPr>
          <a:xfrm>
            <a:off x="0" y="2178639"/>
            <a:ext cx="12192000" cy="2997200"/>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6" name="TextBox 21">
            <a:extLst>
              <a:ext uri="{FF2B5EF4-FFF2-40B4-BE49-F238E27FC236}">
                <a16:creationId xmlns:a16="http://schemas.microsoft.com/office/drawing/2014/main" id="{8C930C76-4380-4F6B-BF54-0EB9C2A5BE2D}"/>
              </a:ext>
            </a:extLst>
          </p:cNvPr>
          <p:cNvSpPr txBox="1"/>
          <p:nvPr/>
        </p:nvSpPr>
        <p:spPr>
          <a:xfrm>
            <a:off x="3117132" y="2977658"/>
            <a:ext cx="8532613" cy="913007"/>
          </a:xfrm>
          <a:prstGeom prst="rect">
            <a:avLst/>
          </a:prstGeom>
          <a:noFill/>
        </p:spPr>
        <p:txBody>
          <a:bodyPr wrap="square" rtlCol="0">
            <a:spAutoFit/>
          </a:bodyPr>
          <a:lstStyle/>
          <a:p>
            <a:pPr lvl="0" defTabSz="609585">
              <a:defRPr/>
            </a:pPr>
            <a:r>
              <a:rPr lang="zh-CN" altLang="en-US" sz="5333"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实现一个油耗计算器</a:t>
            </a:r>
            <a:endParaRPr kumimoji="0" lang="zh-CN" altLang="en-US" sz="5333"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 name="TextBox 21">
            <a:extLst>
              <a:ext uri="{FF2B5EF4-FFF2-40B4-BE49-F238E27FC236}">
                <a16:creationId xmlns:a16="http://schemas.microsoft.com/office/drawing/2014/main" id="{03A8D603-32C6-412D-8F30-56FABCB9C515}"/>
              </a:ext>
            </a:extLst>
          </p:cNvPr>
          <p:cNvSpPr txBox="1"/>
          <p:nvPr/>
        </p:nvSpPr>
        <p:spPr>
          <a:xfrm>
            <a:off x="1016741" y="2967335"/>
            <a:ext cx="2100391" cy="923330"/>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任务</a:t>
            </a:r>
            <a:endParaRPr kumimoji="0" lang="id-ID" sz="5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4252672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176198" y="2376918"/>
            <a:ext cx="9606533" cy="1774525"/>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用户在制定的区域输入加油钱数，汽车跑的公里数，和汽油的价格，单击“计算”按钮，计算显示百公里油耗。</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计算公式为：百公里油耗</a:t>
            </a:r>
            <a:r>
              <a:rPr lang="en-US" altLang="zh-CN" sz="2000" dirty="0">
                <a:solidFill>
                  <a:prstClr val="black"/>
                </a:solidFill>
                <a:latin typeface="楷体" panose="02010609060101010101" pitchFamily="49" charset="-122"/>
                <a:ea typeface="楷体" panose="02010609060101010101" pitchFamily="49" charset="-122"/>
              </a:rPr>
              <a:t>(</a:t>
            </a:r>
            <a:r>
              <a:rPr lang="zh-CN" altLang="en-US" sz="2000" dirty="0">
                <a:solidFill>
                  <a:prstClr val="black"/>
                </a:solidFill>
                <a:latin typeface="楷体" panose="02010609060101010101" pitchFamily="49" charset="-122"/>
                <a:ea typeface="楷体" panose="02010609060101010101" pitchFamily="49" charset="-122"/>
              </a:rPr>
              <a:t>升</a:t>
            </a:r>
            <a:r>
              <a:rPr lang="en-US" altLang="zh-CN" sz="2000" dirty="0">
                <a:solidFill>
                  <a:prstClr val="black"/>
                </a:solidFill>
                <a:latin typeface="楷体" panose="02010609060101010101" pitchFamily="49" charset="-122"/>
                <a:ea typeface="楷体" panose="02010609060101010101" pitchFamily="49" charset="-122"/>
              </a:rPr>
              <a:t>) = </a:t>
            </a:r>
            <a:r>
              <a:rPr lang="zh-CN" altLang="en-US" sz="2000" dirty="0">
                <a:solidFill>
                  <a:prstClr val="black"/>
                </a:solidFill>
                <a:latin typeface="楷体" panose="02010609060101010101" pitchFamily="49" charset="-122"/>
                <a:ea typeface="楷体" panose="02010609060101010101" pitchFamily="49" charset="-122"/>
              </a:rPr>
              <a:t>加油钱数</a:t>
            </a:r>
            <a:r>
              <a:rPr lang="en-US" altLang="zh-CN" sz="2000" dirty="0">
                <a:solidFill>
                  <a:prstClr val="black"/>
                </a:solidFill>
                <a:latin typeface="楷体" panose="02010609060101010101" pitchFamily="49" charset="-122"/>
                <a:ea typeface="楷体" panose="02010609060101010101" pitchFamily="49" charset="-122"/>
              </a:rPr>
              <a:t>/</a:t>
            </a:r>
            <a:r>
              <a:rPr lang="zh-CN" altLang="en-US" sz="2000" dirty="0">
                <a:solidFill>
                  <a:prstClr val="black"/>
                </a:solidFill>
                <a:latin typeface="楷体" panose="02010609060101010101" pitchFamily="49" charset="-122"/>
                <a:ea typeface="楷体" panose="02010609060101010101" pitchFamily="49" charset="-122"/>
              </a:rPr>
              <a:t>汽油的价格</a:t>
            </a:r>
            <a:r>
              <a:rPr lang="en-US" altLang="zh-CN" sz="2000" dirty="0">
                <a:solidFill>
                  <a:prstClr val="black"/>
                </a:solidFill>
                <a:latin typeface="楷体" panose="02010609060101010101" pitchFamily="49" charset="-122"/>
                <a:ea typeface="楷体" panose="02010609060101010101" pitchFamily="49" charset="-122"/>
              </a:rPr>
              <a:t>/</a:t>
            </a:r>
            <a:r>
              <a:rPr lang="zh-CN" altLang="en-US" sz="2000" dirty="0">
                <a:solidFill>
                  <a:prstClr val="black"/>
                </a:solidFill>
                <a:latin typeface="楷体" panose="02010609060101010101" pitchFamily="49" charset="-122"/>
                <a:ea typeface="楷体" panose="02010609060101010101" pitchFamily="49" charset="-122"/>
              </a:rPr>
              <a:t>汽车跑的公里数*</a:t>
            </a:r>
            <a:r>
              <a:rPr lang="en-US" altLang="zh-CN" sz="2000" dirty="0">
                <a:solidFill>
                  <a:prstClr val="black"/>
                </a:solidFill>
                <a:latin typeface="楷体" panose="02010609060101010101" pitchFamily="49" charset="-122"/>
                <a:ea typeface="楷体" panose="02010609060101010101" pitchFamily="49" charset="-122"/>
              </a:rPr>
              <a:t>100</a:t>
            </a:r>
            <a:r>
              <a:rPr lang="zh-CN" altLang="en-US" sz="2000" dirty="0">
                <a:solidFill>
                  <a:prstClr val="black"/>
                </a:solidFill>
                <a:latin typeface="楷体" panose="02010609060101010101" pitchFamily="49" charset="-122"/>
                <a:ea typeface="楷体" panose="02010609060101010101" pitchFamily="49" charset="-122"/>
              </a:rPr>
              <a:t>。运行结果如下：</a:t>
            </a:r>
          </a:p>
        </p:txBody>
      </p:sp>
      <p:sp>
        <p:nvSpPr>
          <p:cNvPr id="10" name="矩形: 对角圆角 9">
            <a:extLst>
              <a:ext uri="{FF2B5EF4-FFF2-40B4-BE49-F238E27FC236}">
                <a16:creationId xmlns:a16="http://schemas.microsoft.com/office/drawing/2014/main" id="{E01EAC6E-D0C2-4B61-8F8F-6D34BE48DE78}"/>
              </a:ext>
            </a:extLst>
          </p:cNvPr>
          <p:cNvSpPr/>
          <p:nvPr/>
        </p:nvSpPr>
        <p:spPr>
          <a:xfrm>
            <a:off x="1176198" y="1589786"/>
            <a:ext cx="2160240" cy="492443"/>
          </a:xfrm>
          <a:prstGeom prst="round2Diag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任务描述</a:t>
            </a:r>
          </a:p>
        </p:txBody>
      </p:sp>
      <p:sp>
        <p:nvSpPr>
          <p:cNvPr id="11" name="矩形 10">
            <a:extLst>
              <a:ext uri="{FF2B5EF4-FFF2-40B4-BE49-F238E27FC236}">
                <a16:creationId xmlns:a16="http://schemas.microsoft.com/office/drawing/2014/main" id="{F1D77C0F-FCD1-4F00-AB87-1DC6DAEC9899}"/>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969969" y="146911"/>
            <a:ext cx="3693319"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pic>
        <p:nvPicPr>
          <p:cNvPr id="4" name="图片 3">
            <a:extLst>
              <a:ext uri="{FF2B5EF4-FFF2-40B4-BE49-F238E27FC236}">
                <a16:creationId xmlns:a16="http://schemas.microsoft.com/office/drawing/2014/main" id="{ACE08ADE-433C-4816-A03B-AF4A48A8FA1A}"/>
              </a:ext>
            </a:extLst>
          </p:cNvPr>
          <p:cNvPicPr>
            <a:picLocks noChangeAspect="1"/>
          </p:cNvPicPr>
          <p:nvPr/>
        </p:nvPicPr>
        <p:blipFill>
          <a:blip r:embed="rId2"/>
          <a:stretch>
            <a:fillRect/>
          </a:stretch>
        </p:blipFill>
        <p:spPr>
          <a:xfrm>
            <a:off x="4036172" y="4196220"/>
            <a:ext cx="3459780" cy="1333616"/>
          </a:xfrm>
          <a:prstGeom prst="rect">
            <a:avLst/>
          </a:prstGeom>
        </p:spPr>
      </p:pic>
    </p:spTree>
    <p:extLst>
      <p:ext uri="{BB962C8B-B14F-4D97-AF65-F5344CB8AC3E}">
        <p14:creationId xmlns:p14="http://schemas.microsoft.com/office/powerpoint/2010/main" val="35986972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1318760" y="1233732"/>
            <a:ext cx="5949305"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1.1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抽象窗口工具包（</a:t>
            </a: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AWT</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1000894" y="2104592"/>
            <a:ext cx="9434578" cy="3159519"/>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AWT</a:t>
            </a:r>
            <a:r>
              <a:rPr lang="zh-CN" altLang="en-US" sz="2000" dirty="0">
                <a:solidFill>
                  <a:prstClr val="black"/>
                </a:solidFill>
                <a:latin typeface="楷体" panose="02010609060101010101" pitchFamily="49" charset="-122"/>
                <a:ea typeface="楷体" panose="02010609060101010101" pitchFamily="49" charset="-122"/>
              </a:rPr>
              <a:t>是</a:t>
            </a:r>
            <a:r>
              <a:rPr lang="en-US" altLang="zh-CN" sz="2000" dirty="0">
                <a:solidFill>
                  <a:prstClr val="black"/>
                </a:solidFill>
                <a:latin typeface="楷体" panose="02010609060101010101" pitchFamily="49" charset="-122"/>
                <a:ea typeface="楷体" panose="02010609060101010101" pitchFamily="49" charset="-122"/>
              </a:rPr>
              <a:t>Abstract Window Toolkit</a:t>
            </a:r>
            <a:r>
              <a:rPr lang="zh-CN" altLang="en-US" sz="2000" dirty="0">
                <a:solidFill>
                  <a:prstClr val="black"/>
                </a:solidFill>
                <a:latin typeface="楷体" panose="02010609060101010101" pitchFamily="49" charset="-122"/>
                <a:ea typeface="楷体" panose="02010609060101010101" pitchFamily="49" charset="-122"/>
              </a:rPr>
              <a:t>的缩写，称为抽象窗口工具集，</a:t>
            </a:r>
            <a:r>
              <a:rPr lang="en-US" altLang="zh-CN" sz="2000" dirty="0">
                <a:solidFill>
                  <a:prstClr val="black"/>
                </a:solidFill>
                <a:latin typeface="楷体" panose="02010609060101010101" pitchFamily="49" charset="-122"/>
                <a:ea typeface="楷体" panose="02010609060101010101" pitchFamily="49" charset="-122"/>
              </a:rPr>
              <a:t>AWT</a:t>
            </a:r>
            <a:r>
              <a:rPr lang="zh-CN" altLang="en-US" sz="2000" dirty="0">
                <a:solidFill>
                  <a:prstClr val="black"/>
                </a:solidFill>
                <a:latin typeface="楷体" panose="02010609060101010101" pitchFamily="49" charset="-122"/>
                <a:ea typeface="楷体" panose="02010609060101010101" pitchFamily="49" charset="-122"/>
              </a:rPr>
              <a:t>由</a:t>
            </a:r>
            <a:r>
              <a:rPr lang="en-US" altLang="zh-CN" sz="2000" dirty="0">
                <a:solidFill>
                  <a:prstClr val="black"/>
                </a:solidFill>
                <a:latin typeface="楷体" panose="02010609060101010101" pitchFamily="49" charset="-122"/>
                <a:ea typeface="楷体" panose="02010609060101010101" pitchFamily="49" charset="-122"/>
              </a:rPr>
              <a:t>Java</a:t>
            </a:r>
            <a:r>
              <a:rPr lang="zh-CN" altLang="en-US" sz="2000" dirty="0">
                <a:solidFill>
                  <a:prstClr val="black"/>
                </a:solidFill>
                <a:latin typeface="楷体" panose="02010609060101010101" pitchFamily="49" charset="-122"/>
                <a:ea typeface="楷体" panose="02010609060101010101" pitchFamily="49" charset="-122"/>
              </a:rPr>
              <a:t>中的</a:t>
            </a:r>
            <a:r>
              <a:rPr lang="en-US" altLang="zh-CN" sz="2000" dirty="0" err="1">
                <a:solidFill>
                  <a:prstClr val="black"/>
                </a:solidFill>
                <a:latin typeface="楷体" panose="02010609060101010101" pitchFamily="49" charset="-122"/>
                <a:ea typeface="楷体" panose="02010609060101010101" pitchFamily="49" charset="-122"/>
              </a:rPr>
              <a:t>java.awt</a:t>
            </a:r>
            <a:r>
              <a:rPr lang="zh-CN" altLang="en-US" sz="2000" dirty="0">
                <a:solidFill>
                  <a:prstClr val="black"/>
                </a:solidFill>
                <a:latin typeface="楷体" panose="02010609060101010101" pitchFamily="49" charset="-122"/>
                <a:ea typeface="楷体" panose="02010609060101010101" pitchFamily="49" charset="-122"/>
              </a:rPr>
              <a:t>包提供，是</a:t>
            </a:r>
            <a:r>
              <a:rPr lang="en-US" altLang="zh-CN" sz="2000" dirty="0">
                <a:solidFill>
                  <a:prstClr val="black"/>
                </a:solidFill>
                <a:latin typeface="楷体" panose="02010609060101010101" pitchFamily="49" charset="-122"/>
                <a:ea typeface="楷体" panose="02010609060101010101" pitchFamily="49" charset="-122"/>
              </a:rPr>
              <a:t>Java</a:t>
            </a:r>
            <a:r>
              <a:rPr lang="zh-CN" altLang="en-US" sz="2000" dirty="0">
                <a:solidFill>
                  <a:prstClr val="black"/>
                </a:solidFill>
                <a:latin typeface="楷体" panose="02010609060101010101" pitchFamily="49" charset="-122"/>
                <a:ea typeface="楷体" panose="02010609060101010101" pitchFamily="49" charset="-122"/>
              </a:rPr>
              <a:t>基础类的一部分。</a:t>
            </a:r>
            <a:r>
              <a:rPr lang="en-US" altLang="zh-CN" sz="2000" dirty="0">
                <a:solidFill>
                  <a:prstClr val="black"/>
                </a:solidFill>
                <a:latin typeface="楷体" panose="02010609060101010101" pitchFamily="49" charset="-122"/>
                <a:ea typeface="楷体" panose="02010609060101010101" pitchFamily="49" charset="-122"/>
              </a:rPr>
              <a:t>AWT</a:t>
            </a:r>
            <a:r>
              <a:rPr lang="zh-CN" altLang="en-US" sz="2000" dirty="0">
                <a:solidFill>
                  <a:prstClr val="black"/>
                </a:solidFill>
                <a:latin typeface="楷体" panose="02010609060101010101" pitchFamily="49" charset="-122"/>
                <a:ea typeface="楷体" panose="02010609060101010101" pitchFamily="49" charset="-122"/>
              </a:rPr>
              <a:t>提供了构建用户界面的组件，可以根据图形界面组件的输入实现事件处理。此外，</a:t>
            </a:r>
            <a:r>
              <a:rPr lang="en-US" altLang="zh-CN" sz="2000" dirty="0">
                <a:solidFill>
                  <a:prstClr val="black"/>
                </a:solidFill>
                <a:latin typeface="楷体" panose="02010609060101010101" pitchFamily="49" charset="-122"/>
                <a:ea typeface="楷体" panose="02010609060101010101" pitchFamily="49" charset="-122"/>
              </a:rPr>
              <a:t>AWT</a:t>
            </a:r>
            <a:r>
              <a:rPr lang="zh-CN" altLang="en-US" sz="2000" dirty="0">
                <a:solidFill>
                  <a:prstClr val="black"/>
                </a:solidFill>
                <a:latin typeface="楷体" panose="02010609060101010101" pitchFamily="49" charset="-122"/>
                <a:ea typeface="楷体" panose="02010609060101010101" pitchFamily="49" charset="-122"/>
              </a:rPr>
              <a:t>允许绘制图形、处理图像、控制用户界面的布局、字体显示及提供利用本地剪贴板实现数据传送类等具有辅助性质的类。</a:t>
            </a:r>
            <a:r>
              <a:rPr lang="en-US" altLang="zh-CN" sz="2000" dirty="0">
                <a:solidFill>
                  <a:prstClr val="black"/>
                </a:solidFill>
                <a:latin typeface="楷体" panose="02010609060101010101" pitchFamily="49" charset="-122"/>
                <a:ea typeface="楷体" panose="02010609060101010101" pitchFamily="49" charset="-122"/>
              </a:rPr>
              <a:t>AWT</a:t>
            </a:r>
            <a:r>
              <a:rPr lang="zh-CN" altLang="en-US" sz="2000" dirty="0">
                <a:solidFill>
                  <a:prstClr val="black"/>
                </a:solidFill>
                <a:latin typeface="楷体" panose="02010609060101010101" pitchFamily="49" charset="-122"/>
                <a:ea typeface="楷体" panose="02010609060101010101" pitchFamily="49" charset="-122"/>
              </a:rPr>
              <a:t>中类与类之间的关系如图所示，由</a:t>
            </a:r>
            <a:r>
              <a:rPr lang="en-US" altLang="zh-CN" sz="2000" dirty="0">
                <a:solidFill>
                  <a:prstClr val="black"/>
                </a:solidFill>
                <a:latin typeface="楷体" panose="02010609060101010101" pitchFamily="49" charset="-122"/>
                <a:ea typeface="楷体" panose="02010609060101010101" pitchFamily="49" charset="-122"/>
              </a:rPr>
              <a:t>Component</a:t>
            </a:r>
            <a:r>
              <a:rPr lang="zh-CN" altLang="en-US" sz="2000" dirty="0">
                <a:solidFill>
                  <a:prstClr val="black"/>
                </a:solidFill>
                <a:latin typeface="楷体" panose="02010609060101010101" pitchFamily="49" charset="-122"/>
                <a:ea typeface="楷体" panose="02010609060101010101" pitchFamily="49" charset="-122"/>
              </a:rPr>
              <a:t>类的子类或间接子类创建的对象称为一个组件（又称控件）。</a:t>
            </a:r>
            <a:r>
              <a:rPr lang="en-US" altLang="zh-CN" sz="2000" dirty="0">
                <a:solidFill>
                  <a:prstClr val="black"/>
                </a:solidFill>
                <a:latin typeface="楷体" panose="02010609060101010101" pitchFamily="49" charset="-122"/>
                <a:ea typeface="楷体" panose="02010609060101010101" pitchFamily="49" charset="-122"/>
              </a:rPr>
              <a:t>Java</a:t>
            </a:r>
            <a:r>
              <a:rPr lang="zh-CN" altLang="en-US" sz="2000" dirty="0">
                <a:solidFill>
                  <a:prstClr val="black"/>
                </a:solidFill>
                <a:latin typeface="楷体" panose="02010609060101010101" pitchFamily="49" charset="-122"/>
                <a:ea typeface="楷体" panose="02010609060101010101" pitchFamily="49" charset="-122"/>
              </a:rPr>
              <a:t>把由</a:t>
            </a:r>
            <a:r>
              <a:rPr lang="en-US" altLang="zh-CN" sz="2000" dirty="0">
                <a:solidFill>
                  <a:prstClr val="black"/>
                </a:solidFill>
                <a:latin typeface="楷体" panose="02010609060101010101" pitchFamily="49" charset="-122"/>
                <a:ea typeface="楷体" panose="02010609060101010101" pitchFamily="49" charset="-122"/>
              </a:rPr>
              <a:t>Container</a:t>
            </a:r>
            <a:r>
              <a:rPr lang="zh-CN" altLang="en-US" sz="2000" dirty="0">
                <a:solidFill>
                  <a:prstClr val="black"/>
                </a:solidFill>
                <a:latin typeface="楷体" panose="02010609060101010101" pitchFamily="49" charset="-122"/>
                <a:ea typeface="楷体" panose="02010609060101010101" pitchFamily="49" charset="-122"/>
              </a:rPr>
              <a:t>的子类或间接子类创建的对象称为一个容器，可以把组建添加到容器中。</a:t>
            </a:r>
            <a:endParaRPr kumimoji="0" lang="zh-CN" altLang="en-US" sz="200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endParaRPr>
          </a:p>
        </p:txBody>
      </p:sp>
      <p:sp>
        <p:nvSpPr>
          <p:cNvPr id="22" name="矩形 21">
            <a:extLst>
              <a:ext uri="{FF2B5EF4-FFF2-40B4-BE49-F238E27FC236}">
                <a16:creationId xmlns:a16="http://schemas.microsoft.com/office/drawing/2014/main" id="{719CE871-B3F2-4FA2-81E6-DA0A6807779C}"/>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3" name="矩形 22">
            <a:extLst>
              <a:ext uri="{FF2B5EF4-FFF2-40B4-BE49-F238E27FC236}">
                <a16:creationId xmlns:a16="http://schemas.microsoft.com/office/drawing/2014/main" id="{2AEAF0CB-51EE-4885-AC8C-2F150DC0BC76}"/>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4" name="文本框 23">
            <a:extLst>
              <a:ext uri="{FF2B5EF4-FFF2-40B4-BE49-F238E27FC236}">
                <a16:creationId xmlns:a16="http://schemas.microsoft.com/office/drawing/2014/main" id="{42CA8361-7178-41B7-ADDC-9FA3C3209DBF}"/>
              </a:ext>
            </a:extLst>
          </p:cNvPr>
          <p:cNvSpPr txBox="1"/>
          <p:nvPr/>
        </p:nvSpPr>
        <p:spPr>
          <a:xfrm>
            <a:off x="874886" y="131998"/>
            <a:ext cx="3693319"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sp>
        <p:nvSpPr>
          <p:cNvPr id="19" name="圆角矩形 5">
            <a:extLst>
              <a:ext uri="{FF2B5EF4-FFF2-40B4-BE49-F238E27FC236}">
                <a16:creationId xmlns:a16="http://schemas.microsoft.com/office/drawing/2014/main" id="{A9652C09-7E45-47E1-B4A9-26A2A552A6F0}"/>
              </a:ext>
            </a:extLst>
          </p:cNvPr>
          <p:cNvSpPr/>
          <p:nvPr/>
        </p:nvSpPr>
        <p:spPr>
          <a:xfrm>
            <a:off x="754294" y="1048223"/>
            <a:ext cx="9907421" cy="5272256"/>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Tree>
    <p:extLst>
      <p:ext uri="{BB962C8B-B14F-4D97-AF65-F5344CB8AC3E}">
        <p14:creationId xmlns:p14="http://schemas.microsoft.com/office/powerpoint/2010/main" val="653624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7" name="圆角矩形 5">
            <a:extLst>
              <a:ext uri="{FF2B5EF4-FFF2-40B4-BE49-F238E27FC236}">
                <a16:creationId xmlns:a16="http://schemas.microsoft.com/office/drawing/2014/main" id="{7416A691-D993-4C66-A7CC-D2C3C16BC6BE}"/>
              </a:ext>
            </a:extLst>
          </p:cNvPr>
          <p:cNvSpPr/>
          <p:nvPr/>
        </p:nvSpPr>
        <p:spPr>
          <a:xfrm>
            <a:off x="1074656" y="1201874"/>
            <a:ext cx="10001839" cy="4944402"/>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0" name="矩形 19">
            <a:extLst>
              <a:ext uri="{FF2B5EF4-FFF2-40B4-BE49-F238E27FC236}">
                <a16:creationId xmlns:a16="http://schemas.microsoft.com/office/drawing/2014/main" id="{EBFB6870-4362-4F5F-B22D-1749951CC6F7}"/>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1" name="矩形 20">
            <a:extLst>
              <a:ext uri="{FF2B5EF4-FFF2-40B4-BE49-F238E27FC236}">
                <a16:creationId xmlns:a16="http://schemas.microsoft.com/office/drawing/2014/main" id="{96572B83-F1AE-4E89-9EB8-2C92B4719782}"/>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2" name="文本框 21">
            <a:extLst>
              <a:ext uri="{FF2B5EF4-FFF2-40B4-BE49-F238E27FC236}">
                <a16:creationId xmlns:a16="http://schemas.microsoft.com/office/drawing/2014/main" id="{67D68291-3EDA-4F6E-8B2E-ACB3A1289487}"/>
              </a:ext>
            </a:extLst>
          </p:cNvPr>
          <p:cNvSpPr txBox="1"/>
          <p:nvPr/>
        </p:nvSpPr>
        <p:spPr>
          <a:xfrm>
            <a:off x="874886" y="112950"/>
            <a:ext cx="3693319"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pic>
        <p:nvPicPr>
          <p:cNvPr id="16" name="图片 15">
            <a:extLst>
              <a:ext uri="{FF2B5EF4-FFF2-40B4-BE49-F238E27FC236}">
                <a16:creationId xmlns:a16="http://schemas.microsoft.com/office/drawing/2014/main" id="{65FAC3C4-E780-48DA-B05E-453446BEA6DA}"/>
              </a:ext>
            </a:extLst>
          </p:cNvPr>
          <p:cNvPicPr>
            <a:picLocks noChangeAspect="1"/>
          </p:cNvPicPr>
          <p:nvPr/>
        </p:nvPicPr>
        <p:blipFill>
          <a:blip r:embed="rId2"/>
          <a:stretch>
            <a:fillRect/>
          </a:stretch>
        </p:blipFill>
        <p:spPr>
          <a:xfrm>
            <a:off x="3474081" y="1324372"/>
            <a:ext cx="5121084" cy="2789162"/>
          </a:xfrm>
          <a:prstGeom prst="rect">
            <a:avLst/>
          </a:prstGeom>
        </p:spPr>
      </p:pic>
      <p:sp>
        <p:nvSpPr>
          <p:cNvPr id="18" name="TextBox 53">
            <a:extLst>
              <a:ext uri="{FF2B5EF4-FFF2-40B4-BE49-F238E27FC236}">
                <a16:creationId xmlns:a16="http://schemas.microsoft.com/office/drawing/2014/main" id="{66554B26-CDC3-4E6D-8AE9-F5D3A4D81FEA}"/>
              </a:ext>
            </a:extLst>
          </p:cNvPr>
          <p:cNvSpPr txBox="1"/>
          <p:nvPr/>
        </p:nvSpPr>
        <p:spPr>
          <a:xfrm>
            <a:off x="1378711" y="4551446"/>
            <a:ext cx="9434578" cy="1312860"/>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由于</a:t>
            </a:r>
            <a:r>
              <a:rPr lang="en-US" altLang="zh-CN" sz="2000" dirty="0">
                <a:solidFill>
                  <a:prstClr val="black"/>
                </a:solidFill>
                <a:latin typeface="楷体" panose="02010609060101010101" pitchFamily="49" charset="-122"/>
                <a:ea typeface="楷体" panose="02010609060101010101" pitchFamily="49" charset="-122"/>
              </a:rPr>
              <a:t>AWT</a:t>
            </a:r>
            <a:r>
              <a:rPr lang="zh-CN" altLang="en-US" sz="2000" dirty="0">
                <a:solidFill>
                  <a:prstClr val="black"/>
                </a:solidFill>
                <a:latin typeface="楷体" panose="02010609060101010101" pitchFamily="49" charset="-122"/>
                <a:ea typeface="楷体" panose="02010609060101010101" pitchFamily="49" charset="-122"/>
              </a:rPr>
              <a:t>属于重量级组件，消耗资源比较多、不同操作系统中外观也会有所不同，而且其功能受限于本地组件。为了克服这些缺点，</a:t>
            </a:r>
            <a:r>
              <a:rPr lang="en-US" altLang="zh-CN" sz="2000" dirty="0">
                <a:solidFill>
                  <a:prstClr val="black"/>
                </a:solidFill>
                <a:latin typeface="楷体" panose="02010609060101010101" pitchFamily="49" charset="-122"/>
                <a:ea typeface="楷体" panose="02010609060101010101" pitchFamily="49" charset="-122"/>
              </a:rPr>
              <a:t>Java</a:t>
            </a:r>
            <a:r>
              <a:rPr lang="zh-CN" altLang="en-US" sz="2000" dirty="0">
                <a:solidFill>
                  <a:prstClr val="black"/>
                </a:solidFill>
                <a:latin typeface="楷体" panose="02010609060101010101" pitchFamily="49" charset="-122"/>
                <a:ea typeface="楷体" panose="02010609060101010101" pitchFamily="49" charset="-122"/>
              </a:rPr>
              <a:t>在</a:t>
            </a:r>
            <a:r>
              <a:rPr lang="en-US" altLang="zh-CN" sz="2000" dirty="0">
                <a:solidFill>
                  <a:prstClr val="black"/>
                </a:solidFill>
                <a:latin typeface="楷体" panose="02010609060101010101" pitchFamily="49" charset="-122"/>
                <a:ea typeface="楷体" panose="02010609060101010101" pitchFamily="49" charset="-122"/>
              </a:rPr>
              <a:t>AWT</a:t>
            </a:r>
            <a:r>
              <a:rPr lang="zh-CN" altLang="en-US" sz="2000" dirty="0">
                <a:solidFill>
                  <a:prstClr val="black"/>
                </a:solidFill>
                <a:latin typeface="楷体" panose="02010609060101010101" pitchFamily="49" charset="-122"/>
                <a:ea typeface="楷体" panose="02010609060101010101" pitchFamily="49" charset="-122"/>
              </a:rPr>
              <a:t>基础上，又提供了</a:t>
            </a:r>
            <a:r>
              <a:rPr lang="en-US" altLang="zh-CN" sz="2000" dirty="0">
                <a:solidFill>
                  <a:prstClr val="black"/>
                </a:solidFill>
                <a:latin typeface="楷体" panose="02010609060101010101" pitchFamily="49" charset="-122"/>
                <a:ea typeface="楷体" panose="02010609060101010101" pitchFamily="49" charset="-122"/>
              </a:rPr>
              <a:t>Swing</a:t>
            </a:r>
            <a:r>
              <a:rPr lang="zh-CN" altLang="en-US" sz="2000" dirty="0">
                <a:solidFill>
                  <a:prstClr val="black"/>
                </a:solidFill>
                <a:latin typeface="楷体" panose="02010609060101010101" pitchFamily="49" charset="-122"/>
                <a:ea typeface="楷体" panose="02010609060101010101" pitchFamily="49" charset="-122"/>
              </a:rPr>
              <a:t>组件。</a:t>
            </a:r>
            <a:endParaRPr kumimoji="0" lang="zh-CN" altLang="en-US" sz="200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2159838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7" name="圆角矩形 5">
            <a:extLst>
              <a:ext uri="{FF2B5EF4-FFF2-40B4-BE49-F238E27FC236}">
                <a16:creationId xmlns:a16="http://schemas.microsoft.com/office/drawing/2014/main" id="{7416A691-D993-4C66-A7CC-D2C3C16BC6BE}"/>
              </a:ext>
            </a:extLst>
          </p:cNvPr>
          <p:cNvSpPr/>
          <p:nvPr/>
        </p:nvSpPr>
        <p:spPr>
          <a:xfrm>
            <a:off x="734299" y="1159383"/>
            <a:ext cx="11023882" cy="4878415"/>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0" name="矩形 19">
            <a:extLst>
              <a:ext uri="{FF2B5EF4-FFF2-40B4-BE49-F238E27FC236}">
                <a16:creationId xmlns:a16="http://schemas.microsoft.com/office/drawing/2014/main" id="{7F13026E-853F-43E2-AE66-2500D9C81C17}"/>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1" name="矩形 20">
            <a:extLst>
              <a:ext uri="{FF2B5EF4-FFF2-40B4-BE49-F238E27FC236}">
                <a16:creationId xmlns:a16="http://schemas.microsoft.com/office/drawing/2014/main" id="{EC01CC5C-8B13-4B31-A61D-8AAAE6875FA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2" name="文本框 21">
            <a:extLst>
              <a:ext uri="{FF2B5EF4-FFF2-40B4-BE49-F238E27FC236}">
                <a16:creationId xmlns:a16="http://schemas.microsoft.com/office/drawing/2014/main" id="{462ABA9C-45F3-4B8C-8FA1-DCA2438F0801}"/>
              </a:ext>
            </a:extLst>
          </p:cNvPr>
          <p:cNvSpPr txBox="1"/>
          <p:nvPr/>
        </p:nvSpPr>
        <p:spPr>
          <a:xfrm>
            <a:off x="874886" y="131998"/>
            <a:ext cx="3693319"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sp>
        <p:nvSpPr>
          <p:cNvPr id="14" name="TextBox 21">
            <a:extLst>
              <a:ext uri="{FF2B5EF4-FFF2-40B4-BE49-F238E27FC236}">
                <a16:creationId xmlns:a16="http://schemas.microsoft.com/office/drawing/2014/main" id="{214935DE-C8FA-452C-BE22-C05EEE1062D5}"/>
              </a:ext>
            </a:extLst>
          </p:cNvPr>
          <p:cNvSpPr txBox="1"/>
          <p:nvPr/>
        </p:nvSpPr>
        <p:spPr>
          <a:xfrm>
            <a:off x="1318760" y="1233732"/>
            <a:ext cx="5949305"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1.2  Swing</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组件简介</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8" name="文本框 17">
            <a:extLst>
              <a:ext uri="{FF2B5EF4-FFF2-40B4-BE49-F238E27FC236}">
                <a16:creationId xmlns:a16="http://schemas.microsoft.com/office/drawing/2014/main" id="{46850CAB-CBF4-4AEC-88E6-4B743B9A16BB}"/>
              </a:ext>
            </a:extLst>
          </p:cNvPr>
          <p:cNvSpPr txBox="1"/>
          <p:nvPr/>
        </p:nvSpPr>
        <p:spPr>
          <a:xfrm>
            <a:off x="1603539" y="2180477"/>
            <a:ext cx="9285402" cy="3251852"/>
          </a:xfrm>
          <a:prstGeom prst="rect">
            <a:avLst/>
          </a:prstGeom>
          <a:noFill/>
        </p:spPr>
        <p:txBody>
          <a:bodyPr wrap="square">
            <a:spAutoFit/>
          </a:bodyPr>
          <a:lstStyle/>
          <a:p>
            <a:pPr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Swing </a:t>
            </a:r>
            <a:r>
              <a:rPr lang="zh-CN" altLang="en-US" sz="2000" dirty="0">
                <a:solidFill>
                  <a:prstClr val="black"/>
                </a:solidFill>
                <a:latin typeface="楷体" panose="02010609060101010101" pitchFamily="49" charset="-122"/>
                <a:ea typeface="楷体" panose="02010609060101010101" pitchFamily="49" charset="-122"/>
              </a:rPr>
              <a:t>组件由</a:t>
            </a:r>
            <a:r>
              <a:rPr lang="en-US" altLang="zh-CN" sz="2000" dirty="0" err="1">
                <a:solidFill>
                  <a:prstClr val="black"/>
                </a:solidFill>
                <a:latin typeface="楷体" panose="02010609060101010101" pitchFamily="49" charset="-122"/>
                <a:ea typeface="楷体" panose="02010609060101010101" pitchFamily="49" charset="-122"/>
              </a:rPr>
              <a:t>javax.swing</a:t>
            </a:r>
            <a:r>
              <a:rPr lang="zh-CN" altLang="en-US" sz="2000" dirty="0">
                <a:solidFill>
                  <a:prstClr val="black"/>
                </a:solidFill>
                <a:latin typeface="楷体" panose="02010609060101010101" pitchFamily="49" charset="-122"/>
                <a:ea typeface="楷体" panose="02010609060101010101" pitchFamily="49" charset="-122"/>
              </a:rPr>
              <a:t>包提供，是内容丰富、功能强大的轻量级组件。设计与</a:t>
            </a:r>
            <a:r>
              <a:rPr lang="en-US" altLang="zh-CN" sz="2000" dirty="0">
                <a:solidFill>
                  <a:prstClr val="black"/>
                </a:solidFill>
                <a:latin typeface="楷体" panose="02010609060101010101" pitchFamily="49" charset="-122"/>
                <a:ea typeface="楷体" panose="02010609060101010101" pitchFamily="49" charset="-122"/>
              </a:rPr>
              <a:t>AWT</a:t>
            </a:r>
            <a:r>
              <a:rPr lang="zh-CN" altLang="en-US" sz="2000" dirty="0">
                <a:solidFill>
                  <a:prstClr val="black"/>
                </a:solidFill>
                <a:latin typeface="楷体" panose="02010609060101010101" pitchFamily="49" charset="-122"/>
                <a:ea typeface="楷体" panose="02010609060101010101" pitchFamily="49" charset="-122"/>
              </a:rPr>
              <a:t>的设计不同，与显示和事件有关的许多处理工作都由</a:t>
            </a:r>
            <a:r>
              <a:rPr lang="en-US" altLang="zh-CN" sz="2000" dirty="0">
                <a:solidFill>
                  <a:prstClr val="black"/>
                </a:solidFill>
                <a:latin typeface="楷体" panose="02010609060101010101" pitchFamily="49" charset="-122"/>
                <a:ea typeface="楷体" panose="02010609060101010101" pitchFamily="49" charset="-122"/>
              </a:rPr>
              <a:t>Java</a:t>
            </a:r>
            <a:r>
              <a:rPr lang="zh-CN" altLang="en-US" sz="2000" dirty="0">
                <a:solidFill>
                  <a:prstClr val="black"/>
                </a:solidFill>
                <a:latin typeface="楷体" panose="02010609060101010101" pitchFamily="49" charset="-122"/>
                <a:ea typeface="楷体" panose="02010609060101010101" pitchFamily="49" charset="-122"/>
              </a:rPr>
              <a:t>编写的</a:t>
            </a:r>
            <a:r>
              <a:rPr lang="en-US" altLang="zh-CN" sz="2000" dirty="0">
                <a:solidFill>
                  <a:prstClr val="black"/>
                </a:solidFill>
                <a:latin typeface="楷体" panose="02010609060101010101" pitchFamily="49" charset="-122"/>
                <a:ea typeface="楷体" panose="02010609060101010101" pitchFamily="49" charset="-122"/>
              </a:rPr>
              <a:t>UI</a:t>
            </a:r>
            <a:r>
              <a:rPr lang="zh-CN" altLang="en-US" sz="2000" dirty="0">
                <a:solidFill>
                  <a:prstClr val="black"/>
                </a:solidFill>
                <a:latin typeface="楷体" panose="02010609060101010101" pitchFamily="49" charset="-122"/>
                <a:ea typeface="楷体" panose="02010609060101010101" pitchFamily="49" charset="-122"/>
              </a:rPr>
              <a:t>类来完成。轻量级组件占用资源较少，效率较高，显示外观与平台无关，功能更强更灵活。</a:t>
            </a:r>
            <a:r>
              <a:rPr lang="en-US" altLang="zh-CN" sz="2000" dirty="0">
                <a:solidFill>
                  <a:prstClr val="black"/>
                </a:solidFill>
                <a:latin typeface="楷体" panose="02010609060101010101" pitchFamily="49" charset="-122"/>
                <a:ea typeface="楷体" panose="02010609060101010101" pitchFamily="49" charset="-122"/>
              </a:rPr>
              <a:t>Swing</a:t>
            </a:r>
            <a:r>
              <a:rPr lang="zh-CN" altLang="en-US" sz="2000" dirty="0">
                <a:solidFill>
                  <a:prstClr val="black"/>
                </a:solidFill>
                <a:latin typeface="楷体" panose="02010609060101010101" pitchFamily="49" charset="-122"/>
                <a:ea typeface="楷体" panose="02010609060101010101" pitchFamily="49" charset="-122"/>
              </a:rPr>
              <a:t>是纯</a:t>
            </a:r>
            <a:r>
              <a:rPr lang="en-US" altLang="zh-CN" sz="2000" dirty="0">
                <a:solidFill>
                  <a:prstClr val="black"/>
                </a:solidFill>
                <a:latin typeface="楷体" panose="02010609060101010101" pitchFamily="49" charset="-122"/>
                <a:ea typeface="楷体" panose="02010609060101010101" pitchFamily="49" charset="-122"/>
              </a:rPr>
              <a:t>Java</a:t>
            </a:r>
            <a:r>
              <a:rPr lang="zh-CN" altLang="en-US" sz="2000" dirty="0">
                <a:solidFill>
                  <a:prstClr val="black"/>
                </a:solidFill>
                <a:latin typeface="楷体" panose="02010609060101010101" pitchFamily="49" charset="-122"/>
                <a:ea typeface="楷体" panose="02010609060101010101" pitchFamily="49" charset="-122"/>
              </a:rPr>
              <a:t>语言实现的，并不依赖本地的工作平台。</a:t>
            </a:r>
            <a:r>
              <a:rPr lang="en-US" altLang="zh-CN" sz="2000" dirty="0">
                <a:solidFill>
                  <a:prstClr val="black"/>
                </a:solidFill>
                <a:latin typeface="楷体" panose="02010609060101010101" pitchFamily="49" charset="-122"/>
                <a:ea typeface="楷体" panose="02010609060101010101" pitchFamily="49" charset="-122"/>
              </a:rPr>
              <a:t>Swing</a:t>
            </a:r>
            <a:r>
              <a:rPr lang="zh-CN" altLang="en-US" sz="2000" dirty="0">
                <a:solidFill>
                  <a:prstClr val="black"/>
                </a:solidFill>
                <a:latin typeface="楷体" panose="02010609060101010101" pitchFamily="49" charset="-122"/>
                <a:ea typeface="楷体" panose="02010609060101010101" pitchFamily="49" charset="-122"/>
              </a:rPr>
              <a:t>具有和</a:t>
            </a:r>
            <a:r>
              <a:rPr lang="en-US" altLang="zh-CN" sz="2000" dirty="0">
                <a:solidFill>
                  <a:prstClr val="black"/>
                </a:solidFill>
                <a:latin typeface="楷体" panose="02010609060101010101" pitchFamily="49" charset="-122"/>
                <a:ea typeface="楷体" panose="02010609060101010101" pitchFamily="49" charset="-122"/>
              </a:rPr>
              <a:t>AWT</a:t>
            </a:r>
            <a:r>
              <a:rPr lang="zh-CN" altLang="en-US" sz="2000" dirty="0">
                <a:solidFill>
                  <a:prstClr val="black"/>
                </a:solidFill>
                <a:latin typeface="楷体" panose="02010609060101010101" pitchFamily="49" charset="-122"/>
                <a:ea typeface="楷体" panose="02010609060101010101" pitchFamily="49" charset="-122"/>
              </a:rPr>
              <a:t>同性质的组件，如按钮等。从命名的角度看，</a:t>
            </a:r>
            <a:r>
              <a:rPr lang="en-US" altLang="zh-CN" sz="2000" dirty="0">
                <a:solidFill>
                  <a:prstClr val="black"/>
                </a:solidFill>
                <a:latin typeface="楷体" panose="02010609060101010101" pitchFamily="49" charset="-122"/>
                <a:ea typeface="楷体" panose="02010609060101010101" pitchFamily="49" charset="-122"/>
              </a:rPr>
              <a:t>Swing</a:t>
            </a:r>
            <a:r>
              <a:rPr lang="zh-CN" altLang="en-US" sz="2000" dirty="0">
                <a:solidFill>
                  <a:prstClr val="black"/>
                </a:solidFill>
                <a:latin typeface="楷体" panose="02010609060101010101" pitchFamily="49" charset="-122"/>
                <a:ea typeface="楷体" panose="02010609060101010101" pitchFamily="49" charset="-122"/>
              </a:rPr>
              <a:t>组件都是第一个字母标有一个“</a:t>
            </a:r>
            <a:r>
              <a:rPr lang="en-US" altLang="zh-CN" sz="2000" dirty="0">
                <a:solidFill>
                  <a:prstClr val="black"/>
                </a:solidFill>
                <a:latin typeface="楷体" panose="02010609060101010101" pitchFamily="49" charset="-122"/>
                <a:ea typeface="楷体" panose="02010609060101010101" pitchFamily="49" charset="-122"/>
              </a:rPr>
              <a:t>J”</a:t>
            </a:r>
            <a:r>
              <a:rPr lang="zh-CN" altLang="en-US" sz="2000" dirty="0">
                <a:solidFill>
                  <a:prstClr val="black"/>
                </a:solidFill>
                <a:latin typeface="楷体" panose="02010609060101010101" pitchFamily="49" charset="-122"/>
                <a:ea typeface="楷体" panose="02010609060101010101" pitchFamily="49" charset="-122"/>
              </a:rPr>
              <a:t>，比如</a:t>
            </a:r>
            <a:r>
              <a:rPr lang="en-US" altLang="zh-CN" sz="2000" dirty="0">
                <a:solidFill>
                  <a:prstClr val="black"/>
                </a:solidFill>
                <a:latin typeface="楷体" panose="02010609060101010101" pitchFamily="49" charset="-122"/>
                <a:ea typeface="楷体" panose="02010609060101010101" pitchFamily="49" charset="-122"/>
              </a:rPr>
              <a:t>AWT</a:t>
            </a:r>
            <a:r>
              <a:rPr lang="zh-CN" altLang="en-US" sz="2000" dirty="0">
                <a:solidFill>
                  <a:prstClr val="black"/>
                </a:solidFill>
                <a:latin typeface="楷体" panose="02010609060101010101" pitchFamily="49" charset="-122"/>
                <a:ea typeface="楷体" panose="02010609060101010101" pitchFamily="49" charset="-122"/>
              </a:rPr>
              <a:t>按钮组件命名为</a:t>
            </a:r>
            <a:r>
              <a:rPr lang="en-US" altLang="zh-CN" sz="2000" dirty="0">
                <a:solidFill>
                  <a:prstClr val="black"/>
                </a:solidFill>
                <a:latin typeface="楷体" panose="02010609060101010101" pitchFamily="49" charset="-122"/>
                <a:ea typeface="楷体" panose="02010609060101010101" pitchFamily="49" charset="-122"/>
              </a:rPr>
              <a:t>Button</a:t>
            </a:r>
            <a:r>
              <a:rPr lang="zh-CN" altLang="en-US" sz="2000" dirty="0">
                <a:solidFill>
                  <a:prstClr val="black"/>
                </a:solidFill>
                <a:latin typeface="楷体" panose="02010609060101010101" pitchFamily="49" charset="-122"/>
                <a:ea typeface="楷体" panose="02010609060101010101" pitchFamily="49" charset="-122"/>
              </a:rPr>
              <a:t>，而</a:t>
            </a:r>
            <a:r>
              <a:rPr lang="en-US" altLang="zh-CN" sz="2000" dirty="0">
                <a:solidFill>
                  <a:prstClr val="black"/>
                </a:solidFill>
                <a:latin typeface="楷体" panose="02010609060101010101" pitchFamily="49" charset="-122"/>
                <a:ea typeface="楷体" panose="02010609060101010101" pitchFamily="49" charset="-122"/>
              </a:rPr>
              <a:t>Swing</a:t>
            </a:r>
            <a:r>
              <a:rPr lang="zh-CN" altLang="en-US" sz="2000" dirty="0">
                <a:solidFill>
                  <a:prstClr val="black"/>
                </a:solidFill>
                <a:latin typeface="楷体" panose="02010609060101010101" pitchFamily="49" charset="-122"/>
                <a:ea typeface="楷体" panose="02010609060101010101" pitchFamily="49" charset="-122"/>
              </a:rPr>
              <a:t>的按钮组件命名为</a:t>
            </a:r>
            <a:r>
              <a:rPr lang="en-US" altLang="zh-CN" sz="2000" dirty="0" err="1">
                <a:solidFill>
                  <a:prstClr val="black"/>
                </a:solidFill>
                <a:latin typeface="楷体" panose="02010609060101010101" pitchFamily="49" charset="-122"/>
                <a:ea typeface="楷体" panose="02010609060101010101" pitchFamily="49" charset="-122"/>
              </a:rPr>
              <a:t>JButton</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Swing</a:t>
            </a:r>
            <a:r>
              <a:rPr lang="zh-CN" altLang="en-US" sz="2000" dirty="0">
                <a:solidFill>
                  <a:prstClr val="black"/>
                </a:solidFill>
                <a:latin typeface="楷体" panose="02010609060101010101" pitchFamily="49" charset="-122"/>
                <a:ea typeface="楷体" panose="02010609060101010101" pitchFamily="49" charset="-122"/>
              </a:rPr>
              <a:t>还定义了其他具体应用的组件，如树组件、表组件和列表组件等。</a:t>
            </a:r>
          </a:p>
        </p:txBody>
      </p:sp>
    </p:spTree>
    <p:extLst>
      <p:ext uri="{BB962C8B-B14F-4D97-AF65-F5344CB8AC3E}">
        <p14:creationId xmlns:p14="http://schemas.microsoft.com/office/powerpoint/2010/main" val="7286442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7" name="圆角矩形 5">
            <a:extLst>
              <a:ext uri="{FF2B5EF4-FFF2-40B4-BE49-F238E27FC236}">
                <a16:creationId xmlns:a16="http://schemas.microsoft.com/office/drawing/2014/main" id="{7416A691-D993-4C66-A7CC-D2C3C16BC6BE}"/>
              </a:ext>
            </a:extLst>
          </p:cNvPr>
          <p:cNvSpPr/>
          <p:nvPr/>
        </p:nvSpPr>
        <p:spPr>
          <a:xfrm>
            <a:off x="734299" y="1159383"/>
            <a:ext cx="11023882" cy="4878415"/>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0" name="矩形 19">
            <a:extLst>
              <a:ext uri="{FF2B5EF4-FFF2-40B4-BE49-F238E27FC236}">
                <a16:creationId xmlns:a16="http://schemas.microsoft.com/office/drawing/2014/main" id="{7F13026E-853F-43E2-AE66-2500D9C81C17}"/>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1" name="矩形 20">
            <a:extLst>
              <a:ext uri="{FF2B5EF4-FFF2-40B4-BE49-F238E27FC236}">
                <a16:creationId xmlns:a16="http://schemas.microsoft.com/office/drawing/2014/main" id="{EC01CC5C-8B13-4B31-A61D-8AAAE6875FA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2" name="文本框 21">
            <a:extLst>
              <a:ext uri="{FF2B5EF4-FFF2-40B4-BE49-F238E27FC236}">
                <a16:creationId xmlns:a16="http://schemas.microsoft.com/office/drawing/2014/main" id="{462ABA9C-45F3-4B8C-8FA1-DCA2438F0801}"/>
              </a:ext>
            </a:extLst>
          </p:cNvPr>
          <p:cNvSpPr txBox="1"/>
          <p:nvPr/>
        </p:nvSpPr>
        <p:spPr>
          <a:xfrm>
            <a:off x="874886" y="131998"/>
            <a:ext cx="3693319"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pic>
        <p:nvPicPr>
          <p:cNvPr id="3" name="图片 2">
            <a:extLst>
              <a:ext uri="{FF2B5EF4-FFF2-40B4-BE49-F238E27FC236}">
                <a16:creationId xmlns:a16="http://schemas.microsoft.com/office/drawing/2014/main" id="{40D89053-BCAA-439E-9FD0-708BA903B7D2}"/>
              </a:ext>
            </a:extLst>
          </p:cNvPr>
          <p:cNvPicPr>
            <a:picLocks noChangeAspect="1"/>
          </p:cNvPicPr>
          <p:nvPr/>
        </p:nvPicPr>
        <p:blipFill>
          <a:blip r:embed="rId2"/>
          <a:stretch>
            <a:fillRect/>
          </a:stretch>
        </p:blipFill>
        <p:spPr>
          <a:xfrm>
            <a:off x="1592189" y="1724703"/>
            <a:ext cx="9007621" cy="3696020"/>
          </a:xfrm>
          <a:prstGeom prst="rect">
            <a:avLst/>
          </a:prstGeom>
        </p:spPr>
      </p:pic>
    </p:spTree>
    <p:extLst>
      <p:ext uri="{BB962C8B-B14F-4D97-AF65-F5344CB8AC3E}">
        <p14:creationId xmlns:p14="http://schemas.microsoft.com/office/powerpoint/2010/main" val="23738130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5">
            <a:extLst>
              <a:ext uri="{FF2B5EF4-FFF2-40B4-BE49-F238E27FC236}">
                <a16:creationId xmlns:a16="http://schemas.microsoft.com/office/drawing/2014/main" id="{7416A691-D993-4C66-A7CC-D2C3C16BC6BE}"/>
              </a:ext>
            </a:extLst>
          </p:cNvPr>
          <p:cNvSpPr/>
          <p:nvPr/>
        </p:nvSpPr>
        <p:spPr>
          <a:xfrm>
            <a:off x="988822" y="2252979"/>
            <a:ext cx="10267596" cy="3457451"/>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8" name="TextBox 21">
            <a:extLst>
              <a:ext uri="{FF2B5EF4-FFF2-40B4-BE49-F238E27FC236}">
                <a16:creationId xmlns:a16="http://schemas.microsoft.com/office/drawing/2014/main" id="{F6665819-4DA4-47DC-89B4-9248E370BC4A}"/>
              </a:ext>
            </a:extLst>
          </p:cNvPr>
          <p:cNvSpPr txBox="1"/>
          <p:nvPr/>
        </p:nvSpPr>
        <p:spPr>
          <a:xfrm>
            <a:off x="988822" y="1072129"/>
            <a:ext cx="4525858"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1.3  </a:t>
            </a:r>
            <a:r>
              <a:rPr lang="en-US" altLang="zh-CN" sz="3200" dirty="0" err="1">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JComponent</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组件</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1" name="矩形 10">
            <a:extLst>
              <a:ext uri="{FF2B5EF4-FFF2-40B4-BE49-F238E27FC236}">
                <a16:creationId xmlns:a16="http://schemas.microsoft.com/office/drawing/2014/main" id="{8193CC03-7C46-4905-BC5D-47651DDBFC11}"/>
              </a:ext>
            </a:extLst>
          </p:cNvPr>
          <p:cNvSpPr/>
          <p:nvPr/>
        </p:nvSpPr>
        <p:spPr>
          <a:xfrm>
            <a:off x="5292428" y="280387"/>
            <a:ext cx="6899571" cy="19566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EB9A84E-D52A-43F6-A69A-2F4DE61710C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8E036885-2843-4210-A322-A18998AD21BC}"/>
              </a:ext>
            </a:extLst>
          </p:cNvPr>
          <p:cNvSpPr txBox="1"/>
          <p:nvPr/>
        </p:nvSpPr>
        <p:spPr>
          <a:xfrm>
            <a:off x="874886" y="131998"/>
            <a:ext cx="3693319"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实现一个油耗计算器</a:t>
            </a:r>
          </a:p>
        </p:txBody>
      </p:sp>
      <p:sp>
        <p:nvSpPr>
          <p:cNvPr id="9" name="文本框 8">
            <a:extLst>
              <a:ext uri="{FF2B5EF4-FFF2-40B4-BE49-F238E27FC236}">
                <a16:creationId xmlns:a16="http://schemas.microsoft.com/office/drawing/2014/main" id="{50417112-BD84-40F5-8F99-5D3D08AD5399}"/>
              </a:ext>
            </a:extLst>
          </p:cNvPr>
          <p:cNvSpPr txBox="1"/>
          <p:nvPr/>
        </p:nvSpPr>
        <p:spPr>
          <a:xfrm>
            <a:off x="1423448" y="2780165"/>
            <a:ext cx="9521072" cy="2328523"/>
          </a:xfrm>
          <a:prstGeom prst="rect">
            <a:avLst/>
          </a:prstGeom>
          <a:noFill/>
        </p:spPr>
        <p:txBody>
          <a:bodyPr wrap="square">
            <a:spAutoFit/>
          </a:bodyPr>
          <a:lstStyle/>
          <a:p>
            <a:pPr indent="26670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zh-CN" altLang="zh-CN" sz="2000" dirty="0">
                <a:solidFill>
                  <a:prstClr val="black"/>
                </a:solidFill>
                <a:latin typeface="楷体" panose="02010609060101010101" pitchFamily="49" charset="-122"/>
                <a:ea typeface="楷体" panose="02010609060101010101" pitchFamily="49" charset="-122"/>
              </a:rPr>
              <a:t>JComponent 类是java.awt包中容器Container的子类，因此所有继承自JComponet类的轻量级组件也都是容器。需要注意的是，不可以把组件直接添加到Swing窗体中，应当把组件添加到Swing窗体所包含的一个称为内容面板的容器中。在Swing窗体的内容面板中，尽量只使用轻量组件，否则可能会出现预想不到的问题。Swing窗体通过调用public Container getContentPane()方法得到它的内容面板。</a:t>
            </a:r>
          </a:p>
        </p:txBody>
      </p:sp>
    </p:spTree>
    <p:extLst>
      <p:ext uri="{BB962C8B-B14F-4D97-AF65-F5344CB8AC3E}">
        <p14:creationId xmlns:p14="http://schemas.microsoft.com/office/powerpoint/2010/main" val="3269247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Pro House">
      <a:dk1>
        <a:sysClr val="windowText" lastClr="000000"/>
      </a:dk1>
      <a:lt1>
        <a:sysClr val="window" lastClr="FFFFFF"/>
      </a:lt1>
      <a:dk2>
        <a:srgbClr val="44546A"/>
      </a:dk2>
      <a:lt2>
        <a:srgbClr val="E7E6E6"/>
      </a:lt2>
      <a:accent1>
        <a:srgbClr val="D92751"/>
      </a:accent1>
      <a:accent2>
        <a:srgbClr val="D8D8D8"/>
      </a:accent2>
      <a:accent3>
        <a:srgbClr val="BFBFBF"/>
      </a:accent3>
      <a:accent4>
        <a:srgbClr val="A5A5A5"/>
      </a:accent4>
      <a:accent5>
        <a:srgbClr val="BFBFBF"/>
      </a:accent5>
      <a:accent6>
        <a:srgbClr val="D8D8D8"/>
      </a:accent6>
      <a:hlink>
        <a:srgbClr val="0563C1"/>
      </a:hlink>
      <a:folHlink>
        <a:srgbClr val="954F72"/>
      </a:folHlink>
    </a:clrScheme>
    <a:fontScheme name="Pro House">
      <a:majorFont>
        <a:latin typeface="Roboto Medium"/>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225</TotalTime>
  <Words>1159</Words>
  <Application>Microsoft Office PowerPoint</Application>
  <PresentationFormat>宽屏</PresentationFormat>
  <Paragraphs>74</Paragraphs>
  <Slides>22</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22</vt:i4>
      </vt:variant>
    </vt:vector>
  </HeadingPairs>
  <TitlesOfParts>
    <vt:vector size="36" baseType="lpstr">
      <vt:lpstr>Gill Sans</vt:lpstr>
      <vt:lpstr>等线</vt:lpstr>
      <vt:lpstr>等线 Light</vt:lpstr>
      <vt:lpstr>楷体</vt:lpstr>
      <vt:lpstr>思源黑体 CN Bold</vt:lpstr>
      <vt:lpstr>思源黑体 CN Regular</vt:lpstr>
      <vt:lpstr>微软雅黑</vt:lpstr>
      <vt:lpstr>印品黑体</vt:lpstr>
      <vt:lpstr>Arial</vt:lpstr>
      <vt:lpstr>Open Sans</vt:lpstr>
      <vt:lpstr>Raleway</vt:lpstr>
      <vt:lpstr>Roboto Medium</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 yuting</dc:creator>
  <cp:lastModifiedBy>li yuting</cp:lastModifiedBy>
  <cp:revision>436</cp:revision>
  <dcterms:created xsi:type="dcterms:W3CDTF">2021-12-15T06:35:32Z</dcterms:created>
  <dcterms:modified xsi:type="dcterms:W3CDTF">2021-12-16T09:38:09Z</dcterms:modified>
</cp:coreProperties>
</file>