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1127" r:id="rId3"/>
    <p:sldId id="287" r:id="rId4"/>
    <p:sldId id="288" r:id="rId5"/>
    <p:sldId id="257" r:id="rId6"/>
    <p:sldId id="330" r:id="rId7"/>
    <p:sldId id="1182" r:id="rId8"/>
    <p:sldId id="1158" r:id="rId9"/>
    <p:sldId id="1195" r:id="rId10"/>
    <p:sldId id="1201" r:id="rId11"/>
    <p:sldId id="1202" r:id="rId12"/>
    <p:sldId id="1203" r:id="rId13"/>
    <p:sldId id="1204" r:id="rId14"/>
    <p:sldId id="1205" r:id="rId15"/>
    <p:sldId id="1206" r:id="rId16"/>
    <p:sldId id="1207" r:id="rId17"/>
    <p:sldId id="1208" r:id="rId18"/>
    <p:sldId id="1209" r:id="rId19"/>
    <p:sldId id="1210" r:id="rId20"/>
    <p:sldId id="1132" r:id="rId21"/>
    <p:sldId id="1211" r:id="rId22"/>
    <p:sldId id="1166" r:id="rId23"/>
    <p:sldId id="1167" r:id="rId24"/>
    <p:sldId id="1212" r:id="rId25"/>
    <p:sldId id="1139" r:id="rId26"/>
    <p:sldId id="1192" r:id="rId27"/>
    <p:sldId id="1126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54262D-FA1B-4F52-B35C-F6A98E429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F5A8AA4-CC66-4A1B-BE12-00BF93168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2F57FF-076A-4277-A44C-8B921FDE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F1D681-0E6E-4269-9C46-9C90C100A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D9A456-284B-4AE2-A022-2379AAAB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72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B77433-9370-4E16-A782-68684BC9D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3C9F5FD-08A7-4D87-8FBA-F9E431BA5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FFA7DD-688D-485A-AB2A-3A9DFBF1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380363-9554-4DCF-9B4C-BE97CA28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77A51F-1E81-497D-9BF1-62A9BD01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32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432BE16-5F00-4586-BF00-6586768F0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F3569F-0466-48CE-8ECE-82C9DC3FA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272457-1F80-4BE0-A42B-92D89C788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28FD56-FE34-4521-B285-FC192852A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D4DBA3-C3D1-4CC8-8403-6172B2A8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1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084BB70F-A6FD-458B-A03E-270004AC3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835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01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94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67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86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746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2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32DF3-F20D-4A44-A6D7-D1C673DF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5CDC57-C5DD-474C-963D-4BB5CABA1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F50B78-A875-4E45-91B5-49939EF58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BFC2DF-B6ED-44E0-936C-6E214237F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7A2164-AFDA-48F8-A7EC-76ACF619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592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458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30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22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6289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3073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24800" y="0"/>
            <a:ext cx="18288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0804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953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solidFill>
          <a:srgbClr val="FAFAFA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60021"/>
            <a:ext cx="12192000" cy="6253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1778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  <p:sp>
        <p:nvSpPr>
          <p:cNvPr id="8" name="灯片编号占位符 4"/>
          <p:cNvSpPr txBox="1">
            <a:spLocks/>
          </p:cNvSpPr>
          <p:nvPr userDrawn="1"/>
        </p:nvSpPr>
        <p:spPr>
          <a:xfrm>
            <a:off x="11635152" y="6478470"/>
            <a:ext cx="258083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r" defTabSz="914400" rtl="0" eaLnBrk="1" latinLnBrk="0" hangingPunct="1">
              <a:defRPr lang="en-US" altLang="zh-CN"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4C642-52FE-4436-9921-21EF1F32C57C}" type="slidenum">
              <a:rPr lang="zh-CN" altLang="en-US" sz="1600" smtClean="0">
                <a:solidFill>
                  <a:schemeClr val="accent3"/>
                </a:solidFill>
                <a:latin typeface="+mn-lt"/>
              </a:rPr>
              <a:pPr/>
              <a:t>‹#›</a:t>
            </a:fld>
            <a:endParaRPr lang="zh-CN" altLang="en-US" sz="160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0" name="Line 28"/>
          <p:cNvSpPr>
            <a:spLocks noChangeShapeType="1"/>
          </p:cNvSpPr>
          <p:nvPr userDrawn="1"/>
        </p:nvSpPr>
        <p:spPr bwMode="auto">
          <a:xfrm flipH="1">
            <a:off x="11459303" y="6503525"/>
            <a:ext cx="115024" cy="196107"/>
          </a:xfrm>
          <a:prstGeom prst="line">
            <a:avLst/>
          </a:prstGeom>
          <a:noFill/>
          <a:ln w="63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341716" y="6516942"/>
            <a:ext cx="4634282" cy="1692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altLang="zh-CN" sz="1100" spc="300">
                <a:solidFill>
                  <a:schemeClr val="bg1">
                    <a:lumMod val="65000"/>
                  </a:schemeClr>
                </a:solidFill>
              </a:rPr>
              <a:t>SHANGHAI  OOOPIC  TECHNOLOGIES  CO.,LTD.</a:t>
            </a:r>
            <a:endParaRPr lang="zh-CN" altLang="en-US" sz="1100" spc="3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395947"/>
            <a:ext cx="103517" cy="515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3135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C1287-A6DF-4E9B-8DF3-349F5C6E3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5E689D-6F5D-4D69-B74B-DC804E057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10BB83-EA9B-4CE3-9097-865FF3E63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DB219-3999-4124-84A7-9B160B2B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8EF751-3ABD-408E-8FB1-F4B813E5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51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DE9021-65C0-4692-9BA9-063C496F6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E294AF-19CC-4486-B81D-2761A5445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9BC20B-B40A-4174-A5D7-11B986BF9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486078-B5F9-48B9-8111-C67396CC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115929B-182D-482D-88FD-7A393934D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EDA1D0-438A-4AE6-84CF-04576DEB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26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24A35D-E289-42D5-ABB5-87E8E1DD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0E90EA-D154-4EDD-98DF-396ED505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F4247C-8F5D-4F94-9C12-EE756AE2F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6D8CE9-1EC5-4771-A49A-883D5CD4B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6734A85-F4EC-4DCC-BB99-F37D65C0E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4338AF2-8BCB-4808-91D1-761D8078C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84F4B89-4558-4E0C-B062-FF6912B8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044F728-C4F1-4EE7-9FA8-E30BF1C4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09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312C9-6B1F-4F75-94E1-4417624DA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57DFB88-BB68-4FB4-AB08-C9A2CD7BD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A2BE76E-221A-467D-AD98-C55BDB68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AA6AEF4-C7BE-488C-AE99-183E67AB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7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3D602E-0A6C-4BA8-AC27-2E6FC2597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6D0D44-8B06-487B-8F29-D772773C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8F0B20-ABD9-4A71-ACCF-DDED4B33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19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A59C9C-C099-4B7C-BD7A-E24D5C74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25E813-07F1-469B-B76C-09D89717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EF8B21-5DFB-483D-8FA0-46E8712DB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4213BA-03E1-402F-801B-1B489020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26A43E-90D9-41A1-9B4D-BBE97ED70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0B921E-6752-4B6F-B8C9-0D13F668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19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377F90-D205-4A85-B1AC-E100B416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1C4E33F-BE30-4BBD-A935-6DB8B047B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E398AA-F6EC-45A3-A850-982C01523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3A74D9-89BD-4C72-B3B4-6006D92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8D4C58-A24B-49C7-B45C-421AD943C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E878A2-35C1-4633-8597-FE538636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500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6FEBD63-BE9B-4A1A-95AF-9288667EE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9AA13B-CD0B-493B-A772-7BA48A82E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87AF96-BCE1-4267-ABC5-4F167445E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98E4EB-F741-4E6B-852A-F4B6A511B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E998A9-7C73-48F0-A604-D97DD7119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4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6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877B6"/>
            </a:gs>
            <a:gs pos="0">
              <a:srgbClr val="465E9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1450264" y="2012235"/>
            <a:ext cx="4017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 目 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14</a:t>
            </a:r>
            <a:endParaRPr kumimoji="0" lang="id-ID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56234" y="3645437"/>
            <a:ext cx="48330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设计数学计算器界面</a:t>
            </a:r>
            <a:endParaRPr kumimoji="0" lang="id-ID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077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48784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1686BB-B752-4D91-BA47-484AFF592EF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98BFE3B-22AC-4DC9-B519-84694B55D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912" y="1915219"/>
            <a:ext cx="8946655" cy="33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367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48784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1686BB-B752-4D91-BA47-484AFF592EF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9071C18-C6BA-4358-BEDE-EF9DFFDEA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809" y="1473221"/>
            <a:ext cx="9022862" cy="419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49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51000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1686BB-B752-4D91-BA47-484AFF592EF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CBE1836-B03C-4E4A-BF42-D9F8747697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8371" y="1288722"/>
            <a:ext cx="4595258" cy="2591025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1CC38D77-7D2F-44FC-A17B-97898C133E55}"/>
              </a:ext>
            </a:extLst>
          </p:cNvPr>
          <p:cNvSpPr txBox="1"/>
          <p:nvPr/>
        </p:nvSpPr>
        <p:spPr>
          <a:xfrm>
            <a:off x="1287244" y="3810888"/>
            <a:ext cx="9917991" cy="2328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当窗口缩放时，组件的位置不发生变化，但组件的大小会相应改变。边界布局管理器给予南、北组件最佳高度，使它们与容器一样宽；给予东、西组件最佳宽度，而高度受到限制。如果窗口水平缩放，南、北、中区域变化；如果窗口垂直缩放，东、西、中区域变化。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BorderLayout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是窗口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JWindow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、框架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JFrame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、对话框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JDialog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等类型对象的默认布局。</a:t>
            </a:r>
          </a:p>
        </p:txBody>
      </p:sp>
    </p:spTree>
    <p:extLst>
      <p:ext uri="{BB962C8B-B14F-4D97-AF65-F5344CB8AC3E}">
        <p14:creationId xmlns:p14="http://schemas.microsoft.com/office/powerpoint/2010/main" val="3567059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376314"/>
            <a:ext cx="11023882" cy="476053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1686BB-B752-4D91-BA47-484AFF592EF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CC38D77-7D2F-44FC-A17B-97898C133E55}"/>
              </a:ext>
            </a:extLst>
          </p:cNvPr>
          <p:cNvSpPr txBox="1"/>
          <p:nvPr/>
        </p:nvSpPr>
        <p:spPr>
          <a:xfrm>
            <a:off x="1515420" y="1729677"/>
            <a:ext cx="9917991" cy="943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BorderLayout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的常用方法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BorderLayout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的常用方法见表。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D3DF0D5-ED18-4ED7-A73B-C388516FF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555" y="3043075"/>
            <a:ext cx="9053345" cy="243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4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48784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850CAB-CBF4-4AEC-88E6-4B743B9A16BB}"/>
              </a:ext>
            </a:extLst>
          </p:cNvPr>
          <p:cNvSpPr txBox="1"/>
          <p:nvPr/>
        </p:nvSpPr>
        <p:spPr>
          <a:xfrm>
            <a:off x="1287244" y="1572241"/>
            <a:ext cx="9917991" cy="4175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 </a:t>
            </a:r>
            <a:r>
              <a:rPr lang="zh-CN" altLang="en-US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流布局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类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FlowLayout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是流布局管理器。这种管理器的特点是，组件在容器内依照指定方向按照组件添加的顺序依次加入到容器中。这个指定方向取决于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FlowLayout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管理器的组件方向属性。该属性有两种可能：从左到右方向和从右向左方向。在默认情况下，这个指定方向是从左到右的。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）创建流布局</a:t>
            </a: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下面是流布局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BorderLayout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所定义的构造函数。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FlowLayout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：创建一个流布局管理器，居中对齐，默认的水平和垂直间隙是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个单位。 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1686BB-B752-4D91-BA47-484AFF592EF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</p:spTree>
    <p:extLst>
      <p:ext uri="{BB962C8B-B14F-4D97-AF65-F5344CB8AC3E}">
        <p14:creationId xmlns:p14="http://schemas.microsoft.com/office/powerpoint/2010/main" val="296917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621411"/>
            <a:ext cx="11023882" cy="344078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850CAB-CBF4-4AEC-88E6-4B743B9A16BB}"/>
              </a:ext>
            </a:extLst>
          </p:cNvPr>
          <p:cNvSpPr txBox="1"/>
          <p:nvPr/>
        </p:nvSpPr>
        <p:spPr>
          <a:xfrm>
            <a:off x="1409793" y="2033906"/>
            <a:ext cx="9917991" cy="2790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FlowLayout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(int align)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：创建一个指定对齐方式的流布局管理器，默认的水平和垂直间隙是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个单位。 具体的对齐方式有居中对齐、左向对齐、右向对齐、容器开始的方向对齐（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LEADING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）以及容器结束的方向对齐（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TRAILING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FlowLayout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(int align, int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hgap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 int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vgap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：创建一个流布局管理器，具有指定的对齐方式以及指定的水平和垂直间隙。</a:t>
            </a:r>
          </a:p>
          <a:p>
            <a:pPr algn="just" defTabSz="609585">
              <a:lnSpc>
                <a:spcPct val="150000"/>
              </a:lnSpc>
            </a:pP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1686BB-B752-4D91-BA47-484AFF592EF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</p:spTree>
    <p:extLst>
      <p:ext uri="{BB962C8B-B14F-4D97-AF65-F5344CB8AC3E}">
        <p14:creationId xmlns:p14="http://schemas.microsoft.com/office/powerpoint/2010/main" val="165098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621411"/>
            <a:ext cx="11023882" cy="414779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850CAB-CBF4-4AEC-88E6-4B743B9A16BB}"/>
              </a:ext>
            </a:extLst>
          </p:cNvPr>
          <p:cNvSpPr txBox="1"/>
          <p:nvPr/>
        </p:nvSpPr>
        <p:spPr>
          <a:xfrm>
            <a:off x="947879" y="1750750"/>
            <a:ext cx="9917991" cy="943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FlowLayout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的常用方法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FlowLayout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的常用方法见表。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1686BB-B752-4D91-BA47-484AFF592EF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82B82A6-23B5-4378-820E-508FEE898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319" y="3029893"/>
            <a:ext cx="9129551" cy="21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50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48784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850CAB-CBF4-4AEC-88E6-4B743B9A16BB}"/>
              </a:ext>
            </a:extLst>
          </p:cNvPr>
          <p:cNvSpPr txBox="1"/>
          <p:nvPr/>
        </p:nvSpPr>
        <p:spPr>
          <a:xfrm>
            <a:off x="1287244" y="1572241"/>
            <a:ext cx="9917991" cy="3713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 </a:t>
            </a:r>
            <a:r>
              <a:rPr lang="zh-CN" altLang="en-US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卡片布局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卡片布局管理器能将容器中的组件看成不同的卡片层叠排列，每次只能显示一张卡片。每张卡片只能容纳一个组件。初次显示时，显示的是第一张卡片。卡片布局管理器是通过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AWT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包的类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CardLayout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来创建的。</a:t>
            </a: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）创建卡片布局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CardLayout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的构造方法如下。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CardLayout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：创建一个间隔为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的卡片布局。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CardLayout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(int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hgap,int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vgap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：创建一个指定水平间隔和垂直间隔的卡片布局。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1686BB-B752-4D91-BA47-484AFF592EF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</p:spTree>
    <p:extLst>
      <p:ext uri="{BB962C8B-B14F-4D97-AF65-F5344CB8AC3E}">
        <p14:creationId xmlns:p14="http://schemas.microsoft.com/office/powerpoint/2010/main" val="222818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621411"/>
            <a:ext cx="11023882" cy="414779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850CAB-CBF4-4AEC-88E6-4B743B9A16BB}"/>
              </a:ext>
            </a:extLst>
          </p:cNvPr>
          <p:cNvSpPr txBox="1"/>
          <p:nvPr/>
        </p:nvSpPr>
        <p:spPr>
          <a:xfrm>
            <a:off x="947879" y="1750750"/>
            <a:ext cx="9917991" cy="943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CardLayout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的常用方法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CardLayout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的常用方法见表。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1686BB-B752-4D91-BA47-484AFF592EF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450F149-E1B8-4A2D-8653-BE7614F52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429" y="2905924"/>
            <a:ext cx="9007621" cy="246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052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917584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1.4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计算器界面设计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1201654" y="3018566"/>
            <a:ext cx="9939519" cy="2236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计算器界面整体布局采用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BorderLayout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。在上部安放一个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JTextField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对象，作为结果显示区。中部和右部各安放一个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JPanel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对象，作为嵌套用的容器。中部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keyPanel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对象采用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GridLayout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，设置为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列，每个单元格可以显示一个按钮，用于显示数字键盘、小数点等按钮。右部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operatorPanel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对象采用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GridLayout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，设置为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列，显示加、减、乘、除四个按钮。</a:t>
            </a: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F101567-0BCC-4E98-B568-4731F16577DB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B7EDF19-788A-46AA-B229-197BC0B2458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BA72557-C458-47F3-8541-45CC5E38410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</p:spTree>
    <p:extLst>
      <p:ext uri="{BB962C8B-B14F-4D97-AF65-F5344CB8AC3E}">
        <p14:creationId xmlns:p14="http://schemas.microsoft.com/office/powerpoint/2010/main" val="324062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extLst>
              <a:ext uri="{FF2B5EF4-FFF2-40B4-BE49-F238E27FC236}">
                <a16:creationId xmlns:a16="http://schemas.microsoft.com/office/drawing/2014/main" id="{8E3DDE5B-9BA2-4169-888B-5935C652AA41}"/>
              </a:ext>
            </a:extLst>
          </p:cNvPr>
          <p:cNvSpPr>
            <a:spLocks/>
          </p:cNvSpPr>
          <p:nvPr/>
        </p:nvSpPr>
        <p:spPr bwMode="auto">
          <a:xfrm>
            <a:off x="4622800" y="0"/>
            <a:ext cx="7569200" cy="6866467"/>
          </a:xfrm>
          <a:custGeom>
            <a:avLst/>
            <a:gdLst>
              <a:gd name="T0" fmla="*/ 1902 w 1902"/>
              <a:gd name="T1" fmla="*/ 1727 h 1727"/>
              <a:gd name="T2" fmla="*/ 1902 w 1902"/>
              <a:gd name="T3" fmla="*/ 0 h 1727"/>
              <a:gd name="T4" fmla="*/ 1005 w 1902"/>
              <a:gd name="T5" fmla="*/ 0 h 1727"/>
              <a:gd name="T6" fmla="*/ 1024 w 1902"/>
              <a:gd name="T7" fmla="*/ 104 h 1727"/>
              <a:gd name="T8" fmla="*/ 1020 w 1902"/>
              <a:gd name="T9" fmla="*/ 183 h 1727"/>
              <a:gd name="T10" fmla="*/ 787 w 1902"/>
              <a:gd name="T11" fmla="*/ 479 h 1727"/>
              <a:gd name="T12" fmla="*/ 568 w 1902"/>
              <a:gd name="T13" fmla="*/ 726 h 1727"/>
              <a:gd name="T14" fmla="*/ 639 w 1902"/>
              <a:gd name="T15" fmla="*/ 1018 h 1727"/>
              <a:gd name="T16" fmla="*/ 512 w 1902"/>
              <a:gd name="T17" fmla="*/ 1301 h 1727"/>
              <a:gd name="T18" fmla="*/ 192 w 1902"/>
              <a:gd name="T19" fmla="*/ 1529 h 1727"/>
              <a:gd name="T20" fmla="*/ 0 w 1902"/>
              <a:gd name="T21" fmla="*/ 1727 h 1727"/>
              <a:gd name="T22" fmla="*/ 1902 w 1902"/>
              <a:gd name="T23" fmla="*/ 172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02" h="1727">
                <a:moveTo>
                  <a:pt x="1902" y="1727"/>
                </a:moveTo>
                <a:cubicBezTo>
                  <a:pt x="1902" y="0"/>
                  <a:pt x="1902" y="0"/>
                  <a:pt x="1902" y="0"/>
                </a:cubicBezTo>
                <a:cubicBezTo>
                  <a:pt x="1005" y="0"/>
                  <a:pt x="1005" y="0"/>
                  <a:pt x="1005" y="0"/>
                </a:cubicBezTo>
                <a:cubicBezTo>
                  <a:pt x="1016" y="34"/>
                  <a:pt x="1022" y="69"/>
                  <a:pt x="1024" y="104"/>
                </a:cubicBezTo>
                <a:cubicBezTo>
                  <a:pt x="1025" y="130"/>
                  <a:pt x="1024" y="157"/>
                  <a:pt x="1020" y="183"/>
                </a:cubicBezTo>
                <a:cubicBezTo>
                  <a:pt x="997" y="323"/>
                  <a:pt x="905" y="413"/>
                  <a:pt x="787" y="479"/>
                </a:cubicBezTo>
                <a:cubicBezTo>
                  <a:pt x="685" y="536"/>
                  <a:pt x="585" y="601"/>
                  <a:pt x="568" y="726"/>
                </a:cubicBezTo>
                <a:cubicBezTo>
                  <a:pt x="553" y="837"/>
                  <a:pt x="634" y="914"/>
                  <a:pt x="639" y="1018"/>
                </a:cubicBezTo>
                <a:cubicBezTo>
                  <a:pt x="643" y="1124"/>
                  <a:pt x="585" y="1227"/>
                  <a:pt x="512" y="1301"/>
                </a:cubicBezTo>
                <a:cubicBezTo>
                  <a:pt x="419" y="1393"/>
                  <a:pt x="300" y="1453"/>
                  <a:pt x="192" y="1529"/>
                </a:cubicBezTo>
                <a:cubicBezTo>
                  <a:pt x="117" y="1582"/>
                  <a:pt x="44" y="1648"/>
                  <a:pt x="0" y="1727"/>
                </a:cubicBezTo>
                <a:lnTo>
                  <a:pt x="1902" y="1727"/>
                </a:lnTo>
                <a:close/>
              </a:path>
            </a:pathLst>
          </a:cu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85283BB4-C5B8-427A-B45B-980B3988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050" y="1250950"/>
            <a:ext cx="4889500" cy="4356100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:a16="http://schemas.microsoft.com/office/drawing/2014/main" id="{41966009-D92C-44B3-992A-B960E31525C2}"/>
              </a:ext>
            </a:extLst>
          </p:cNvPr>
          <p:cNvSpPr txBox="1"/>
          <p:nvPr/>
        </p:nvSpPr>
        <p:spPr>
          <a:xfrm>
            <a:off x="1074733" y="2326655"/>
            <a:ext cx="2518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  录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5877B6"/>
                  </a:gs>
                  <a:gs pos="0">
                    <a:srgbClr val="465E96"/>
                  </a:gs>
                </a:gsLst>
                <a:lin ang="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8FC4A3FD-BB84-4F2C-86E6-9331BE3B11C7}"/>
              </a:ext>
            </a:extLst>
          </p:cNvPr>
          <p:cNvSpPr/>
          <p:nvPr/>
        </p:nvSpPr>
        <p:spPr>
          <a:xfrm>
            <a:off x="572986" y="4064860"/>
            <a:ext cx="318347" cy="318347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TextBox 51">
            <a:extLst>
              <a:ext uri="{FF2B5EF4-FFF2-40B4-BE49-F238E27FC236}">
                <a16:creationId xmlns:a16="http://schemas.microsoft.com/office/drawing/2014/main" id="{95529E35-8F10-4362-817B-40911B41714E}"/>
              </a:ext>
            </a:extLst>
          </p:cNvPr>
          <p:cNvSpPr txBox="1"/>
          <p:nvPr/>
        </p:nvSpPr>
        <p:spPr>
          <a:xfrm>
            <a:off x="1059773" y="3993202"/>
            <a:ext cx="561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任务   实现一个油耗计算器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D927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2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917584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1.4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计算器界面设计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1201654" y="3018566"/>
            <a:ext cx="9939519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）建立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Calculator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类指定超类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Jframe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）设置窗口布局为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BorderLayout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）在上部添加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JTextField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对象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result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）在中部添加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keyPanel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及其上面的按钮；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）在右部添加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operatorPanel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及其上面的按钮；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）书写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main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方法测试。</a:t>
            </a: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F101567-0BCC-4E98-B568-4731F16577DB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B7EDF19-788A-46AA-B229-197BC0B2458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BA72557-C458-47F3-8541-45CC5E38410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</p:spTree>
    <p:extLst>
      <p:ext uri="{BB962C8B-B14F-4D97-AF65-F5344CB8AC3E}">
        <p14:creationId xmlns:p14="http://schemas.microsoft.com/office/powerpoint/2010/main" val="2772431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181533" y="1112100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程序代码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8D38EB72-2D17-45AE-8BDD-B0394C0A1231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B5778DC-1458-49E8-A89F-10A78FF3CA17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圆角矩形 5">
            <a:extLst>
              <a:ext uri="{FF2B5EF4-FFF2-40B4-BE49-F238E27FC236}">
                <a16:creationId xmlns:a16="http://schemas.microsoft.com/office/drawing/2014/main" id="{147D01D3-3BB4-4A1C-A201-275E0D14FAA8}"/>
              </a:ext>
            </a:extLst>
          </p:cNvPr>
          <p:cNvSpPr/>
          <p:nvPr/>
        </p:nvSpPr>
        <p:spPr>
          <a:xfrm>
            <a:off x="933254" y="1725105"/>
            <a:ext cx="10388338" cy="4971759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DE008E3-0140-4760-8768-7116CB2D2FDB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276D3AA-1E81-4869-9438-D3A9972DC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958" y="2206750"/>
            <a:ext cx="8512278" cy="400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2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8142F10E-0D71-4876-9E90-AB431822A1D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CC0BE8C-0B80-449F-B098-3E38C4EA2B80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BB60E9A-6DE3-44A7-95C2-9821E11AFCB2}"/>
              </a:ext>
            </a:extLst>
          </p:cNvPr>
          <p:cNvSpPr/>
          <p:nvPr/>
        </p:nvSpPr>
        <p:spPr>
          <a:xfrm>
            <a:off x="1104507" y="1480008"/>
            <a:ext cx="9982985" cy="446830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19AC047-D848-4C93-A897-38B7D43B66B9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D1DA919-B166-45F0-9F81-CC64F999F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470" y="1568944"/>
            <a:ext cx="8428450" cy="429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8142F10E-0D71-4876-9E90-AB431822A1D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CC0BE8C-0B80-449F-B098-3E38C4EA2B80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BB60E9A-6DE3-44A7-95C2-9821E11AFCB2}"/>
              </a:ext>
            </a:extLst>
          </p:cNvPr>
          <p:cNvSpPr/>
          <p:nvPr/>
        </p:nvSpPr>
        <p:spPr>
          <a:xfrm>
            <a:off x="1104507" y="1480008"/>
            <a:ext cx="9982985" cy="446830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19AC047-D848-4C93-A897-38B7D43B66B9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1D2DB79-7919-469B-A045-8E1690214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815" y="2056201"/>
            <a:ext cx="8695173" cy="303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03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650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巩固训练：设计一个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E-mail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注册页面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184087" y="3209002"/>
            <a:ext cx="5031615" cy="2236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）了解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布局管理的各种方法；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FlowLayout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布局管理的使用；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BorderLayout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布局管理的使用；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GridLayout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布局管理的使用；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5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）掌握自定义布局管理的使用。</a:t>
            </a: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id="{82843DAB-E5D2-43D1-BCC1-252CD407067A}"/>
              </a:ext>
            </a:extLst>
          </p:cNvPr>
          <p:cNvSpPr/>
          <p:nvPr/>
        </p:nvSpPr>
        <p:spPr>
          <a:xfrm>
            <a:off x="1180649" y="2019819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实训目的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DD00FD1-8E5B-4CD9-BB74-3DF6D3DA8294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95B3999-A942-46FE-B8FB-FF91294C0FDB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3C913D6-4632-49A8-9DC6-6EF41E04E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7417" y="2816956"/>
            <a:ext cx="3596952" cy="319305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547BC362-5F80-4C57-A863-6F62C890EB38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</p:spTree>
    <p:extLst>
      <p:ext uri="{BB962C8B-B14F-4D97-AF65-F5344CB8AC3E}">
        <p14:creationId xmlns:p14="http://schemas.microsoft.com/office/powerpoint/2010/main" val="346496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8732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巩固训练：设计一个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E-mail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注册页面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539753" y="171792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实训内容</a:t>
            </a: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2342D248-6794-436A-8103-1EA5C76166E7}"/>
              </a:ext>
            </a:extLst>
          </p:cNvPr>
          <p:cNvSpPr txBox="1"/>
          <p:nvPr/>
        </p:nvSpPr>
        <p:spPr>
          <a:xfrm>
            <a:off x="1209816" y="2470237"/>
            <a:ext cx="10253179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利用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 Swing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技术设计一个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E-mail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注册页面，要求不管是否调整窗口大小，最终的运行界面效果一致。运行结果如图所示。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DD00FD1-8E5B-4CD9-BB74-3DF6D3DA8294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95B3999-A942-46FE-B8FB-FF91294C0FDB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8C5A6C9-96A0-49D0-B080-162795946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49" y="6001549"/>
            <a:ext cx="6104149" cy="85351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BA8BBAC-E205-4E05-9F00-76C37103C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001549"/>
            <a:ext cx="6104149" cy="85351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228E7355-5058-4202-96A1-ACD7BBD403E0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0A1D95F-DBED-4FD6-98C0-5F16FB399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352" y="3442468"/>
            <a:ext cx="3871295" cy="224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9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5877B6"/>
            </a:gs>
            <a:gs pos="100000">
              <a:srgbClr val="465E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86522" y="3096141"/>
            <a:ext cx="333095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</a:t>
            </a:r>
            <a:endParaRPr kumimoji="0" lang="id-ID" sz="5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6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2178639"/>
            <a:ext cx="12192000" cy="2997200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3117132" y="2977658"/>
            <a:ext cx="8532613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5333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设计一个数学计算器的界面</a:t>
            </a:r>
            <a:endParaRPr kumimoji="0" lang="zh-CN" altLang="en-US" sz="533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1016741" y="2967335"/>
            <a:ext cx="210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2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3">
            <a:extLst>
              <a:ext uri="{FF2B5EF4-FFF2-40B4-BE49-F238E27FC236}">
                <a16:creationId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176198" y="2376918"/>
            <a:ext cx="9606533" cy="1312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编写一个类似于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Windows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自带的计算器程序。可以实现加减乘除等基本数学运算。本次任务只完成界面的设计和显示任务，用户操作响应和计算功能在下次任务中完成。运行结果如下：</a:t>
            </a: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E01EAC6E-D0C2-4B61-8F8F-6D34BE48DE78}"/>
              </a:ext>
            </a:extLst>
          </p:cNvPr>
          <p:cNvSpPr/>
          <p:nvPr/>
        </p:nvSpPr>
        <p:spPr>
          <a:xfrm>
            <a:off x="1176198" y="1589786"/>
            <a:ext cx="2160240" cy="492443"/>
          </a:xfrm>
          <a:prstGeom prst="round2Diag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任务描述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1D77C0F-FCD1-4F00-AB87-1DC6DAEC9899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83E81-0E95-4955-8462-1D334940F3F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8ABBDF3-79EF-4652-A835-A540DAE178E4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E4672C2-A700-4F75-ACB3-5B59C7E5B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116" y="3801091"/>
            <a:ext cx="6348010" cy="24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1318760" y="1233732"/>
            <a:ext cx="594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1.1  </a:t>
            </a:r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Java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布局管理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000894" y="2104592"/>
            <a:ext cx="9434578" cy="31595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实际编程中，我们每设计一个窗体，都要往其中添加若干组件。为了管理好这些组件的布局，即大小、位置和排列方式，我们就需要使用布局管理器。将加入到容器的组件按照一定的顺序和规则放置，使之看起来更美观，这就是布局。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中，布局由布局管理器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LayoutManager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来管理。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提供了一组用来进行布局管理的类，称为布局管理器或布局。所有布局都实现了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LayoutManager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接口。容器内组件的大小和位置由布局管理器控制，当容器大小发生改变时，可以自动调整，以尽量美观的方式适应容器的变化。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19CE871-B3F2-4FA2-81E6-DA0A6807779C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AEAF0CB-51EE-4885-AC8C-2F150DC0BC76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圆角矩形 5">
            <a:extLst>
              <a:ext uri="{FF2B5EF4-FFF2-40B4-BE49-F238E27FC236}">
                <a16:creationId xmlns:a16="http://schemas.microsoft.com/office/drawing/2014/main" id="{A9652C09-7E45-47E1-B4A9-26A2A552A6F0}"/>
              </a:ext>
            </a:extLst>
          </p:cNvPr>
          <p:cNvSpPr/>
          <p:nvPr/>
        </p:nvSpPr>
        <p:spPr>
          <a:xfrm>
            <a:off x="754294" y="1048223"/>
            <a:ext cx="9907421" cy="484353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D0ABE9B-B49F-4C9E-AB52-B3A481FB333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</p:spTree>
    <p:extLst>
      <p:ext uri="{BB962C8B-B14F-4D97-AF65-F5344CB8AC3E}">
        <p14:creationId xmlns:p14="http://schemas.microsoft.com/office/powerpoint/2010/main" val="65362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48784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TextBox 21">
            <a:extLst>
              <a:ext uri="{FF2B5EF4-FFF2-40B4-BE49-F238E27FC236}">
                <a16:creationId xmlns:a16="http://schemas.microsoft.com/office/drawing/2014/main" id="{214935DE-C8FA-452C-BE22-C05EEE1062D5}"/>
              </a:ext>
            </a:extLst>
          </p:cNvPr>
          <p:cNvSpPr txBox="1"/>
          <p:nvPr/>
        </p:nvSpPr>
        <p:spPr>
          <a:xfrm>
            <a:off x="1318760" y="1233732"/>
            <a:ext cx="594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1.2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常见的布局管理器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850CAB-CBF4-4AEC-88E6-4B743B9A16BB}"/>
              </a:ext>
            </a:extLst>
          </p:cNvPr>
          <p:cNvSpPr txBox="1"/>
          <p:nvPr/>
        </p:nvSpPr>
        <p:spPr>
          <a:xfrm>
            <a:off x="1318760" y="2177619"/>
            <a:ext cx="9917991" cy="2790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 </a:t>
            </a:r>
            <a:r>
              <a:rPr lang="zh-CN" altLang="en-US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网格布局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网格布局是一种常用的布局方式，将容器的区域划分成矩形网格，每个矩形大小规格一致，组件可以放置在其中的一个矩形中。通过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java.awt.GridLayout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创建网格布局管理器对象，实现对容器中的各组件的网格布局排列。具体的排列方向取决于容器的组件方向属性，组件方向属性有两种：从左向右和从右向左。用户可以根据实际要求进行设定方向属性，默认的方向是从右向左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1686BB-B752-4D91-BA47-484AFF592EF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</p:spTree>
    <p:extLst>
      <p:ext uri="{BB962C8B-B14F-4D97-AF65-F5344CB8AC3E}">
        <p14:creationId xmlns:p14="http://schemas.microsoft.com/office/powerpoint/2010/main" val="72864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1074656" y="1201874"/>
            <a:ext cx="10001839" cy="4944402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BFB6870-4362-4F5F-B22D-1749951CC6F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6572B83-F1AE-4E89-9EB8-2C92B4719782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66554B26-CDC3-4E6D-8AE9-F5D3A4D81FEA}"/>
              </a:ext>
            </a:extLst>
          </p:cNvPr>
          <p:cNvSpPr txBox="1"/>
          <p:nvPr/>
        </p:nvSpPr>
        <p:spPr>
          <a:xfrm>
            <a:off x="1520112" y="2080073"/>
            <a:ext cx="9434578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）创建网格布局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GridLayout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的构造方法如下：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GridLayout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：创建默认的网格布局。每一个组件占据一行一列。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GridLayout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(int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rows,int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columns)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：创建指定行数和列数的网格布局。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GridLayout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(int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rows,int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columns, int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hgap,int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vgap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：创建指定行数和列数的网格布局，并且指定水平间隔和垂直间隔的大小。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91FE319-C83B-47C7-AFCE-39B9732DD8D3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</p:spTree>
    <p:extLst>
      <p:ext uri="{BB962C8B-B14F-4D97-AF65-F5344CB8AC3E}">
        <p14:creationId xmlns:p14="http://schemas.microsoft.com/office/powerpoint/2010/main" val="32159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48784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39E68DB-11FB-4C75-8FC0-61CB623E0067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7DCEA9A-1BA7-4EEA-A927-7927CD4BB2AB}"/>
              </a:ext>
            </a:extLst>
          </p:cNvPr>
          <p:cNvSpPr txBox="1"/>
          <p:nvPr/>
        </p:nvSpPr>
        <p:spPr>
          <a:xfrm>
            <a:off x="1312683" y="1288722"/>
            <a:ext cx="6094428" cy="943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GridLayout</a:t>
            </a:r>
            <a:r>
              <a:rPr lang="zh-CN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的常见方法</a:t>
            </a:r>
          </a:p>
          <a:p>
            <a:pPr indent="26670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GridLayout的常见方法见表。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E37E2B3-92BA-4C80-97F2-8757D7B44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930" y="2290674"/>
            <a:ext cx="9228620" cy="342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1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48784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6850CAB-CBF4-4AEC-88E6-4B743B9A16BB}"/>
              </a:ext>
            </a:extLst>
          </p:cNvPr>
          <p:cNvSpPr txBox="1"/>
          <p:nvPr/>
        </p:nvSpPr>
        <p:spPr>
          <a:xfrm>
            <a:off x="1287244" y="1572241"/>
            <a:ext cx="9917991" cy="3713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 </a:t>
            </a:r>
            <a:r>
              <a:rPr lang="zh-CN" altLang="en-US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边界布局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边界布局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BorderLayout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窗口、框架和对话框等的缺省布局。组件可被置于容器的北（上）、南（下）、东（右）、西（左）或中间位置。它可以对容器组件进行安排，并调整其大小，使其符合上述五个区域，每个区域最多只能包含一个组件，并通过相应的常量进行标识：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NORTH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SOUTH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EAST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WEST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CENTER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。当使用边界布局将一个组件添加到容器中时，要使用这五个常量之一。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NORTH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SOUTH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组件可以在水平方向上进行拉伸；而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EAST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WEST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组件可以在垂直方向上进行拉伸；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CENTER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组件在水平和垂直方向上都可以进行拉伸，从而填充所有剩余空间。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1686BB-B752-4D91-BA47-484AFF592EF6}"/>
              </a:ext>
            </a:extLst>
          </p:cNvPr>
          <p:cNvSpPr txBox="1"/>
          <p:nvPr/>
        </p:nvSpPr>
        <p:spPr>
          <a:xfrm>
            <a:off x="368003" y="112950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设计一个数学计算器的界面</a:t>
            </a:r>
          </a:p>
        </p:txBody>
      </p:sp>
    </p:spTree>
    <p:extLst>
      <p:ext uri="{BB962C8B-B14F-4D97-AF65-F5344CB8AC3E}">
        <p14:creationId xmlns:p14="http://schemas.microsoft.com/office/powerpoint/2010/main" val="21344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Pro Hous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2751"/>
      </a:accent1>
      <a:accent2>
        <a:srgbClr val="D8D8D8"/>
      </a:accent2>
      <a:accent3>
        <a:srgbClr val="BFBFBF"/>
      </a:accent3>
      <a:accent4>
        <a:srgbClr val="A5A5A5"/>
      </a:accent4>
      <a:accent5>
        <a:srgbClr val="BFBFBF"/>
      </a:accent5>
      <a:accent6>
        <a:srgbClr val="D8D8D8"/>
      </a:accent6>
      <a:hlink>
        <a:srgbClr val="0563C1"/>
      </a:hlink>
      <a:folHlink>
        <a:srgbClr val="954F72"/>
      </a:folHlink>
    </a:clrScheme>
    <a:fontScheme name="Pro House">
      <a:majorFont>
        <a:latin typeface="Roboto Medium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1607</Words>
  <Application>Microsoft Office PowerPoint</Application>
  <PresentationFormat>宽屏</PresentationFormat>
  <Paragraphs>110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Gill Sans</vt:lpstr>
      <vt:lpstr>等线</vt:lpstr>
      <vt:lpstr>等线 Light</vt:lpstr>
      <vt:lpstr>楷体</vt:lpstr>
      <vt:lpstr>思源黑体 CN Bold</vt:lpstr>
      <vt:lpstr>思源黑体 CN Regular</vt:lpstr>
      <vt:lpstr>微软雅黑</vt:lpstr>
      <vt:lpstr>印品黑体</vt:lpstr>
      <vt:lpstr>Arial</vt:lpstr>
      <vt:lpstr>Open Sans</vt:lpstr>
      <vt:lpstr>Raleway</vt:lpstr>
      <vt:lpstr>Roboto Medium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yuting</dc:creator>
  <cp:lastModifiedBy>li yuting</cp:lastModifiedBy>
  <cp:revision>515</cp:revision>
  <dcterms:created xsi:type="dcterms:W3CDTF">2021-12-15T06:35:32Z</dcterms:created>
  <dcterms:modified xsi:type="dcterms:W3CDTF">2021-12-16T09:33:44Z</dcterms:modified>
</cp:coreProperties>
</file>