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1127" r:id="rId3"/>
    <p:sldId id="287" r:id="rId4"/>
    <p:sldId id="288" r:id="rId5"/>
    <p:sldId id="257" r:id="rId6"/>
    <p:sldId id="330" r:id="rId7"/>
    <p:sldId id="1158" r:id="rId8"/>
    <p:sldId id="1138" r:id="rId9"/>
    <p:sldId id="1159" r:id="rId10"/>
    <p:sldId id="1160" r:id="rId11"/>
    <p:sldId id="1161" r:id="rId12"/>
    <p:sldId id="1162" r:id="rId13"/>
    <p:sldId id="305" r:id="rId14"/>
    <p:sldId id="1163" r:id="rId15"/>
    <p:sldId id="1164" r:id="rId16"/>
    <p:sldId id="1165" r:id="rId17"/>
    <p:sldId id="1132" r:id="rId18"/>
    <p:sldId id="1166" r:id="rId19"/>
    <p:sldId id="1167" r:id="rId20"/>
    <p:sldId id="1139" r:id="rId21"/>
    <p:sldId id="1126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76B5"/>
    <a:srgbClr val="8DA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72867-4EF1-4F1A-9357-C17B25717A66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1D2308-A048-454B-B9C0-F92A285EC9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9779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196C89-447D-4317-AE2B-E2BCC13E61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791AC16-6FC0-4696-9FAF-0D351522A4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81B9630-2EAA-4D61-AFF7-E4CC6414C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17FD2-8143-4F95-A989-FFB9EA2951E8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E91E97F-F96D-4A16-A3B1-675B7635A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46CD255-162C-46E5-A671-29400FB98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D3B6-16C6-435A-AE05-FEB36BD8A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052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8F98F9-1BED-4A25-A500-C9C2561C0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C7EB9B6-2B1E-46E8-BD7E-4C7125F58A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E0E9728-77E0-4570-870C-F2C0849F5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17FD2-8143-4F95-A989-FFB9EA2951E8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6B3589F-EDC4-4ACD-970F-F36AE268F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B84ACB5-0F25-480F-AFA9-2B1DC91F5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D3B6-16C6-435A-AE05-FEB36BD8A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065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177CB4A-0636-46BD-8849-87F8CD2A81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A63A277-E885-4558-80C9-6E25B195B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27EFBEB-DDB4-4296-851C-945A1A83D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17FD2-8143-4F95-A989-FFB9EA2951E8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1E49ECB-7C82-4202-8E46-5F6F3D0FF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56261C1-58CA-44D1-AFEE-AE1AD74AD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D3B6-16C6-435A-AE05-FEB36BD8A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0923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>
            <a:extLst>
              <a:ext uri="{FF2B5EF4-FFF2-40B4-BE49-F238E27FC236}">
                <a16:creationId xmlns:a16="http://schemas.microsoft.com/office/drawing/2014/main" id="{084BB70F-A6FD-458B-A03E-270004AC36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0144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1575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161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0234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505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5207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9956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93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B37E66-BA08-4D86-A65A-EF943B669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667A96B-B8BC-4D51-A834-437B7DB25E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71CECF9-D464-49FC-85DA-B057679C1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17FD2-8143-4F95-A989-FFB9EA2951E8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923CCD2-4542-47E3-93CF-1620688F0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7222848-1661-4636-949C-5D2D3B497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D3B6-16C6-435A-AE05-FEB36BD8A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8497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811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4197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3716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6135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93534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7924800" y="0"/>
            <a:ext cx="1828800" cy="2514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4146587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05751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bg>
      <p:bgPr>
        <a:solidFill>
          <a:srgbClr val="FAFAFA">
            <a:alpha val="9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160021"/>
            <a:ext cx="12192000" cy="62531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93700" dist="177800" dir="5400000" algn="t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/>
          </a:p>
        </p:txBody>
      </p:sp>
      <p:sp>
        <p:nvSpPr>
          <p:cNvPr id="8" name="灯片编号占位符 4"/>
          <p:cNvSpPr txBox="1">
            <a:spLocks/>
          </p:cNvSpPr>
          <p:nvPr userDrawn="1"/>
        </p:nvSpPr>
        <p:spPr>
          <a:xfrm>
            <a:off x="11635152" y="6478470"/>
            <a:ext cx="258083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zh-CN"/>
            </a:defPPr>
            <a:lvl1pPr marL="0" algn="r" defTabSz="914400" rtl="0" eaLnBrk="1" latinLnBrk="0" hangingPunct="1">
              <a:defRPr lang="en-US" altLang="zh-CN"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B44C642-52FE-4436-9921-21EF1F32C57C}" type="slidenum">
              <a:rPr lang="zh-CN" altLang="en-US" sz="1600" smtClean="0">
                <a:solidFill>
                  <a:schemeClr val="accent3"/>
                </a:solidFill>
                <a:latin typeface="+mn-lt"/>
              </a:rPr>
              <a:pPr/>
              <a:t>‹#›</a:t>
            </a:fld>
            <a:endParaRPr lang="zh-CN" altLang="en-US" sz="160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0" name="Line 28"/>
          <p:cNvSpPr>
            <a:spLocks noChangeShapeType="1"/>
          </p:cNvSpPr>
          <p:nvPr userDrawn="1"/>
        </p:nvSpPr>
        <p:spPr bwMode="auto">
          <a:xfrm flipH="1">
            <a:off x="11459303" y="6503525"/>
            <a:ext cx="115024" cy="196107"/>
          </a:xfrm>
          <a:prstGeom prst="line">
            <a:avLst/>
          </a:prstGeom>
          <a:noFill/>
          <a:ln w="6350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341716" y="6516942"/>
            <a:ext cx="4634282" cy="1692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altLang="zh-CN" sz="1100" spc="300">
                <a:solidFill>
                  <a:schemeClr val="bg1">
                    <a:lumMod val="65000"/>
                  </a:schemeClr>
                </a:solidFill>
              </a:rPr>
              <a:t>SHANGHAI  OOOPIC  TECHNOLOGIES  CO.,LTD.</a:t>
            </a:r>
            <a:endParaRPr lang="zh-CN" altLang="en-US" sz="1100" spc="3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0" y="395947"/>
            <a:ext cx="103517" cy="51566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428241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157D338-419E-4CE9-826B-E244B94A2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512CBDE-08D9-48EB-9560-74226060A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3ABE56E-D3C3-4031-ACF3-5170B3868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17FD2-8143-4F95-A989-FFB9EA2951E8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BADC859-283D-45CD-8DDE-387009A5B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7DBDA1C-C132-4F4C-9B45-7B738441E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D3B6-16C6-435A-AE05-FEB36BD8A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5677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374331-CEAF-4C00-8AD9-DA98FCCD5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02346E9-9A5F-479B-8384-4D90C24C57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929E4A4-77BF-4DD1-83A3-1AF20CCAD6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80AEA94-9533-4FC6-97B7-AA2E8B349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17FD2-8143-4F95-A989-FFB9EA2951E8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A2FABCB-56B8-4766-BF65-C8BBE801A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5994BEC-1B7D-46A2-8B7E-6A5681F2A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D3B6-16C6-435A-AE05-FEB36BD8A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4016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5093D5-578A-46E9-B769-755877E5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317463E-D9D1-45B2-AE5E-B7BEA6A4C5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7EB4D06-47C4-4EB7-9F2E-21F372EC69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F5CFD12-595E-458B-AEBC-1EB99653C0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6798727-6514-48E8-9BA1-879D048A2C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A5E0BBE-F0B7-4C6F-960B-6504A0446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17FD2-8143-4F95-A989-FFB9EA2951E8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534B6A2-BA48-43C0-811E-3DD9A5D02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8BA229E-66C7-4C47-9A78-22C89BE3F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D3B6-16C6-435A-AE05-FEB36BD8A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6389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31E96E-FB84-417B-965F-24ED35BD4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80F5A78-256A-44A2-8CD1-DC023323F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17FD2-8143-4F95-A989-FFB9EA2951E8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FDAE2A8-8E6D-4EFE-A7D0-F6E91B45A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F45D8E3-45DF-413A-AA1B-EFD6B0E05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D3B6-16C6-435A-AE05-FEB36BD8A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5872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A81726B-16C8-4C48-93BB-5C9743C0D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17FD2-8143-4F95-A989-FFB9EA2951E8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8EF3702-8B93-49F1-9814-F91453FF8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75D0BB1-5328-4ACE-887D-2B4BE7AB0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D3B6-16C6-435A-AE05-FEB36BD8A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31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9675F99-FC69-4673-8268-9FA01765D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5EF2324-F262-4840-BC83-10DC1252CD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C8FB806-5167-4A32-80C9-5400F74376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8E3CABE-FC3E-4B11-B1F1-D19110DBC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17FD2-8143-4F95-A989-FFB9EA2951E8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54FCB5E-862C-4AB1-89F3-FB78C76C8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9FE6C92-CFB7-464F-ACCD-F8A47DAB0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D3B6-16C6-435A-AE05-FEB36BD8A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377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DC5F59-DBB8-4BE2-A1E5-63847993C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2229AE1-FF5C-4407-8A4B-AF51FC2334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81D626D-5257-41BE-A5E0-5B69980343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638CF00-71D8-4CDB-9199-32A318689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17FD2-8143-4F95-A989-FFB9EA2951E8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6BB9805-198A-4826-A285-0BEA2888F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B954BAC-D6AB-4EA1-98B4-20B22D9CD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D3B6-16C6-435A-AE05-FEB36BD8A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672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8B74FE2-473C-42CF-B408-1E930F30D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466DB40-7D29-442D-8F35-D7B0F9E8F2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7704A8E-0434-4B38-A942-B0A48DDB3E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17FD2-8143-4F95-A989-FFB9EA2951E8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C482003-1A48-4642-9396-9BBD2FC7D2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02D8287-0216-4CD9-8F19-06B75AFC0D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7D3B6-16C6-435A-AE05-FEB36BD8A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123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091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78" r:id="rId14"/>
    <p:sldLayoutId id="2147483681" r:id="rId15"/>
    <p:sldLayoutId id="2147483683" r:id="rId16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5877B6"/>
            </a:gs>
            <a:gs pos="0">
              <a:srgbClr val="465E96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D035236D-571F-4E36-8D43-B076A39B1BC9}"/>
              </a:ext>
            </a:extLst>
          </p:cNvPr>
          <p:cNvSpPr>
            <a:spLocks/>
          </p:cNvSpPr>
          <p:nvPr/>
        </p:nvSpPr>
        <p:spPr bwMode="auto">
          <a:xfrm>
            <a:off x="5295296" y="0"/>
            <a:ext cx="6896704" cy="6858000"/>
          </a:xfrm>
          <a:custGeom>
            <a:avLst/>
            <a:gdLst>
              <a:gd name="connsiteX0" fmla="*/ 0 w 5172528"/>
              <a:gd name="connsiteY0" fmla="*/ 0 h 5143500"/>
              <a:gd name="connsiteX1" fmla="*/ 5057233 w 5172528"/>
              <a:gd name="connsiteY1" fmla="*/ 0 h 5143500"/>
              <a:gd name="connsiteX2" fmla="*/ 5172528 w 5172528"/>
              <a:gd name="connsiteY2" fmla="*/ 0 h 5143500"/>
              <a:gd name="connsiteX3" fmla="*/ 5172528 w 5172528"/>
              <a:gd name="connsiteY3" fmla="*/ 5143500 h 5143500"/>
              <a:gd name="connsiteX4" fmla="*/ 5170060 w 5172528"/>
              <a:gd name="connsiteY4" fmla="*/ 5143500 h 5143500"/>
              <a:gd name="connsiteX5" fmla="*/ 2422279 w 5172528"/>
              <a:gd name="connsiteY5" fmla="*/ 5143500 h 5143500"/>
              <a:gd name="connsiteX6" fmla="*/ 2157109 w 5172528"/>
              <a:gd name="connsiteY6" fmla="*/ 4979789 h 5143500"/>
              <a:gd name="connsiteX7" fmla="*/ 1200711 w 5172528"/>
              <a:gd name="connsiteY7" fmla="*/ 4759524 h 5143500"/>
              <a:gd name="connsiteX8" fmla="*/ 378388 w 5172528"/>
              <a:gd name="connsiteY8" fmla="*/ 4271367 h 5143500"/>
              <a:gd name="connsiteX9" fmla="*/ 345614 w 5172528"/>
              <a:gd name="connsiteY9" fmla="*/ 3443883 h 5143500"/>
              <a:gd name="connsiteX10" fmla="*/ 768694 w 5172528"/>
              <a:gd name="connsiteY10" fmla="*/ 2702719 h 5143500"/>
              <a:gd name="connsiteX11" fmla="*/ 1194753 w 5172528"/>
              <a:gd name="connsiteY11" fmla="*/ 1163836 h 5143500"/>
              <a:gd name="connsiteX12" fmla="*/ 1188794 w 5172528"/>
              <a:gd name="connsiteY12" fmla="*/ 1151930 h 5143500"/>
              <a:gd name="connsiteX13" fmla="*/ 670372 w 5172528"/>
              <a:gd name="connsiteY13" fmla="*/ 514945 h 5143500"/>
              <a:gd name="connsiteX14" fmla="*/ 32774 w 5172528"/>
              <a:gd name="connsiteY14" fmla="*/ 32742 h 5143500"/>
              <a:gd name="connsiteX15" fmla="*/ 0 w 5172528"/>
              <a:gd name="connsiteY1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2528" h="5143500">
                <a:moveTo>
                  <a:pt x="0" y="0"/>
                </a:moveTo>
                <a:cubicBezTo>
                  <a:pt x="0" y="0"/>
                  <a:pt x="0" y="0"/>
                  <a:pt x="5057233" y="0"/>
                </a:cubicBezTo>
                <a:lnTo>
                  <a:pt x="5172528" y="0"/>
                </a:lnTo>
                <a:lnTo>
                  <a:pt x="5172528" y="5143500"/>
                </a:lnTo>
                <a:lnTo>
                  <a:pt x="5170060" y="5143500"/>
                </a:lnTo>
                <a:cubicBezTo>
                  <a:pt x="4777520" y="5143500"/>
                  <a:pt x="3992440" y="5143500"/>
                  <a:pt x="2422279" y="5143500"/>
                </a:cubicBezTo>
                <a:cubicBezTo>
                  <a:pt x="2344813" y="5080992"/>
                  <a:pt x="2255430" y="5024438"/>
                  <a:pt x="2157109" y="4979789"/>
                </a:cubicBezTo>
                <a:cubicBezTo>
                  <a:pt x="1859166" y="4845844"/>
                  <a:pt x="1522490" y="4827985"/>
                  <a:pt x="1200711" y="4759524"/>
                </a:cubicBezTo>
                <a:cubicBezTo>
                  <a:pt x="878933" y="4694039"/>
                  <a:pt x="542257" y="4557117"/>
                  <a:pt x="378388" y="4271367"/>
                </a:cubicBezTo>
                <a:cubicBezTo>
                  <a:pt x="235375" y="4024313"/>
                  <a:pt x="250273" y="3711774"/>
                  <a:pt x="345614" y="3443883"/>
                </a:cubicBezTo>
                <a:cubicBezTo>
                  <a:pt x="443936" y="3175992"/>
                  <a:pt x="610784" y="2940844"/>
                  <a:pt x="768694" y="2702719"/>
                </a:cubicBezTo>
                <a:cubicBezTo>
                  <a:pt x="1039822" y="2288977"/>
                  <a:pt x="1379477" y="1669852"/>
                  <a:pt x="1194753" y="1163836"/>
                </a:cubicBezTo>
                <a:cubicBezTo>
                  <a:pt x="1191773" y="1157883"/>
                  <a:pt x="1191773" y="1154906"/>
                  <a:pt x="1188794" y="1151930"/>
                </a:cubicBezTo>
                <a:cubicBezTo>
                  <a:pt x="1090472" y="895945"/>
                  <a:pt x="878933" y="684610"/>
                  <a:pt x="670372" y="514945"/>
                </a:cubicBezTo>
                <a:cubicBezTo>
                  <a:pt x="464792" y="348258"/>
                  <a:pt x="235375" y="205383"/>
                  <a:pt x="32774" y="32742"/>
                </a:cubicBezTo>
                <a:cubicBezTo>
                  <a:pt x="20856" y="20836"/>
                  <a:pt x="11918" y="1190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pPr defTabSz="609585"/>
            <a:endParaRPr lang="zh-CN" altLang="en-US" sz="2400">
              <a:solidFill>
                <a:prstClr val="black"/>
              </a:solidFill>
              <a:latin typeface="Open Sans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6B72358E-5066-44AE-966F-C4584C0B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66060" y="727360"/>
            <a:ext cx="4557485" cy="5145085"/>
          </a:xfrm>
          <a:prstGeom prst="rect">
            <a:avLst/>
          </a:prstGeom>
        </p:spPr>
      </p:pic>
      <p:sp>
        <p:nvSpPr>
          <p:cNvPr id="14" name="TextBox 21">
            <a:extLst>
              <a:ext uri="{FF2B5EF4-FFF2-40B4-BE49-F238E27FC236}">
                <a16:creationId xmlns:a16="http://schemas.microsoft.com/office/drawing/2014/main" id="{2AACAD38-307E-4B9C-B067-BDDD4FE3A4E6}"/>
              </a:ext>
            </a:extLst>
          </p:cNvPr>
          <p:cNvSpPr txBox="1"/>
          <p:nvPr/>
        </p:nvSpPr>
        <p:spPr>
          <a:xfrm>
            <a:off x="1450265" y="2012235"/>
            <a:ext cx="3336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zh-CN" altLang="en-US" sz="7200" b="1" dirty="0"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项 目 </a:t>
            </a:r>
            <a:r>
              <a:rPr lang="en-US" altLang="zh-CN" sz="7200" b="1" dirty="0"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id-ID" sz="7200" b="1" dirty="0"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FCA8A889-F7F0-4C2F-9809-D0BE99891A69}"/>
              </a:ext>
            </a:extLst>
          </p:cNvPr>
          <p:cNvSpPr txBox="1"/>
          <p:nvPr/>
        </p:nvSpPr>
        <p:spPr>
          <a:xfrm>
            <a:off x="496328" y="3361991"/>
            <a:ext cx="52440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zh-CN" altLang="en-US" sz="4800" b="1" dirty="0"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计算月份天数程序设计</a:t>
            </a:r>
            <a:endParaRPr lang="id-ID" sz="4800" b="1" dirty="0"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077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Click="0" advTm="3000"/>
    </mc:Choice>
    <mc:Fallback xmlns="">
      <p:transition advClick="0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r>
                <a:rPr lang="en-US" b="1" dirty="0">
                  <a:solidFill>
                    <a:prstClr val="white"/>
                  </a:solidFill>
                  <a:latin typeface="Raleway" panose="020B0503030101060003" pitchFamily="34" charset="0"/>
                </a:rPr>
                <a:t>75%</a:t>
              </a:r>
              <a:endParaRPr lang="id-ID" b="1" dirty="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585"/>
              <a:endParaRPr lang="id-ID" sz="440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defTabSz="609585"/>
              <a:r>
                <a:rPr lang="zh-CN" altLang="en-US" sz="1400" dirty="0">
                  <a:solidFill>
                    <a:prstClr val="white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添加标题内容</a:t>
              </a:r>
              <a:endParaRPr lang="id-ID" altLang="zh-CN" sz="1400" dirty="0">
                <a:solidFill>
                  <a:prstClr val="white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09585">
                <a:lnSpc>
                  <a:spcPct val="150000"/>
                </a:lnSpc>
              </a:pPr>
              <a:r>
                <a:rPr lang="zh-CN" altLang="en-US" sz="1100" dirty="0">
                  <a:solidFill>
                    <a:prstClr val="white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600" y="856451"/>
            <a:ext cx="2859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altLang="zh-CN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1.3  </a:t>
            </a:r>
            <a:r>
              <a:rPr lang="zh-CN" altLang="en-US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分支结构</a:t>
            </a:r>
            <a:endParaRPr lang="en-US" altLang="zh-CN" sz="3200" dirty="0"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1328634" y="2132044"/>
            <a:ext cx="9798115" cy="31595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switch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语句可以将多选一的情况简化，而使程序简洁易懂，在部分中将要介绍如何使用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switch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语句及它的好伙伴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——break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语句；此外，也要讨论在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switch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语句中如果不使用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break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语句会出现的问题。首先来了解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switch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语句该如何使用。要在许多的选择条件中找到并执行其中一个符合判断条件的语句，除了可以使用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if-else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不断地判断之外，也可以使用另一种更方便的方式即多重选择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——switch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语句。使用嵌套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if-else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语句最常发生的状况，就是容易将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if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与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else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配对混淆而造成阅读及运行上的错误。使用</a:t>
            </a:r>
            <a:r>
              <a:rPr lang="en-US" altLang="zh-CN" sz="2000" dirty="0" err="1">
                <a:latin typeface="楷体" panose="02010609060101010101" pitchFamily="49" charset="-122"/>
                <a:ea typeface="楷体" panose="02010609060101010101" pitchFamily="49" charset="-122"/>
              </a:rPr>
              <a:t>swtich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语句则可以避免这种错误的发生。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switch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的语法格式如下：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E1BFD31-9D74-4656-9CBA-1E1BABCE1E69}"/>
              </a:ext>
            </a:extLst>
          </p:cNvPr>
          <p:cNvSpPr txBox="1"/>
          <p:nvPr/>
        </p:nvSpPr>
        <p:spPr>
          <a:xfrm>
            <a:off x="988823" y="146224"/>
            <a:ext cx="2462213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计算月份天数</a:t>
            </a:r>
          </a:p>
        </p:txBody>
      </p:sp>
      <p:sp>
        <p:nvSpPr>
          <p:cNvPr id="17" name="圆角矩形 22">
            <a:extLst>
              <a:ext uri="{FF2B5EF4-FFF2-40B4-BE49-F238E27FC236}">
                <a16:creationId xmlns:a16="http://schemas.microsoft.com/office/drawing/2014/main" id="{6FDCBF2B-4739-4121-B7CD-E90B0219F539}"/>
              </a:ext>
            </a:extLst>
          </p:cNvPr>
          <p:cNvSpPr/>
          <p:nvPr/>
        </p:nvSpPr>
        <p:spPr>
          <a:xfrm>
            <a:off x="970540" y="1659011"/>
            <a:ext cx="10514304" cy="4411852"/>
          </a:xfrm>
          <a:prstGeom prst="roundRect">
            <a:avLst/>
          </a:prstGeom>
          <a:noFill/>
          <a:ln>
            <a:solidFill>
              <a:srgbClr val="5776B5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65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r>
                <a:rPr lang="en-US" b="1" dirty="0">
                  <a:solidFill>
                    <a:prstClr val="white"/>
                  </a:solidFill>
                  <a:latin typeface="Raleway" panose="020B0503030101060003" pitchFamily="34" charset="0"/>
                </a:rPr>
                <a:t>75%</a:t>
              </a:r>
              <a:endParaRPr lang="id-ID" b="1" dirty="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585"/>
              <a:endParaRPr lang="id-ID" sz="440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defTabSz="609585"/>
              <a:r>
                <a:rPr lang="zh-CN" altLang="en-US" sz="1400" dirty="0">
                  <a:solidFill>
                    <a:prstClr val="white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添加标题内容</a:t>
              </a:r>
              <a:endParaRPr lang="id-ID" altLang="zh-CN" sz="1400" dirty="0">
                <a:solidFill>
                  <a:prstClr val="white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09585">
                <a:lnSpc>
                  <a:spcPct val="150000"/>
                </a:lnSpc>
              </a:pPr>
              <a:r>
                <a:rPr lang="zh-CN" altLang="en-US" sz="1100" dirty="0">
                  <a:solidFill>
                    <a:prstClr val="white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E1BFD31-9D74-4656-9CBA-1E1BABCE1E69}"/>
              </a:ext>
            </a:extLst>
          </p:cNvPr>
          <p:cNvSpPr txBox="1"/>
          <p:nvPr/>
        </p:nvSpPr>
        <p:spPr>
          <a:xfrm>
            <a:off x="988823" y="146224"/>
            <a:ext cx="2462213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计算月份天数</a:t>
            </a:r>
          </a:p>
        </p:txBody>
      </p:sp>
      <p:sp>
        <p:nvSpPr>
          <p:cNvPr id="17" name="圆角矩形 22">
            <a:extLst>
              <a:ext uri="{FF2B5EF4-FFF2-40B4-BE49-F238E27FC236}">
                <a16:creationId xmlns:a16="http://schemas.microsoft.com/office/drawing/2014/main" id="{6FDCBF2B-4739-4121-B7CD-E90B0219F539}"/>
              </a:ext>
            </a:extLst>
          </p:cNvPr>
          <p:cNvSpPr/>
          <p:nvPr/>
        </p:nvSpPr>
        <p:spPr>
          <a:xfrm>
            <a:off x="970540" y="1659011"/>
            <a:ext cx="10514304" cy="4411852"/>
          </a:xfrm>
          <a:prstGeom prst="roundRect">
            <a:avLst/>
          </a:prstGeom>
          <a:noFill/>
          <a:ln>
            <a:solidFill>
              <a:srgbClr val="5776B5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229C010-9712-4EA1-8D31-EEB975199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321" y="2070271"/>
            <a:ext cx="9198137" cy="358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103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FAD619C3-6F0D-47A1-AB9B-2E0DC33DB18A}"/>
              </a:ext>
            </a:extLst>
          </p:cNvPr>
          <p:cNvSpPr/>
          <p:nvPr/>
        </p:nvSpPr>
        <p:spPr>
          <a:xfrm flipH="1">
            <a:off x="4289196" y="1448904"/>
            <a:ext cx="7568677" cy="5098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    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1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）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switch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语句先计算括号中表达式的结果。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    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2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）根据表达式的值检测是否符合执行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case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后面的选择值，若是所有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case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的选择值皆不符合，则执行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default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所包含的语句，执行完毕即离开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switch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语句。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    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3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）如果某个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case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的选择值符合表达式的结果，就会执行该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case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所包含的语句，一直遇到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break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语句后才离开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switch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语句。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    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4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）若是没有在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case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语句结尾处加上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break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语句，则会一直执行到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switch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语句的尾端才会离开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switch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语句。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break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语句在下面的单元中会介绍到，读者只要先记住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break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是跳出语句就可以了。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    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5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）若是没有定义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default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该执行的语句，则什么也不会执行，直接离开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switch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Segoe UI Light" panose="020B0502040204020203" pitchFamily="34" charset="0"/>
              </a:rPr>
              <a:t>语句。</a:t>
            </a:r>
          </a:p>
        </p:txBody>
      </p:sp>
      <p:sp>
        <p:nvSpPr>
          <p:cNvPr id="63" name="TextBox 21">
            <a:extLst>
              <a:ext uri="{FF2B5EF4-FFF2-40B4-BE49-F238E27FC236}">
                <a16:creationId xmlns:a16="http://schemas.microsoft.com/office/drawing/2014/main" id="{F2350E64-A63F-4EC6-BD42-A230B7B65A8B}"/>
              </a:ext>
            </a:extLst>
          </p:cNvPr>
          <p:cNvSpPr txBox="1"/>
          <p:nvPr/>
        </p:nvSpPr>
        <p:spPr>
          <a:xfrm>
            <a:off x="4909170" y="1048794"/>
            <a:ext cx="24710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注解：</a:t>
            </a:r>
            <a:endParaRPr lang="en-US" altLang="zh-CN" sz="2000" b="1" dirty="0">
              <a:solidFill>
                <a:schemeClr val="accent1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DC41B476-BFE1-47FD-954F-07C5B33619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9259" y="2471405"/>
            <a:ext cx="4624915" cy="3184080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id="{5450D6CF-B3DC-4F22-A702-6187E4E5487D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948BBF0D-2C95-441E-89E5-D02494FA10A0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2D418231-35E3-4778-88DF-AD1C1A28D62D}"/>
              </a:ext>
            </a:extLst>
          </p:cNvPr>
          <p:cNvSpPr txBox="1"/>
          <p:nvPr/>
        </p:nvSpPr>
        <p:spPr>
          <a:xfrm>
            <a:off x="988823" y="146224"/>
            <a:ext cx="2462213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计算月份天数</a:t>
            </a:r>
          </a:p>
        </p:txBody>
      </p:sp>
    </p:spTree>
    <p:extLst>
      <p:ext uri="{BB962C8B-B14F-4D97-AF65-F5344CB8AC3E}">
        <p14:creationId xmlns:p14="http://schemas.microsoft.com/office/powerpoint/2010/main" val="37972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6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r>
                <a:rPr lang="en-US" b="1" dirty="0">
                  <a:solidFill>
                    <a:prstClr val="white"/>
                  </a:solidFill>
                  <a:latin typeface="Raleway" panose="020B0503030101060003" pitchFamily="34" charset="0"/>
                </a:rPr>
                <a:t>75%</a:t>
              </a:r>
              <a:endParaRPr lang="id-ID" b="1" dirty="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585"/>
              <a:endParaRPr lang="id-ID" sz="440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E1BFD31-9D74-4656-9CBA-1E1BABCE1E69}"/>
              </a:ext>
            </a:extLst>
          </p:cNvPr>
          <p:cNvSpPr txBox="1"/>
          <p:nvPr/>
        </p:nvSpPr>
        <p:spPr>
          <a:xfrm>
            <a:off x="988823" y="146224"/>
            <a:ext cx="2462213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计算月份天数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D4C5F5A-6B88-478D-800C-B4C32F0036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0167" y="1049625"/>
            <a:ext cx="8542760" cy="566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54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r>
                <a:rPr lang="en-US" b="1" dirty="0">
                  <a:solidFill>
                    <a:prstClr val="white"/>
                  </a:solidFill>
                  <a:latin typeface="Raleway" panose="020B0503030101060003" pitchFamily="34" charset="0"/>
                </a:rPr>
                <a:t>75%</a:t>
              </a:r>
              <a:endParaRPr lang="id-ID" b="1" dirty="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585"/>
              <a:endParaRPr lang="id-ID" sz="440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E1BFD31-9D74-4656-9CBA-1E1BABCE1E69}"/>
              </a:ext>
            </a:extLst>
          </p:cNvPr>
          <p:cNvSpPr txBox="1"/>
          <p:nvPr/>
        </p:nvSpPr>
        <p:spPr>
          <a:xfrm>
            <a:off x="988823" y="146224"/>
            <a:ext cx="2462213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计算月份天数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7E8943A-61D3-4316-B0B1-6C438DAAAC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8675" y="1516214"/>
            <a:ext cx="9556308" cy="3825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883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r>
                <a:rPr lang="en-US" b="1" dirty="0">
                  <a:solidFill>
                    <a:prstClr val="white"/>
                  </a:solidFill>
                  <a:latin typeface="Raleway" panose="020B0503030101060003" pitchFamily="34" charset="0"/>
                </a:rPr>
                <a:t>75%</a:t>
              </a:r>
              <a:endParaRPr lang="id-ID" b="1" dirty="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585"/>
              <a:endParaRPr lang="id-ID" sz="440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E1BFD31-9D74-4656-9CBA-1E1BABCE1E69}"/>
              </a:ext>
            </a:extLst>
          </p:cNvPr>
          <p:cNvSpPr txBox="1"/>
          <p:nvPr/>
        </p:nvSpPr>
        <p:spPr>
          <a:xfrm>
            <a:off x="988823" y="146224"/>
            <a:ext cx="2462213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计算月份天数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65DA190-16C3-4478-95BE-4BD0034C81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553" y="1347480"/>
            <a:ext cx="9487722" cy="44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92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r>
                <a:rPr lang="en-US" b="1" dirty="0">
                  <a:solidFill>
                    <a:prstClr val="white"/>
                  </a:solidFill>
                  <a:latin typeface="Raleway" panose="020B0503030101060003" pitchFamily="34" charset="0"/>
                </a:rPr>
                <a:t>75%</a:t>
              </a:r>
              <a:endParaRPr lang="id-ID" b="1" dirty="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585"/>
              <a:endParaRPr lang="id-ID" sz="440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599" y="856451"/>
            <a:ext cx="10307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altLang="zh-CN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1.4   </a:t>
            </a:r>
            <a:r>
              <a:rPr lang="zh-CN" altLang="en-US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实践操作：运用分支结构判断月份天数</a:t>
            </a:r>
            <a:endParaRPr lang="en-US" altLang="zh-CN" sz="3200" dirty="0"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0302A465-58D7-42F2-BAC8-43984BDA1A01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F1559B9A-314E-480C-9FFD-B9DE3E2ADD6D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F9BD2ED-D140-4D2A-9976-C55E381AB795}"/>
              </a:ext>
            </a:extLst>
          </p:cNvPr>
          <p:cNvSpPr txBox="1"/>
          <p:nvPr/>
        </p:nvSpPr>
        <p:spPr>
          <a:xfrm>
            <a:off x="988823" y="146224"/>
            <a:ext cx="2462213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计算月份天数</a:t>
            </a:r>
          </a:p>
        </p:txBody>
      </p:sp>
      <p:sp>
        <p:nvSpPr>
          <p:cNvPr id="18" name="TextBox 53">
            <a:extLst>
              <a:ext uri="{FF2B5EF4-FFF2-40B4-BE49-F238E27FC236}">
                <a16:creationId xmlns:a16="http://schemas.microsoft.com/office/drawing/2014/main" id="{2CE2F1E7-4918-430E-AF45-AE8C8C727D34}"/>
              </a:ext>
            </a:extLst>
          </p:cNvPr>
          <p:cNvSpPr txBox="1"/>
          <p:nvPr/>
        </p:nvSpPr>
        <p:spPr>
          <a:xfrm>
            <a:off x="1118122" y="3029893"/>
            <a:ext cx="5442934" cy="2697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）获得用户在命令行输入的月份，并转换为整型；</a:t>
            </a:r>
          </a:p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）使用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if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分支或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switch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判断，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28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天，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月、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月、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月、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月、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月、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月、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月的天数是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31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天，其他月份是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天。</a:t>
            </a:r>
          </a:p>
          <a:p>
            <a:pPr algn="just" defTabSz="609585">
              <a:lnSpc>
                <a:spcPct val="150000"/>
              </a:lnSpc>
            </a:pP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: 对角圆角 18">
            <a:extLst>
              <a:ext uri="{FF2B5EF4-FFF2-40B4-BE49-F238E27FC236}">
                <a16:creationId xmlns:a16="http://schemas.microsoft.com/office/drawing/2014/main" id="{44E138CE-06D6-41F9-B257-01F4E0AF5DDB}"/>
              </a:ext>
            </a:extLst>
          </p:cNvPr>
          <p:cNvSpPr/>
          <p:nvPr/>
        </p:nvSpPr>
        <p:spPr>
          <a:xfrm>
            <a:off x="917584" y="1891158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实施思路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F2AB7412-F4A7-4FB6-926F-2D26F8DF1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0207" y="2779764"/>
            <a:ext cx="5271793" cy="2799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62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r>
                <a:rPr lang="en-US" b="1" dirty="0">
                  <a:solidFill>
                    <a:prstClr val="white"/>
                  </a:solidFill>
                  <a:latin typeface="Raleway" panose="020B0503030101060003" pitchFamily="34" charset="0"/>
                </a:rPr>
                <a:t>75%</a:t>
              </a:r>
              <a:endParaRPr lang="id-ID" b="1" dirty="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585"/>
              <a:endParaRPr lang="id-ID" sz="440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7" name="矩形: 对角圆角 16">
            <a:extLst>
              <a:ext uri="{FF2B5EF4-FFF2-40B4-BE49-F238E27FC236}">
                <a16:creationId xmlns:a16="http://schemas.microsoft.com/office/drawing/2014/main" id="{83FE14B6-0FFA-485A-9AFF-ACDDF8C913B1}"/>
              </a:ext>
            </a:extLst>
          </p:cNvPr>
          <p:cNvSpPr/>
          <p:nvPr/>
        </p:nvSpPr>
        <p:spPr>
          <a:xfrm>
            <a:off x="1209814" y="895284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程序代码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AF0546A-8374-4746-89C8-88A14826CF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975" y="1526944"/>
            <a:ext cx="8065041" cy="4435772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73705777-E7A0-4D88-ADA6-56A8D74EF4D0}"/>
              </a:ext>
            </a:extLst>
          </p:cNvPr>
          <p:cNvSpPr txBox="1"/>
          <p:nvPr/>
        </p:nvSpPr>
        <p:spPr>
          <a:xfrm>
            <a:off x="988823" y="146224"/>
            <a:ext cx="2462213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计算月份天数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08D2EA7-E8AA-4AF0-A194-424C1A93FB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5975" y="5927519"/>
            <a:ext cx="8065041" cy="70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21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r>
                <a:rPr lang="en-US" b="1" dirty="0">
                  <a:solidFill>
                    <a:prstClr val="white"/>
                  </a:solidFill>
                  <a:latin typeface="Raleway" panose="020B0503030101060003" pitchFamily="34" charset="0"/>
                </a:rPr>
                <a:t>75%</a:t>
              </a:r>
              <a:endParaRPr lang="id-ID" b="1" dirty="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585"/>
              <a:endParaRPr lang="id-ID" sz="440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3EB4AD40-AA9C-4380-A207-C2896038134F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949D414-3C66-4C6E-9756-0E8F466EA66C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73705777-E7A0-4D88-ADA6-56A8D74EF4D0}"/>
              </a:ext>
            </a:extLst>
          </p:cNvPr>
          <p:cNvSpPr txBox="1"/>
          <p:nvPr/>
        </p:nvSpPr>
        <p:spPr>
          <a:xfrm>
            <a:off x="988823" y="146224"/>
            <a:ext cx="2462213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计算月份天数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EB745F6-EDE6-4464-8E49-3F2DA8258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4963" y="810223"/>
            <a:ext cx="5924218" cy="563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27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r>
                <a:rPr lang="en-US" b="1" dirty="0">
                  <a:solidFill>
                    <a:prstClr val="white"/>
                  </a:solidFill>
                  <a:latin typeface="Raleway" panose="020B0503030101060003" pitchFamily="34" charset="0"/>
                </a:rPr>
                <a:t>75%</a:t>
              </a:r>
              <a:endParaRPr lang="id-ID" b="1" dirty="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585"/>
              <a:endParaRPr lang="id-ID" sz="440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600" y="856451"/>
            <a:ext cx="7748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zh-CN" altLang="en-US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巩固训练：计算个人所得税</a:t>
            </a:r>
            <a:endParaRPr lang="en-US" altLang="zh-CN" sz="3200" dirty="0"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917584" y="2561758"/>
            <a:ext cx="10253179" cy="1774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）能较熟练的掌握上机步骤和程序开发的全过程；</a:t>
            </a:r>
          </a:p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）基本掌握分支流程控制结构；</a:t>
            </a:r>
          </a:p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）能熟练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if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if-else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if-else if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条件结构；</a:t>
            </a:r>
          </a:p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4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）基本理解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switch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分支结构。</a:t>
            </a:r>
          </a:p>
        </p:txBody>
      </p:sp>
      <p:sp>
        <p:nvSpPr>
          <p:cNvPr id="18" name="矩形: 对角圆角 17">
            <a:extLst>
              <a:ext uri="{FF2B5EF4-FFF2-40B4-BE49-F238E27FC236}">
                <a16:creationId xmlns:a16="http://schemas.microsoft.com/office/drawing/2014/main" id="{82843DAB-E5D2-43D1-BCC1-252CD407067A}"/>
              </a:ext>
            </a:extLst>
          </p:cNvPr>
          <p:cNvSpPr/>
          <p:nvPr/>
        </p:nvSpPr>
        <p:spPr>
          <a:xfrm>
            <a:off x="917584" y="1891158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实训目的</a:t>
            </a:r>
          </a:p>
        </p:txBody>
      </p:sp>
      <p:sp>
        <p:nvSpPr>
          <p:cNvPr id="17" name="矩形: 对角圆角 16">
            <a:extLst>
              <a:ext uri="{FF2B5EF4-FFF2-40B4-BE49-F238E27FC236}">
                <a16:creationId xmlns:a16="http://schemas.microsoft.com/office/drawing/2014/main" id="{83FE14B6-0FFA-485A-9AFF-ACDDF8C913B1}"/>
              </a:ext>
            </a:extLst>
          </p:cNvPr>
          <p:cNvSpPr/>
          <p:nvPr/>
        </p:nvSpPr>
        <p:spPr>
          <a:xfrm>
            <a:off x="917584" y="4559786"/>
            <a:ext cx="2160240" cy="492443"/>
          </a:xfrm>
          <a:prstGeom prst="round2DiagRect">
            <a:avLst/>
          </a:prstGeom>
          <a:solidFill>
            <a:srgbClr val="8DA0C6"/>
          </a:solidFill>
          <a:ln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实训内容</a:t>
            </a:r>
          </a:p>
        </p:txBody>
      </p:sp>
      <p:sp>
        <p:nvSpPr>
          <p:cNvPr id="19" name="TextBox 53">
            <a:extLst>
              <a:ext uri="{FF2B5EF4-FFF2-40B4-BE49-F238E27FC236}">
                <a16:creationId xmlns:a16="http://schemas.microsoft.com/office/drawing/2014/main" id="{2342D248-6794-436A-8103-1EA5C76166E7}"/>
              </a:ext>
            </a:extLst>
          </p:cNvPr>
          <p:cNvSpPr txBox="1"/>
          <p:nvPr/>
        </p:nvSpPr>
        <p:spPr>
          <a:xfrm>
            <a:off x="1096694" y="5456815"/>
            <a:ext cx="10253179" cy="3895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仿照本任务，计算个人所得税。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A3160009-150A-4F77-9B8B-B083B31B5316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90EC91A1-9105-4990-A952-63F16BB2AA05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2196E93B-DF46-4CDA-B113-39B039E19F5E}"/>
              </a:ext>
            </a:extLst>
          </p:cNvPr>
          <p:cNvSpPr txBox="1"/>
          <p:nvPr/>
        </p:nvSpPr>
        <p:spPr>
          <a:xfrm>
            <a:off x="988823" y="146224"/>
            <a:ext cx="2462213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计算月份天数</a:t>
            </a:r>
          </a:p>
        </p:txBody>
      </p:sp>
    </p:spTree>
    <p:extLst>
      <p:ext uri="{BB962C8B-B14F-4D97-AF65-F5344CB8AC3E}">
        <p14:creationId xmlns:p14="http://schemas.microsoft.com/office/powerpoint/2010/main" val="346496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9">
            <a:extLst>
              <a:ext uri="{FF2B5EF4-FFF2-40B4-BE49-F238E27FC236}">
                <a16:creationId xmlns:a16="http://schemas.microsoft.com/office/drawing/2014/main" id="{8E3DDE5B-9BA2-4169-888B-5935C652AA41}"/>
              </a:ext>
            </a:extLst>
          </p:cNvPr>
          <p:cNvSpPr>
            <a:spLocks/>
          </p:cNvSpPr>
          <p:nvPr/>
        </p:nvSpPr>
        <p:spPr bwMode="auto">
          <a:xfrm>
            <a:off x="4622800" y="0"/>
            <a:ext cx="7569200" cy="6866467"/>
          </a:xfrm>
          <a:custGeom>
            <a:avLst/>
            <a:gdLst>
              <a:gd name="T0" fmla="*/ 1902 w 1902"/>
              <a:gd name="T1" fmla="*/ 1727 h 1727"/>
              <a:gd name="T2" fmla="*/ 1902 w 1902"/>
              <a:gd name="T3" fmla="*/ 0 h 1727"/>
              <a:gd name="T4" fmla="*/ 1005 w 1902"/>
              <a:gd name="T5" fmla="*/ 0 h 1727"/>
              <a:gd name="T6" fmla="*/ 1024 w 1902"/>
              <a:gd name="T7" fmla="*/ 104 h 1727"/>
              <a:gd name="T8" fmla="*/ 1020 w 1902"/>
              <a:gd name="T9" fmla="*/ 183 h 1727"/>
              <a:gd name="T10" fmla="*/ 787 w 1902"/>
              <a:gd name="T11" fmla="*/ 479 h 1727"/>
              <a:gd name="T12" fmla="*/ 568 w 1902"/>
              <a:gd name="T13" fmla="*/ 726 h 1727"/>
              <a:gd name="T14" fmla="*/ 639 w 1902"/>
              <a:gd name="T15" fmla="*/ 1018 h 1727"/>
              <a:gd name="T16" fmla="*/ 512 w 1902"/>
              <a:gd name="T17" fmla="*/ 1301 h 1727"/>
              <a:gd name="T18" fmla="*/ 192 w 1902"/>
              <a:gd name="T19" fmla="*/ 1529 h 1727"/>
              <a:gd name="T20" fmla="*/ 0 w 1902"/>
              <a:gd name="T21" fmla="*/ 1727 h 1727"/>
              <a:gd name="T22" fmla="*/ 1902 w 1902"/>
              <a:gd name="T23" fmla="*/ 1727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02" h="1727">
                <a:moveTo>
                  <a:pt x="1902" y="1727"/>
                </a:moveTo>
                <a:cubicBezTo>
                  <a:pt x="1902" y="0"/>
                  <a:pt x="1902" y="0"/>
                  <a:pt x="1902" y="0"/>
                </a:cubicBezTo>
                <a:cubicBezTo>
                  <a:pt x="1005" y="0"/>
                  <a:pt x="1005" y="0"/>
                  <a:pt x="1005" y="0"/>
                </a:cubicBezTo>
                <a:cubicBezTo>
                  <a:pt x="1016" y="34"/>
                  <a:pt x="1022" y="69"/>
                  <a:pt x="1024" y="104"/>
                </a:cubicBezTo>
                <a:cubicBezTo>
                  <a:pt x="1025" y="130"/>
                  <a:pt x="1024" y="157"/>
                  <a:pt x="1020" y="183"/>
                </a:cubicBezTo>
                <a:cubicBezTo>
                  <a:pt x="997" y="323"/>
                  <a:pt x="905" y="413"/>
                  <a:pt x="787" y="479"/>
                </a:cubicBezTo>
                <a:cubicBezTo>
                  <a:pt x="685" y="536"/>
                  <a:pt x="585" y="601"/>
                  <a:pt x="568" y="726"/>
                </a:cubicBezTo>
                <a:cubicBezTo>
                  <a:pt x="553" y="837"/>
                  <a:pt x="634" y="914"/>
                  <a:pt x="639" y="1018"/>
                </a:cubicBezTo>
                <a:cubicBezTo>
                  <a:pt x="643" y="1124"/>
                  <a:pt x="585" y="1227"/>
                  <a:pt x="512" y="1301"/>
                </a:cubicBezTo>
                <a:cubicBezTo>
                  <a:pt x="419" y="1393"/>
                  <a:pt x="300" y="1453"/>
                  <a:pt x="192" y="1529"/>
                </a:cubicBezTo>
                <a:cubicBezTo>
                  <a:pt x="117" y="1582"/>
                  <a:pt x="44" y="1648"/>
                  <a:pt x="0" y="1727"/>
                </a:cubicBezTo>
                <a:lnTo>
                  <a:pt x="1902" y="1727"/>
                </a:lnTo>
                <a:close/>
              </a:path>
            </a:pathLst>
          </a:cu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609585"/>
            <a:endParaRPr lang="zh-CN" altLang="en-US" sz="2400">
              <a:solidFill>
                <a:prstClr val="black"/>
              </a:solidFill>
              <a:latin typeface="Open Sans"/>
            </a:endParaRPr>
          </a:p>
        </p:txBody>
      </p:sp>
      <p:pic>
        <p:nvPicPr>
          <p:cNvPr id="4" name="图形 3">
            <a:extLst>
              <a:ext uri="{FF2B5EF4-FFF2-40B4-BE49-F238E27FC236}">
                <a16:creationId xmlns:a16="http://schemas.microsoft.com/office/drawing/2014/main" id="{85283BB4-C5B8-427A-B45B-980B3988B8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34050" y="1250950"/>
            <a:ext cx="4889500" cy="4356100"/>
          </a:xfrm>
          <a:prstGeom prst="rect">
            <a:avLst/>
          </a:prstGeom>
        </p:spPr>
      </p:pic>
      <p:sp>
        <p:nvSpPr>
          <p:cNvPr id="13" name="TextBox 21">
            <a:extLst>
              <a:ext uri="{FF2B5EF4-FFF2-40B4-BE49-F238E27FC236}">
                <a16:creationId xmlns:a16="http://schemas.microsoft.com/office/drawing/2014/main" id="{41966009-D92C-44B3-992A-B960E31525C2}"/>
              </a:ext>
            </a:extLst>
          </p:cNvPr>
          <p:cNvSpPr txBox="1"/>
          <p:nvPr/>
        </p:nvSpPr>
        <p:spPr>
          <a:xfrm>
            <a:off x="1074733" y="2326655"/>
            <a:ext cx="25189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zh-CN" altLang="en-US" sz="4800" b="1" dirty="0">
                <a:gradFill>
                  <a:gsLst>
                    <a:gs pos="100000">
                      <a:srgbClr val="5877B6"/>
                    </a:gs>
                    <a:gs pos="0">
                      <a:srgbClr val="465E96"/>
                    </a:gs>
                  </a:gsLst>
                  <a:lin ang="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目   录</a:t>
            </a:r>
            <a:endParaRPr lang="en-US" altLang="zh-CN" sz="4800" b="1" dirty="0">
              <a:gradFill>
                <a:gsLst>
                  <a:gs pos="100000">
                    <a:srgbClr val="5877B6"/>
                  </a:gs>
                  <a:gs pos="0">
                    <a:srgbClr val="465E96"/>
                  </a:gs>
                </a:gsLst>
                <a:lin ang="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8FC4A3FD-BB84-4F2C-86E6-9331BE3B11C7}"/>
              </a:ext>
            </a:extLst>
          </p:cNvPr>
          <p:cNvSpPr/>
          <p:nvPr/>
        </p:nvSpPr>
        <p:spPr>
          <a:xfrm>
            <a:off x="572986" y="4064860"/>
            <a:ext cx="318347" cy="318347"/>
          </a:xfrm>
          <a:prstGeom prst="ellipse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rgbClr val="5877B6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zh-CN" altLang="en-US" sz="240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5" name="TextBox 51">
            <a:extLst>
              <a:ext uri="{FF2B5EF4-FFF2-40B4-BE49-F238E27FC236}">
                <a16:creationId xmlns:a16="http://schemas.microsoft.com/office/drawing/2014/main" id="{95529E35-8F10-4362-817B-40911B41714E}"/>
              </a:ext>
            </a:extLst>
          </p:cNvPr>
          <p:cNvSpPr txBox="1"/>
          <p:nvPr/>
        </p:nvSpPr>
        <p:spPr>
          <a:xfrm>
            <a:off x="1059773" y="3993202"/>
            <a:ext cx="5617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zh-CN" altLang="en-US" sz="24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任务  计算月份天数</a:t>
            </a:r>
            <a:endParaRPr lang="en-US" sz="1467" b="1" dirty="0">
              <a:solidFill>
                <a:srgbClr val="D927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150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12" grpId="0" animBg="1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rgbClr val="5877B6"/>
            </a:gs>
            <a:gs pos="100000">
              <a:srgbClr val="465E9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D035236D-571F-4E36-8D43-B076A39B1BC9}"/>
              </a:ext>
            </a:extLst>
          </p:cNvPr>
          <p:cNvSpPr>
            <a:spLocks/>
          </p:cNvSpPr>
          <p:nvPr/>
        </p:nvSpPr>
        <p:spPr bwMode="auto">
          <a:xfrm>
            <a:off x="5295296" y="0"/>
            <a:ext cx="6896704" cy="6858000"/>
          </a:xfrm>
          <a:custGeom>
            <a:avLst/>
            <a:gdLst>
              <a:gd name="connsiteX0" fmla="*/ 0 w 5172528"/>
              <a:gd name="connsiteY0" fmla="*/ 0 h 5143500"/>
              <a:gd name="connsiteX1" fmla="*/ 5057233 w 5172528"/>
              <a:gd name="connsiteY1" fmla="*/ 0 h 5143500"/>
              <a:gd name="connsiteX2" fmla="*/ 5172528 w 5172528"/>
              <a:gd name="connsiteY2" fmla="*/ 0 h 5143500"/>
              <a:gd name="connsiteX3" fmla="*/ 5172528 w 5172528"/>
              <a:gd name="connsiteY3" fmla="*/ 5143500 h 5143500"/>
              <a:gd name="connsiteX4" fmla="*/ 5170060 w 5172528"/>
              <a:gd name="connsiteY4" fmla="*/ 5143500 h 5143500"/>
              <a:gd name="connsiteX5" fmla="*/ 2422279 w 5172528"/>
              <a:gd name="connsiteY5" fmla="*/ 5143500 h 5143500"/>
              <a:gd name="connsiteX6" fmla="*/ 2157109 w 5172528"/>
              <a:gd name="connsiteY6" fmla="*/ 4979789 h 5143500"/>
              <a:gd name="connsiteX7" fmla="*/ 1200711 w 5172528"/>
              <a:gd name="connsiteY7" fmla="*/ 4759524 h 5143500"/>
              <a:gd name="connsiteX8" fmla="*/ 378388 w 5172528"/>
              <a:gd name="connsiteY8" fmla="*/ 4271367 h 5143500"/>
              <a:gd name="connsiteX9" fmla="*/ 345614 w 5172528"/>
              <a:gd name="connsiteY9" fmla="*/ 3443883 h 5143500"/>
              <a:gd name="connsiteX10" fmla="*/ 768694 w 5172528"/>
              <a:gd name="connsiteY10" fmla="*/ 2702719 h 5143500"/>
              <a:gd name="connsiteX11" fmla="*/ 1194753 w 5172528"/>
              <a:gd name="connsiteY11" fmla="*/ 1163836 h 5143500"/>
              <a:gd name="connsiteX12" fmla="*/ 1188794 w 5172528"/>
              <a:gd name="connsiteY12" fmla="*/ 1151930 h 5143500"/>
              <a:gd name="connsiteX13" fmla="*/ 670372 w 5172528"/>
              <a:gd name="connsiteY13" fmla="*/ 514945 h 5143500"/>
              <a:gd name="connsiteX14" fmla="*/ 32774 w 5172528"/>
              <a:gd name="connsiteY14" fmla="*/ 32742 h 5143500"/>
              <a:gd name="connsiteX15" fmla="*/ 0 w 5172528"/>
              <a:gd name="connsiteY1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2528" h="5143500">
                <a:moveTo>
                  <a:pt x="0" y="0"/>
                </a:moveTo>
                <a:cubicBezTo>
                  <a:pt x="0" y="0"/>
                  <a:pt x="0" y="0"/>
                  <a:pt x="5057233" y="0"/>
                </a:cubicBezTo>
                <a:lnTo>
                  <a:pt x="5172528" y="0"/>
                </a:lnTo>
                <a:lnTo>
                  <a:pt x="5172528" y="5143500"/>
                </a:lnTo>
                <a:lnTo>
                  <a:pt x="5170060" y="5143500"/>
                </a:lnTo>
                <a:cubicBezTo>
                  <a:pt x="4777520" y="5143500"/>
                  <a:pt x="3992440" y="5143500"/>
                  <a:pt x="2422279" y="5143500"/>
                </a:cubicBezTo>
                <a:cubicBezTo>
                  <a:pt x="2344813" y="5080992"/>
                  <a:pt x="2255430" y="5024438"/>
                  <a:pt x="2157109" y="4979789"/>
                </a:cubicBezTo>
                <a:cubicBezTo>
                  <a:pt x="1859166" y="4845844"/>
                  <a:pt x="1522490" y="4827985"/>
                  <a:pt x="1200711" y="4759524"/>
                </a:cubicBezTo>
                <a:cubicBezTo>
                  <a:pt x="878933" y="4694039"/>
                  <a:pt x="542257" y="4557117"/>
                  <a:pt x="378388" y="4271367"/>
                </a:cubicBezTo>
                <a:cubicBezTo>
                  <a:pt x="235375" y="4024313"/>
                  <a:pt x="250273" y="3711774"/>
                  <a:pt x="345614" y="3443883"/>
                </a:cubicBezTo>
                <a:cubicBezTo>
                  <a:pt x="443936" y="3175992"/>
                  <a:pt x="610784" y="2940844"/>
                  <a:pt x="768694" y="2702719"/>
                </a:cubicBezTo>
                <a:cubicBezTo>
                  <a:pt x="1039822" y="2288977"/>
                  <a:pt x="1379477" y="1669852"/>
                  <a:pt x="1194753" y="1163836"/>
                </a:cubicBezTo>
                <a:cubicBezTo>
                  <a:pt x="1191773" y="1157883"/>
                  <a:pt x="1191773" y="1154906"/>
                  <a:pt x="1188794" y="1151930"/>
                </a:cubicBezTo>
                <a:cubicBezTo>
                  <a:pt x="1090472" y="895945"/>
                  <a:pt x="878933" y="684610"/>
                  <a:pt x="670372" y="514945"/>
                </a:cubicBezTo>
                <a:cubicBezTo>
                  <a:pt x="464792" y="348258"/>
                  <a:pt x="235375" y="205383"/>
                  <a:pt x="32774" y="32742"/>
                </a:cubicBezTo>
                <a:cubicBezTo>
                  <a:pt x="20856" y="20836"/>
                  <a:pt x="11918" y="1190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pPr defTabSz="609585"/>
            <a:endParaRPr lang="zh-CN" altLang="en-US" sz="2400">
              <a:solidFill>
                <a:prstClr val="black"/>
              </a:solidFill>
              <a:latin typeface="Open Sans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6B72358E-5066-44AE-966F-C4584C0B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66060" y="727360"/>
            <a:ext cx="4557485" cy="5145085"/>
          </a:xfrm>
          <a:prstGeom prst="rect">
            <a:avLst/>
          </a:prstGeom>
        </p:spPr>
      </p:pic>
      <p:sp>
        <p:nvSpPr>
          <p:cNvPr id="15" name="TextBox 21">
            <a:extLst>
              <a:ext uri="{FF2B5EF4-FFF2-40B4-BE49-F238E27FC236}">
                <a16:creationId xmlns:a16="http://schemas.microsoft.com/office/drawing/2014/main" id="{FCA8A889-F7F0-4C2F-9809-D0BE99891A69}"/>
              </a:ext>
            </a:extLst>
          </p:cNvPr>
          <p:cNvSpPr txBox="1"/>
          <p:nvPr/>
        </p:nvSpPr>
        <p:spPr>
          <a:xfrm>
            <a:off x="986522" y="3096141"/>
            <a:ext cx="3330954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zh-CN" altLang="en-US" sz="5867" b="1" dirty="0"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  <a:endParaRPr lang="id-ID" sz="5867" b="1" dirty="0"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60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C352D612-C567-4F59-B99B-74B394D67A8F}"/>
              </a:ext>
            </a:extLst>
          </p:cNvPr>
          <p:cNvSpPr/>
          <p:nvPr/>
        </p:nvSpPr>
        <p:spPr>
          <a:xfrm>
            <a:off x="0" y="2178639"/>
            <a:ext cx="12192000" cy="2997200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zh-CN" altLang="en-US" sz="240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6" name="TextBox 21">
            <a:extLst>
              <a:ext uri="{FF2B5EF4-FFF2-40B4-BE49-F238E27FC236}">
                <a16:creationId xmlns:a16="http://schemas.microsoft.com/office/drawing/2014/main" id="{8C930C76-4380-4F6B-BF54-0EB9C2A5BE2D}"/>
              </a:ext>
            </a:extLst>
          </p:cNvPr>
          <p:cNvSpPr txBox="1"/>
          <p:nvPr/>
        </p:nvSpPr>
        <p:spPr>
          <a:xfrm>
            <a:off x="4634847" y="2967335"/>
            <a:ext cx="4452593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zh-CN" altLang="en-US" sz="5333" b="1" dirty="0"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计算月份天数</a:t>
            </a:r>
          </a:p>
        </p:txBody>
      </p:sp>
      <p:sp>
        <p:nvSpPr>
          <p:cNvPr id="7" name="TextBox 21">
            <a:extLst>
              <a:ext uri="{FF2B5EF4-FFF2-40B4-BE49-F238E27FC236}">
                <a16:creationId xmlns:a16="http://schemas.microsoft.com/office/drawing/2014/main" id="{03A8D603-32C6-412D-8F30-56FABCB9C515}"/>
              </a:ext>
            </a:extLst>
          </p:cNvPr>
          <p:cNvSpPr txBox="1"/>
          <p:nvPr/>
        </p:nvSpPr>
        <p:spPr>
          <a:xfrm>
            <a:off x="2449615" y="2967335"/>
            <a:ext cx="2100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zh-CN" altLang="en-US" sz="5400" b="1" dirty="0">
                <a:solidFill>
                  <a:prstClr val="white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任务</a:t>
            </a:r>
            <a:endParaRPr lang="id-ID" sz="5400" b="1" dirty="0">
              <a:solidFill>
                <a:prstClr val="white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526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53">
            <a:extLst>
              <a:ext uri="{FF2B5EF4-FFF2-40B4-BE49-F238E27FC236}">
                <a16:creationId xmlns:a16="http://schemas.microsoft.com/office/drawing/2014/main" id="{482D7E09-347B-4C0A-8ED1-E7D1CDEF4FFB}"/>
              </a:ext>
            </a:extLst>
          </p:cNvPr>
          <p:cNvSpPr txBox="1"/>
          <p:nvPr/>
        </p:nvSpPr>
        <p:spPr>
          <a:xfrm>
            <a:off x="1432254" y="2386076"/>
            <a:ext cx="9606533" cy="8695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609585">
              <a:lnSpc>
                <a:spcPct val="150000"/>
              </a:lnSpc>
              <a:spcAft>
                <a:spcPts val="1600"/>
              </a:spcAft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编写一个计算某个月份的天数程序，请用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if-else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条件语句和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switch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分支语句分别实现。要求根据用户输入的月份，判断出月份所包含的天数。其运行结果如下：</a:t>
            </a:r>
          </a:p>
        </p:txBody>
      </p:sp>
      <p:sp>
        <p:nvSpPr>
          <p:cNvPr id="10" name="矩形: 对角圆角 9">
            <a:extLst>
              <a:ext uri="{FF2B5EF4-FFF2-40B4-BE49-F238E27FC236}">
                <a16:creationId xmlns:a16="http://schemas.microsoft.com/office/drawing/2014/main" id="{E01EAC6E-D0C2-4B61-8F8F-6D34BE48DE78}"/>
              </a:ext>
            </a:extLst>
          </p:cNvPr>
          <p:cNvSpPr/>
          <p:nvPr/>
        </p:nvSpPr>
        <p:spPr>
          <a:xfrm>
            <a:off x="1176198" y="1589786"/>
            <a:ext cx="2160240" cy="492443"/>
          </a:xfrm>
          <a:prstGeom prst="round2Diag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任务描述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F1D77C0F-FCD1-4F00-AB87-1DC6DAEC9899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F183E81-0E95-4955-8462-1D334940F3F8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8ABBDF3-79EF-4652-A835-A540DAE178E4}"/>
              </a:ext>
            </a:extLst>
          </p:cNvPr>
          <p:cNvSpPr txBox="1"/>
          <p:nvPr/>
        </p:nvSpPr>
        <p:spPr>
          <a:xfrm>
            <a:off x="988823" y="146224"/>
            <a:ext cx="2462213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计算月份天数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C8AF3FD-52C1-4593-80D8-DDB7281FE7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576" y="3602392"/>
            <a:ext cx="9323684" cy="2563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69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r>
                <a:rPr lang="en-US" b="1" dirty="0">
                  <a:solidFill>
                    <a:prstClr val="white"/>
                  </a:solidFill>
                  <a:latin typeface="Raleway" panose="020B0503030101060003" pitchFamily="34" charset="0"/>
                </a:rPr>
                <a:t>75%</a:t>
              </a:r>
              <a:endParaRPr lang="id-ID" b="1" dirty="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585"/>
              <a:endParaRPr lang="id-ID" sz="440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defTabSz="609585"/>
              <a:r>
                <a:rPr lang="zh-CN" altLang="en-US" sz="1400" dirty="0">
                  <a:solidFill>
                    <a:prstClr val="white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添加标题内容</a:t>
              </a:r>
              <a:endParaRPr lang="id-ID" altLang="zh-CN" sz="1400" dirty="0">
                <a:solidFill>
                  <a:prstClr val="white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09585">
                <a:lnSpc>
                  <a:spcPct val="150000"/>
                </a:lnSpc>
              </a:pPr>
              <a:r>
                <a:rPr lang="zh-CN" altLang="en-US" sz="1100" dirty="0">
                  <a:solidFill>
                    <a:prstClr val="white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600" y="856451"/>
            <a:ext cx="2859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altLang="zh-CN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1.1  </a:t>
            </a:r>
            <a:r>
              <a:rPr lang="zh-CN" altLang="en-US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顺序结构</a:t>
            </a:r>
            <a:endParaRPr lang="en-US" altLang="zh-CN" sz="3200" dirty="0"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863599" y="1770042"/>
            <a:ext cx="9798115" cy="1774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程序至上而下逐行执行，一条语句执行完之后继续执行下一条语句，一直到程序的末尾。这种结构如图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3-1-1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所示。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顺序结构在程序设计中是最常使用到的结构，在程序中扮演了非常重要的角色，因为大部分的程序基本上都是依照这种由上而下的流程来设计。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E1BFD31-9D74-4656-9CBA-1E1BABCE1E69}"/>
              </a:ext>
            </a:extLst>
          </p:cNvPr>
          <p:cNvSpPr txBox="1"/>
          <p:nvPr/>
        </p:nvSpPr>
        <p:spPr>
          <a:xfrm>
            <a:off x="988823" y="146224"/>
            <a:ext cx="2462213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计算月份天数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7AC4BBC-5937-4F64-9A40-38E3716C53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0801" y="3667115"/>
            <a:ext cx="4130398" cy="281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62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r>
                <a:rPr lang="en-US" b="1" dirty="0">
                  <a:solidFill>
                    <a:prstClr val="white"/>
                  </a:solidFill>
                  <a:latin typeface="Raleway" panose="020B0503030101060003" pitchFamily="34" charset="0"/>
                </a:rPr>
                <a:t>75%</a:t>
              </a:r>
              <a:endParaRPr lang="id-ID" b="1" dirty="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585"/>
              <a:endParaRPr lang="id-ID" sz="440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defTabSz="609585"/>
              <a:r>
                <a:rPr lang="zh-CN" altLang="en-US" sz="1400" dirty="0">
                  <a:solidFill>
                    <a:prstClr val="white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添加标题内容</a:t>
              </a:r>
              <a:endParaRPr lang="id-ID" altLang="zh-CN" sz="1400" dirty="0">
                <a:solidFill>
                  <a:prstClr val="white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09585">
                <a:lnSpc>
                  <a:spcPct val="150000"/>
                </a:lnSpc>
              </a:pPr>
              <a:r>
                <a:rPr lang="zh-CN" altLang="en-US" sz="1100" dirty="0">
                  <a:solidFill>
                    <a:prstClr val="white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66" name="TextBox 21">
            <a:extLst>
              <a:ext uri="{FF2B5EF4-FFF2-40B4-BE49-F238E27FC236}">
                <a16:creationId xmlns:a16="http://schemas.microsoft.com/office/drawing/2014/main" id="{C617E6D7-83A8-4FAD-9DE9-0905310C185F}"/>
              </a:ext>
            </a:extLst>
          </p:cNvPr>
          <p:cNvSpPr txBox="1"/>
          <p:nvPr/>
        </p:nvSpPr>
        <p:spPr>
          <a:xfrm>
            <a:off x="863600" y="856451"/>
            <a:ext cx="2859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altLang="zh-CN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1.2  </a:t>
            </a:r>
            <a:r>
              <a:rPr lang="zh-CN" altLang="en-US" sz="32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选择结构</a:t>
            </a:r>
            <a:endParaRPr lang="en-US" altLang="zh-CN" sz="3200" dirty="0"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863600" y="1789580"/>
            <a:ext cx="9798115" cy="851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1.  if</a:t>
            </a:r>
            <a:r>
              <a:rPr lang="zh-CN" altLang="en-US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语句结构</a:t>
            </a:r>
            <a:endParaRPr lang="en-US" altLang="zh-CN" sz="2000" dirty="0">
              <a:solidFill>
                <a:srgbClr val="8DA0C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609585">
              <a:lnSpc>
                <a:spcPct val="150000"/>
              </a:lnSpc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if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语句结构的格式如下所示。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if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结构的流程图如图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3-1-2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所示。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9682B13-3D70-4B53-A45B-742AE1549CF7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C181182-828A-460E-948A-6AFAA442B37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E1BFD31-9D74-4656-9CBA-1E1BABCE1E69}"/>
              </a:ext>
            </a:extLst>
          </p:cNvPr>
          <p:cNvSpPr txBox="1"/>
          <p:nvPr/>
        </p:nvSpPr>
        <p:spPr>
          <a:xfrm>
            <a:off x="988823" y="146224"/>
            <a:ext cx="2462213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计算月份天数</a:t>
            </a:r>
          </a:p>
        </p:txBody>
      </p:sp>
      <p:sp>
        <p:nvSpPr>
          <p:cNvPr id="17" name="圆角矩形 5">
            <a:extLst>
              <a:ext uri="{FF2B5EF4-FFF2-40B4-BE49-F238E27FC236}">
                <a16:creationId xmlns:a16="http://schemas.microsoft.com/office/drawing/2014/main" id="{7416A691-D993-4C66-A7CC-D2C3C16BC6BE}"/>
              </a:ext>
            </a:extLst>
          </p:cNvPr>
          <p:cNvSpPr/>
          <p:nvPr/>
        </p:nvSpPr>
        <p:spPr>
          <a:xfrm>
            <a:off x="584059" y="1636831"/>
            <a:ext cx="11023882" cy="4812923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14CE464-D079-44C9-B806-36444D4C2A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543" y="3186490"/>
            <a:ext cx="2812024" cy="234716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6DDC0933-1A4A-45C6-8307-53E01D15A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1014" y="2793524"/>
            <a:ext cx="3787468" cy="2880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98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r>
                <a:rPr lang="en-US" b="1" dirty="0">
                  <a:solidFill>
                    <a:prstClr val="white"/>
                  </a:solidFill>
                  <a:latin typeface="Raleway" panose="020B0503030101060003" pitchFamily="34" charset="0"/>
                </a:rPr>
                <a:t>75%</a:t>
              </a:r>
              <a:endParaRPr lang="id-ID" b="1" dirty="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585"/>
              <a:endParaRPr lang="id-ID" sz="440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defTabSz="609585"/>
              <a:r>
                <a:rPr lang="zh-CN" altLang="en-US" sz="1400" dirty="0">
                  <a:solidFill>
                    <a:prstClr val="white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添加标题内容</a:t>
              </a:r>
              <a:endParaRPr lang="id-ID" altLang="zh-CN" sz="1400" dirty="0">
                <a:solidFill>
                  <a:prstClr val="white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09585">
                <a:lnSpc>
                  <a:spcPct val="150000"/>
                </a:lnSpc>
              </a:pPr>
              <a:r>
                <a:rPr lang="zh-CN" altLang="en-US" sz="1100" dirty="0">
                  <a:solidFill>
                    <a:prstClr val="white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939263" y="1309996"/>
            <a:ext cx="10313474" cy="1774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if-else</a:t>
            </a:r>
            <a:r>
              <a:rPr lang="zh-CN" altLang="en-US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语句结构</a:t>
            </a:r>
            <a:endParaRPr lang="en-US" altLang="zh-CN" sz="2000" dirty="0">
              <a:solidFill>
                <a:srgbClr val="8DA0C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   当程序中存在含有分支的判断语句时，就可以用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if-else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结构处理。判断条件成立，即执行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if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语句主体；判断条件不成立，会执行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else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后面的语句主体。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if-else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结构的格式如下。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if-else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结构的流程图如图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3-1-3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所示。</a:t>
            </a:r>
          </a:p>
        </p:txBody>
      </p: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84059" y="1182524"/>
            <a:ext cx="11023882" cy="4812923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5B25EC3-208A-4278-9FC6-6E82F05F0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596" y="3187765"/>
            <a:ext cx="3063505" cy="262912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21A51FE6-0646-4226-8241-53544295E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783085"/>
            <a:ext cx="3148787" cy="3037499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id="{C92B48E3-F8EF-4AE7-9246-3CFD0FE64A33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5AB69F3-002D-4C5D-922A-8E26D407B489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41AE4910-43E1-4767-AECD-45EAFCBCB625}"/>
              </a:ext>
            </a:extLst>
          </p:cNvPr>
          <p:cNvSpPr txBox="1"/>
          <p:nvPr/>
        </p:nvSpPr>
        <p:spPr>
          <a:xfrm>
            <a:off x="988823" y="146224"/>
            <a:ext cx="2462213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计算月份天数</a:t>
            </a:r>
          </a:p>
        </p:txBody>
      </p:sp>
    </p:spTree>
    <p:extLst>
      <p:ext uri="{BB962C8B-B14F-4D97-AF65-F5344CB8AC3E}">
        <p14:creationId xmlns:p14="http://schemas.microsoft.com/office/powerpoint/2010/main" val="2111995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defTabSz="609585"/>
              <a:r>
                <a:rPr lang="zh-CN" altLang="en-US" sz="1400" dirty="0">
                  <a:solidFill>
                    <a:prstClr val="white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添加标题内容</a:t>
              </a:r>
              <a:endParaRPr lang="id-ID" altLang="zh-CN" sz="1400" dirty="0">
                <a:solidFill>
                  <a:prstClr val="white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09585">
                <a:lnSpc>
                  <a:spcPct val="150000"/>
                </a:lnSpc>
              </a:pPr>
              <a:r>
                <a:rPr lang="zh-CN" altLang="en-US" sz="1100" dirty="0">
                  <a:solidFill>
                    <a:prstClr val="white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71" name="TextBox 53">
            <a:extLst>
              <a:ext uri="{FF2B5EF4-FFF2-40B4-BE49-F238E27FC236}">
                <a16:creationId xmlns:a16="http://schemas.microsoft.com/office/drawing/2014/main" id="{FA7736D3-4DF2-4E42-BAC1-553B7A6AA116}"/>
              </a:ext>
            </a:extLst>
          </p:cNvPr>
          <p:cNvSpPr txBox="1"/>
          <p:nvPr/>
        </p:nvSpPr>
        <p:spPr>
          <a:xfrm>
            <a:off x="939263" y="1309996"/>
            <a:ext cx="10313474" cy="851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 </a:t>
            </a:r>
            <a:r>
              <a:rPr lang="zh-CN" altLang="en-US" sz="2000" dirty="0">
                <a:solidFill>
                  <a:srgbClr val="8DA0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多重条件语句结构</a:t>
            </a:r>
            <a:endParaRPr lang="en-US" altLang="zh-CN" sz="2000" dirty="0">
              <a:solidFill>
                <a:srgbClr val="8DA0C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609585"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   如果需要在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if-else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里判断多个条件时，就需要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if-else if- else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语句了，其格式如下：</a:t>
            </a:r>
          </a:p>
        </p:txBody>
      </p: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84059" y="1182524"/>
            <a:ext cx="11023882" cy="4812923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A3ACC14F-60C0-4519-B8DC-E2DE161CAAC1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15AB378-BBFD-41B1-ADFC-22664E9486A4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D35B326-EF3B-4D38-A71D-467C30028FA2}"/>
              </a:ext>
            </a:extLst>
          </p:cNvPr>
          <p:cNvSpPr txBox="1"/>
          <p:nvPr/>
        </p:nvSpPr>
        <p:spPr>
          <a:xfrm>
            <a:off x="988823" y="146224"/>
            <a:ext cx="2462213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计算月份天数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A6D00D7-46DA-4F83-8E04-01854C897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8586" y="2445410"/>
            <a:ext cx="5761219" cy="328450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D81BB7B9-869C-49CF-A75D-60149539D0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3894" y="5201264"/>
            <a:ext cx="4000847" cy="69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88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7526267" y="2487074"/>
            <a:ext cx="1085640" cy="108563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r>
                <a:rPr lang="en-US" b="1" dirty="0">
                  <a:solidFill>
                    <a:prstClr val="white"/>
                  </a:solidFill>
                  <a:latin typeface="Raleway" panose="020B0503030101060003" pitchFamily="34" charset="0"/>
                </a:rPr>
                <a:t>75%</a:t>
              </a:r>
              <a:endParaRPr lang="id-ID" b="1" dirty="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585"/>
              <a:endParaRPr lang="id-ID" sz="4400">
                <a:solidFill>
                  <a:prstClr val="white"/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8851112" y="2349201"/>
            <a:ext cx="255291" cy="372139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8851113" y="2351594"/>
            <a:ext cx="2243628" cy="1246997"/>
            <a:chOff x="8609812" y="2351592"/>
            <a:chExt cx="2243628" cy="124699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defTabSz="609585"/>
              <a:r>
                <a:rPr lang="zh-CN" altLang="en-US" sz="1400" dirty="0">
                  <a:solidFill>
                    <a:prstClr val="white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添加标题内容</a:t>
              </a:r>
              <a:endParaRPr lang="id-ID" altLang="zh-CN" sz="1400" dirty="0">
                <a:solidFill>
                  <a:prstClr val="white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24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09585">
                <a:lnSpc>
                  <a:spcPct val="150000"/>
                </a:lnSpc>
              </a:pPr>
              <a:r>
                <a:rPr lang="zh-CN" altLang="en-US" sz="1100" dirty="0">
                  <a:solidFill>
                    <a:prstClr val="white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22" name="圆角矩形 5">
            <a:extLst>
              <a:ext uri="{FF2B5EF4-FFF2-40B4-BE49-F238E27FC236}">
                <a16:creationId xmlns:a16="http://schemas.microsoft.com/office/drawing/2014/main" id="{79B86FFC-F632-483E-B6A6-0D28ADD761D4}"/>
              </a:ext>
            </a:extLst>
          </p:cNvPr>
          <p:cNvSpPr/>
          <p:nvPr/>
        </p:nvSpPr>
        <p:spPr>
          <a:xfrm>
            <a:off x="584059" y="961534"/>
            <a:ext cx="11023882" cy="5401559"/>
          </a:xfrm>
          <a:prstGeom prst="roundRect">
            <a:avLst/>
          </a:prstGeom>
          <a:noFill/>
          <a:ln w="22225">
            <a:solidFill>
              <a:srgbClr val="8D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A3ACC14F-60C0-4519-B8DC-E2DE161CAAC1}"/>
              </a:ext>
            </a:extLst>
          </p:cNvPr>
          <p:cNvSpPr/>
          <p:nvPr/>
        </p:nvSpPr>
        <p:spPr>
          <a:xfrm>
            <a:off x="4289196" y="280387"/>
            <a:ext cx="7902804" cy="224118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15AB378-BBFD-41B1-ADFC-22664E9486A4}"/>
              </a:ext>
            </a:extLst>
          </p:cNvPr>
          <p:cNvSpPr/>
          <p:nvPr/>
        </p:nvSpPr>
        <p:spPr>
          <a:xfrm>
            <a:off x="0" y="259726"/>
            <a:ext cx="150663" cy="198893"/>
          </a:xfrm>
          <a:prstGeom prst="rect">
            <a:avLst/>
          </a:prstGeom>
          <a:solidFill>
            <a:srgbClr val="577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印品黑体" panose="00000500000000000000" pitchFamily="2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D35B326-EF3B-4D38-A71D-467C30028FA2}"/>
              </a:ext>
            </a:extLst>
          </p:cNvPr>
          <p:cNvSpPr txBox="1"/>
          <p:nvPr/>
        </p:nvSpPr>
        <p:spPr>
          <a:xfrm>
            <a:off x="988823" y="146224"/>
            <a:ext cx="2462213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计算月份天数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A3AEF8E-9F4F-4ADA-8E60-DC20A0BA1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379" y="1114255"/>
            <a:ext cx="9015241" cy="496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76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Pro Hous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92751"/>
      </a:accent1>
      <a:accent2>
        <a:srgbClr val="D8D8D8"/>
      </a:accent2>
      <a:accent3>
        <a:srgbClr val="BFBFBF"/>
      </a:accent3>
      <a:accent4>
        <a:srgbClr val="A5A5A5"/>
      </a:accent4>
      <a:accent5>
        <a:srgbClr val="BFBFBF"/>
      </a:accent5>
      <a:accent6>
        <a:srgbClr val="D8D8D8"/>
      </a:accent6>
      <a:hlink>
        <a:srgbClr val="0563C1"/>
      </a:hlink>
      <a:folHlink>
        <a:srgbClr val="954F72"/>
      </a:folHlink>
    </a:clrScheme>
    <a:fontScheme name="Pro House">
      <a:majorFont>
        <a:latin typeface="Roboto Medium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1026</Words>
  <Application>Microsoft Office PowerPoint</Application>
  <PresentationFormat>宽屏</PresentationFormat>
  <Paragraphs>83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Gill Sans</vt:lpstr>
      <vt:lpstr>等线</vt:lpstr>
      <vt:lpstr>等线 Light</vt:lpstr>
      <vt:lpstr>方正粗黑宋简体</vt:lpstr>
      <vt:lpstr>楷体</vt:lpstr>
      <vt:lpstr>思源黑体 CN Bold</vt:lpstr>
      <vt:lpstr>思源黑体 CN Regular</vt:lpstr>
      <vt:lpstr>微软雅黑</vt:lpstr>
      <vt:lpstr>印品黑体</vt:lpstr>
      <vt:lpstr>Arial</vt:lpstr>
      <vt:lpstr>Open Sans</vt:lpstr>
      <vt:lpstr>Raleway</vt:lpstr>
      <vt:lpstr>Roboto Medium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yuting</dc:creator>
  <cp:lastModifiedBy>li yuting</cp:lastModifiedBy>
  <cp:revision>345</cp:revision>
  <dcterms:created xsi:type="dcterms:W3CDTF">2021-12-14T07:16:54Z</dcterms:created>
  <dcterms:modified xsi:type="dcterms:W3CDTF">2021-12-25T04:03:52Z</dcterms:modified>
</cp:coreProperties>
</file>