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1127" r:id="rId3"/>
    <p:sldId id="287" r:id="rId4"/>
    <p:sldId id="288" r:id="rId5"/>
    <p:sldId id="257" r:id="rId6"/>
    <p:sldId id="330" r:id="rId7"/>
    <p:sldId id="1158" r:id="rId8"/>
    <p:sldId id="1182" r:id="rId9"/>
    <p:sldId id="1183" r:id="rId10"/>
    <p:sldId id="1169" r:id="rId11"/>
    <p:sldId id="1138" r:id="rId12"/>
    <p:sldId id="1184" r:id="rId13"/>
    <p:sldId id="1170" r:id="rId14"/>
    <p:sldId id="1180" r:id="rId15"/>
    <p:sldId id="1185" r:id="rId16"/>
    <p:sldId id="1186" r:id="rId17"/>
    <p:sldId id="1187" r:id="rId18"/>
    <p:sldId id="1188" r:id="rId19"/>
    <p:sldId id="1189" r:id="rId20"/>
    <p:sldId id="1132" r:id="rId21"/>
    <p:sldId id="1166" r:id="rId22"/>
    <p:sldId id="1167" r:id="rId23"/>
    <p:sldId id="1176" r:id="rId24"/>
    <p:sldId id="1178" r:id="rId25"/>
    <p:sldId id="1139" r:id="rId26"/>
    <p:sldId id="1126" r:id="rId2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DA0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754262D-FA1B-4F52-B35C-F6A98E4295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9F5A8AA4-CC66-4A1B-BE12-00BF931686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32F57FF-076A-4277-A44C-8B921FDE80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FBE4A-D005-4560-B45C-A46D48B65121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8F1D681-0E6E-4269-9C46-9C90C100A4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CD9A456-284B-4AE2-A022-2379AAABE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47242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7B77433-9370-4E16-A782-68684BC9D0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73C9F5FD-08A7-4D87-8FBA-F9E431BA5D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CFFA7DD-688D-485A-AB2A-3A9DFBF1E2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FBE4A-D005-4560-B45C-A46D48B65121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8380363-9554-4DCF-9B4C-BE97CA28D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F77A51F-1E81-497D-9BF1-62A9BD01E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53279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8432BE16-5F00-4586-BF00-6586768F0C4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9AF3569F-0466-48CE-8ECE-82C9DC3FAA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0272457-1F80-4BE0-A42B-92D89C788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FBE4A-D005-4560-B45C-A46D48B65121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D28FD56-FE34-4521-B285-FC192852A3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FD4DBA3-C3D1-4CC8-8403-6172B2A84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75155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图片占位符 6">
            <a:extLst>
              <a:ext uri="{FF2B5EF4-FFF2-40B4-BE49-F238E27FC236}">
                <a16:creationId xmlns:a16="http://schemas.microsoft.com/office/drawing/2014/main" id="{084BB70F-A6FD-458B-A03E-270004AC36C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08359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40013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153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78948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05670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6866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77461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4228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CE32DF3-F20D-4A44-A6D7-D1C673DFBD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F5CDC57-C5DD-474C-963D-4BB5CABA13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0F50B78-A875-4E45-91B5-49939EF587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FBE4A-D005-4560-B45C-A46D48B65121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FBFC2DF-B6ED-44E0-936C-6E214237F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57A2164-AFDA-48F8-A7EC-76ACF6199F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359289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4584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80307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32221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6"/>
            <a:ext cx="2628900" cy="581183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6"/>
            <a:ext cx="7734300" cy="581183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662898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230734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38400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7924800" y="0"/>
            <a:ext cx="1828800" cy="2514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</p:spTree>
    <p:extLst>
      <p:ext uri="{BB962C8B-B14F-4D97-AF65-F5344CB8AC3E}">
        <p14:creationId xmlns:p14="http://schemas.microsoft.com/office/powerpoint/2010/main" val="1408042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0095302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页">
    <p:bg>
      <p:bgPr>
        <a:solidFill>
          <a:srgbClr val="FAFAFA">
            <a:alpha val="9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160021"/>
            <a:ext cx="12192000" cy="625313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93700" dist="177800" dir="5400000" algn="t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800"/>
          </a:p>
        </p:txBody>
      </p:sp>
      <p:sp>
        <p:nvSpPr>
          <p:cNvPr id="8" name="灯片编号占位符 4"/>
          <p:cNvSpPr txBox="1">
            <a:spLocks/>
          </p:cNvSpPr>
          <p:nvPr userDrawn="1"/>
        </p:nvSpPr>
        <p:spPr>
          <a:xfrm>
            <a:off x="11635152" y="6478470"/>
            <a:ext cx="258083" cy="246221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>
            <a:defPPr>
              <a:defRPr lang="zh-CN"/>
            </a:defPPr>
            <a:lvl1pPr marL="0" algn="r" defTabSz="914400" rtl="0" eaLnBrk="1" latinLnBrk="0" hangingPunct="1">
              <a:defRPr lang="en-US" altLang="zh-CN" sz="1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B44C642-52FE-4436-9921-21EF1F32C57C}" type="slidenum">
              <a:rPr lang="zh-CN" altLang="en-US" sz="1600" smtClean="0">
                <a:solidFill>
                  <a:schemeClr val="accent3"/>
                </a:solidFill>
                <a:latin typeface="+mn-lt"/>
              </a:rPr>
              <a:pPr/>
              <a:t>‹#›</a:t>
            </a:fld>
            <a:endParaRPr lang="zh-CN" altLang="en-US" sz="1600">
              <a:solidFill>
                <a:schemeClr val="accent3"/>
              </a:solidFill>
              <a:latin typeface="+mn-lt"/>
            </a:endParaRPr>
          </a:p>
        </p:txBody>
      </p:sp>
      <p:sp>
        <p:nvSpPr>
          <p:cNvPr id="10" name="Line 28"/>
          <p:cNvSpPr>
            <a:spLocks noChangeShapeType="1"/>
          </p:cNvSpPr>
          <p:nvPr userDrawn="1"/>
        </p:nvSpPr>
        <p:spPr bwMode="auto">
          <a:xfrm flipH="1">
            <a:off x="11459303" y="6503525"/>
            <a:ext cx="115024" cy="196107"/>
          </a:xfrm>
          <a:prstGeom prst="line">
            <a:avLst/>
          </a:prstGeom>
          <a:noFill/>
          <a:ln w="6350" cap="flat">
            <a:solidFill>
              <a:schemeClr val="bg1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800"/>
          </a:p>
        </p:txBody>
      </p:sp>
      <p:sp>
        <p:nvSpPr>
          <p:cNvPr id="12" name="文本框 11"/>
          <p:cNvSpPr txBox="1"/>
          <p:nvPr userDrawn="1"/>
        </p:nvSpPr>
        <p:spPr>
          <a:xfrm>
            <a:off x="341716" y="6516942"/>
            <a:ext cx="4634282" cy="16927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altLang="zh-CN" sz="1100" spc="300">
                <a:solidFill>
                  <a:schemeClr val="bg1">
                    <a:lumMod val="65000"/>
                  </a:schemeClr>
                </a:solidFill>
              </a:rPr>
              <a:t>SHANGHAI  OOOPIC  TECHNOLOGIES  CO.,LTD.</a:t>
            </a:r>
            <a:endParaRPr lang="zh-CN" altLang="en-US" sz="1100" spc="30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3" name="矩形 12"/>
          <p:cNvSpPr/>
          <p:nvPr userDrawn="1"/>
        </p:nvSpPr>
        <p:spPr>
          <a:xfrm>
            <a:off x="0" y="395947"/>
            <a:ext cx="103517" cy="51566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3531352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E7C1287-A6DF-4E9B-8DF3-349F5C6E36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A5E689D-6F5D-4D69-B74B-DC804E0578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010BB83-EA9B-4CE3-9097-865FF3E631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FBE4A-D005-4560-B45C-A46D48B65121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8FDB219-3999-4124-84A7-9B160B2B9D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C8EF751-3ABD-408E-8FB1-F4B813E5E7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4510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8DE9021-65C0-4692-9BA9-063C496F68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EE294AF-19CC-4486-B81D-2761A5445C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EC9BC20B-B40A-4174-A5D7-11B986BF9C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07486078-B5F9-48B9-8111-C67396CCB9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FBE4A-D005-4560-B45C-A46D48B65121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F115929B-182D-482D-88FD-7A393934D8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D5EDA1D0-438A-4AE6-84CF-04576DEB6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82677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524A35D-E289-42D5-ABB5-87E8E1DD28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70E90EA-D154-4EDD-98DF-396ED50565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D0F4247C-8F5D-4F94-9C12-EE756AE2F0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AB6D8CE9-1EC5-4771-A49A-883D5CD4BC7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86734A85-F4EC-4DCC-BB99-F37D65C0E61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04338AF2-8BCB-4808-91D1-761D8078C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FBE4A-D005-4560-B45C-A46D48B65121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B84F4B89-4558-4E0C-B062-FF6912B843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4044F728-C4F1-4EE7-9FA8-E30BF1C457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10926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4A312C9-6B1F-4F75-94E1-4417624DA3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A57DFB88-BB68-4FB4-AB08-C9A2CD7BD4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FBE4A-D005-4560-B45C-A46D48B65121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CA2BE76E-221A-467D-AD98-C55BDB689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5AA6AEF4-C7BE-488C-AE99-183E67AB0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5749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013D602E-0A6C-4BA8-AC27-2E6FC2597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FBE4A-D005-4560-B45C-A46D48B65121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346D0D44-8B06-487B-8F29-D772773C3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88F0B20-ABD9-4A71-ACCF-DDED4B337B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9196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7A59C9C-C099-4B7C-BD7A-E24D5C745D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E25E813-07F1-469B-B76C-09D89717ED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4CEF8B21-5DFB-483D-8FA0-46E8712DB8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BB4213BA-03E1-402F-801B-1B4890201D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FBE4A-D005-4560-B45C-A46D48B65121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426A43E-90D9-41A1-9B4D-BBE97ED700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AE0B921E-6752-4B6F-B8C9-0D13F6681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0195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1377F90-D205-4A85-B1AC-E100B41627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B1C4E33F-BE30-4BBD-A935-6DB8B047B1F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3AE398AA-F6EC-45A3-A850-982C015236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33A74D9-89BD-4C72-B3B4-6006D92787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FBE4A-D005-4560-B45C-A46D48B65121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4C8D4C58-A24B-49C7-B45C-421AD943C4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0E878A2-35C1-4633-8597-FE5386369F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2500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46FEBD63-BE9B-4A1A-95AF-9288667EE8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C9AA13B-CD0B-493B-A772-7BA48A82E9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B87AF96-BCE1-4267-ABC5-4F167445EB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CFBE4A-D005-4560-B45C-A46D48B65121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998E4EB-F741-4E6B-852A-F4B6A511BB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4E998A9-7C73-48F0-A604-D97DD71193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8343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8662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rgbClr val="5877B6"/>
            </a:gs>
            <a:gs pos="0">
              <a:srgbClr val="465E96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任意多边形: 形状 19">
            <a:extLst>
              <a:ext uri="{FF2B5EF4-FFF2-40B4-BE49-F238E27FC236}">
                <a16:creationId xmlns:a16="http://schemas.microsoft.com/office/drawing/2014/main" id="{D035236D-571F-4E36-8D43-B076A39B1BC9}"/>
              </a:ext>
            </a:extLst>
          </p:cNvPr>
          <p:cNvSpPr>
            <a:spLocks/>
          </p:cNvSpPr>
          <p:nvPr/>
        </p:nvSpPr>
        <p:spPr bwMode="auto">
          <a:xfrm>
            <a:off x="5295296" y="0"/>
            <a:ext cx="6896704" cy="6858000"/>
          </a:xfrm>
          <a:custGeom>
            <a:avLst/>
            <a:gdLst>
              <a:gd name="connsiteX0" fmla="*/ 0 w 5172528"/>
              <a:gd name="connsiteY0" fmla="*/ 0 h 5143500"/>
              <a:gd name="connsiteX1" fmla="*/ 5057233 w 5172528"/>
              <a:gd name="connsiteY1" fmla="*/ 0 h 5143500"/>
              <a:gd name="connsiteX2" fmla="*/ 5172528 w 5172528"/>
              <a:gd name="connsiteY2" fmla="*/ 0 h 5143500"/>
              <a:gd name="connsiteX3" fmla="*/ 5172528 w 5172528"/>
              <a:gd name="connsiteY3" fmla="*/ 5143500 h 5143500"/>
              <a:gd name="connsiteX4" fmla="*/ 5170060 w 5172528"/>
              <a:gd name="connsiteY4" fmla="*/ 5143500 h 5143500"/>
              <a:gd name="connsiteX5" fmla="*/ 2422279 w 5172528"/>
              <a:gd name="connsiteY5" fmla="*/ 5143500 h 5143500"/>
              <a:gd name="connsiteX6" fmla="*/ 2157109 w 5172528"/>
              <a:gd name="connsiteY6" fmla="*/ 4979789 h 5143500"/>
              <a:gd name="connsiteX7" fmla="*/ 1200711 w 5172528"/>
              <a:gd name="connsiteY7" fmla="*/ 4759524 h 5143500"/>
              <a:gd name="connsiteX8" fmla="*/ 378388 w 5172528"/>
              <a:gd name="connsiteY8" fmla="*/ 4271367 h 5143500"/>
              <a:gd name="connsiteX9" fmla="*/ 345614 w 5172528"/>
              <a:gd name="connsiteY9" fmla="*/ 3443883 h 5143500"/>
              <a:gd name="connsiteX10" fmla="*/ 768694 w 5172528"/>
              <a:gd name="connsiteY10" fmla="*/ 2702719 h 5143500"/>
              <a:gd name="connsiteX11" fmla="*/ 1194753 w 5172528"/>
              <a:gd name="connsiteY11" fmla="*/ 1163836 h 5143500"/>
              <a:gd name="connsiteX12" fmla="*/ 1188794 w 5172528"/>
              <a:gd name="connsiteY12" fmla="*/ 1151930 h 5143500"/>
              <a:gd name="connsiteX13" fmla="*/ 670372 w 5172528"/>
              <a:gd name="connsiteY13" fmla="*/ 514945 h 5143500"/>
              <a:gd name="connsiteX14" fmla="*/ 32774 w 5172528"/>
              <a:gd name="connsiteY14" fmla="*/ 32742 h 5143500"/>
              <a:gd name="connsiteX15" fmla="*/ 0 w 5172528"/>
              <a:gd name="connsiteY15" fmla="*/ 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172528" h="5143500">
                <a:moveTo>
                  <a:pt x="0" y="0"/>
                </a:moveTo>
                <a:cubicBezTo>
                  <a:pt x="0" y="0"/>
                  <a:pt x="0" y="0"/>
                  <a:pt x="5057233" y="0"/>
                </a:cubicBezTo>
                <a:lnTo>
                  <a:pt x="5172528" y="0"/>
                </a:lnTo>
                <a:lnTo>
                  <a:pt x="5172528" y="5143500"/>
                </a:lnTo>
                <a:lnTo>
                  <a:pt x="5170060" y="5143500"/>
                </a:lnTo>
                <a:cubicBezTo>
                  <a:pt x="4777520" y="5143500"/>
                  <a:pt x="3992440" y="5143500"/>
                  <a:pt x="2422279" y="5143500"/>
                </a:cubicBezTo>
                <a:cubicBezTo>
                  <a:pt x="2344813" y="5080992"/>
                  <a:pt x="2255430" y="5024438"/>
                  <a:pt x="2157109" y="4979789"/>
                </a:cubicBezTo>
                <a:cubicBezTo>
                  <a:pt x="1859166" y="4845844"/>
                  <a:pt x="1522490" y="4827985"/>
                  <a:pt x="1200711" y="4759524"/>
                </a:cubicBezTo>
                <a:cubicBezTo>
                  <a:pt x="878933" y="4694039"/>
                  <a:pt x="542257" y="4557117"/>
                  <a:pt x="378388" y="4271367"/>
                </a:cubicBezTo>
                <a:cubicBezTo>
                  <a:pt x="235375" y="4024313"/>
                  <a:pt x="250273" y="3711774"/>
                  <a:pt x="345614" y="3443883"/>
                </a:cubicBezTo>
                <a:cubicBezTo>
                  <a:pt x="443936" y="3175992"/>
                  <a:pt x="610784" y="2940844"/>
                  <a:pt x="768694" y="2702719"/>
                </a:cubicBezTo>
                <a:cubicBezTo>
                  <a:pt x="1039822" y="2288977"/>
                  <a:pt x="1379477" y="1669852"/>
                  <a:pt x="1194753" y="1163836"/>
                </a:cubicBezTo>
                <a:cubicBezTo>
                  <a:pt x="1191773" y="1157883"/>
                  <a:pt x="1191773" y="1154906"/>
                  <a:pt x="1188794" y="1151930"/>
                </a:cubicBezTo>
                <a:cubicBezTo>
                  <a:pt x="1090472" y="895945"/>
                  <a:pt x="878933" y="684610"/>
                  <a:pt x="670372" y="514945"/>
                </a:cubicBezTo>
                <a:cubicBezTo>
                  <a:pt x="464792" y="348258"/>
                  <a:pt x="235375" y="205383"/>
                  <a:pt x="32774" y="32742"/>
                </a:cubicBezTo>
                <a:cubicBezTo>
                  <a:pt x="20856" y="20836"/>
                  <a:pt x="11918" y="11906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pic>
        <p:nvPicPr>
          <p:cNvPr id="3" name="图形 2">
            <a:extLst>
              <a:ext uri="{FF2B5EF4-FFF2-40B4-BE49-F238E27FC236}">
                <a16:creationId xmlns:a16="http://schemas.microsoft.com/office/drawing/2014/main" id="{6B72358E-5066-44AE-966F-C4584C0B71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066060" y="727360"/>
            <a:ext cx="4557485" cy="5145085"/>
          </a:xfrm>
          <a:prstGeom prst="rect">
            <a:avLst/>
          </a:prstGeom>
        </p:spPr>
      </p:pic>
      <p:sp>
        <p:nvSpPr>
          <p:cNvPr id="14" name="TextBox 21">
            <a:extLst>
              <a:ext uri="{FF2B5EF4-FFF2-40B4-BE49-F238E27FC236}">
                <a16:creationId xmlns:a16="http://schemas.microsoft.com/office/drawing/2014/main" id="{2AACAD38-307E-4B9C-B067-BDDD4FE3A4E6}"/>
              </a:ext>
            </a:extLst>
          </p:cNvPr>
          <p:cNvSpPr txBox="1"/>
          <p:nvPr/>
        </p:nvSpPr>
        <p:spPr>
          <a:xfrm>
            <a:off x="1450265" y="2012235"/>
            <a:ext cx="33361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项 目 </a:t>
            </a:r>
            <a:r>
              <a:rPr kumimoji="0" lang="en-US" altLang="zh-CN" sz="7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8</a:t>
            </a:r>
            <a:endParaRPr kumimoji="0" lang="id-ID" sz="7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" name="TextBox 21">
            <a:extLst>
              <a:ext uri="{FF2B5EF4-FFF2-40B4-BE49-F238E27FC236}">
                <a16:creationId xmlns:a16="http://schemas.microsoft.com/office/drawing/2014/main" id="{FCA8A889-F7F0-4C2F-9809-D0BE99891A69}"/>
              </a:ext>
            </a:extLst>
          </p:cNvPr>
          <p:cNvSpPr txBox="1"/>
          <p:nvPr/>
        </p:nvSpPr>
        <p:spPr>
          <a:xfrm>
            <a:off x="1033655" y="3570022"/>
            <a:ext cx="52440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模拟</a:t>
            </a:r>
            <a:r>
              <a:rPr kumimoji="0" lang="en-US" altLang="zh-CN" sz="4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USB</a:t>
            </a: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接口</a:t>
            </a:r>
            <a:endParaRPr kumimoji="0" lang="id-ID" sz="4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90772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" advClick="0" advTm="3000"/>
    </mc:Choice>
    <mc:Fallback xmlns="">
      <p:transition advClick="0" advTm="3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A75FDB0C-7625-4C6D-9EE1-1AAB8CB988B0}"/>
              </a:ext>
            </a:extLst>
          </p:cNvPr>
          <p:cNvGrpSpPr/>
          <p:nvPr/>
        </p:nvGrpSpPr>
        <p:grpSpPr>
          <a:xfrm>
            <a:off x="8851113" y="2351594"/>
            <a:ext cx="2243628" cy="1246997"/>
            <a:chOff x="8609812" y="2351592"/>
            <a:chExt cx="2243628" cy="1246996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41F4331A-C2A3-4C6B-87F2-FC1E61AF0186}"/>
                </a:ext>
              </a:extLst>
            </p:cNvPr>
            <p:cNvSpPr txBox="1"/>
            <p:nvPr/>
          </p:nvSpPr>
          <p:spPr>
            <a:xfrm>
              <a:off x="9003486" y="2351592"/>
              <a:ext cx="1849954" cy="367359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cs"/>
                </a:rPr>
                <a:t>添加标题内容</a:t>
              </a:r>
              <a:endParaRPr kumimoji="0" lang="id-ID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cs typeface="+mn-cs"/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8412B31B-EADA-413E-A909-B38ECC887EA4}"/>
                </a:ext>
              </a:extLst>
            </p:cNvPr>
            <p:cNvSpPr/>
            <p:nvPr/>
          </p:nvSpPr>
          <p:spPr>
            <a:xfrm>
              <a:off x="8609812" y="2774388"/>
              <a:ext cx="2243628" cy="8242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Segoe UI Light" panose="020B0502040204020203" pitchFamily="34" charset="0"/>
                </a:rPr>
                <a:t>您的内容打在这里，或者通过复制您的文本后，在此框中选择粘贴，并选择只保留文字。</a:t>
              </a:r>
            </a:p>
          </p:txBody>
        </p:sp>
      </p:grpSp>
      <p:sp>
        <p:nvSpPr>
          <p:cNvPr id="22" name="圆角矩形 5">
            <a:extLst>
              <a:ext uri="{FF2B5EF4-FFF2-40B4-BE49-F238E27FC236}">
                <a16:creationId xmlns:a16="http://schemas.microsoft.com/office/drawing/2014/main" id="{79B86FFC-F632-483E-B6A6-0D28ADD761D4}"/>
              </a:ext>
            </a:extLst>
          </p:cNvPr>
          <p:cNvSpPr/>
          <p:nvPr/>
        </p:nvSpPr>
        <p:spPr>
          <a:xfrm>
            <a:off x="1027521" y="923827"/>
            <a:ext cx="9982985" cy="5787959"/>
          </a:xfrm>
          <a:prstGeom prst="roundRect">
            <a:avLst/>
          </a:prstGeom>
          <a:noFill/>
          <a:ln w="22225"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C92B48E3-F8EF-4AE7-9246-3CFD0FE64A33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F5AB69F3-002D-4C5D-922A-8E26D407B489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A2C4C8E7-2C19-4B8D-903E-9BADE16F3483}"/>
              </a:ext>
            </a:extLst>
          </p:cNvPr>
          <p:cNvSpPr txBox="1"/>
          <p:nvPr/>
        </p:nvSpPr>
        <p:spPr>
          <a:xfrm>
            <a:off x="734299" y="146214"/>
            <a:ext cx="3308598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USB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接口模拟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2A79380B-AF9E-436C-AA26-C3252F6685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2158" y="1131100"/>
            <a:ext cx="6284245" cy="5340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1995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>
            <a:extLst>
              <a:ext uri="{FF2B5EF4-FFF2-40B4-BE49-F238E27FC236}">
                <a16:creationId xmlns:a16="http://schemas.microsoft.com/office/drawing/2014/main" id="{C9682B13-3D70-4B53-A45B-742AE1549CF7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CC181182-828A-460E-948A-6AFAA442B379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7" name="圆角矩形 5">
            <a:extLst>
              <a:ext uri="{FF2B5EF4-FFF2-40B4-BE49-F238E27FC236}">
                <a16:creationId xmlns:a16="http://schemas.microsoft.com/office/drawing/2014/main" id="{7416A691-D993-4C66-A7CC-D2C3C16BC6BE}"/>
              </a:ext>
            </a:extLst>
          </p:cNvPr>
          <p:cNvSpPr/>
          <p:nvPr/>
        </p:nvSpPr>
        <p:spPr>
          <a:xfrm>
            <a:off x="876693" y="2090376"/>
            <a:ext cx="10731248" cy="3942780"/>
          </a:xfrm>
          <a:prstGeom prst="roundRect">
            <a:avLst/>
          </a:prstGeom>
          <a:noFill/>
          <a:ln w="22225"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8" name="TextBox 21">
            <a:extLst>
              <a:ext uri="{FF2B5EF4-FFF2-40B4-BE49-F238E27FC236}">
                <a16:creationId xmlns:a16="http://schemas.microsoft.com/office/drawing/2014/main" id="{F6665819-4DA4-47DC-89B4-9248E370BC4A}"/>
              </a:ext>
            </a:extLst>
          </p:cNvPr>
          <p:cNvSpPr txBox="1"/>
          <p:nvPr/>
        </p:nvSpPr>
        <p:spPr>
          <a:xfrm>
            <a:off x="988822" y="1072129"/>
            <a:ext cx="51071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1.3    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面向接口编程的步骤</a:t>
            </a:r>
            <a:endParaRPr kumimoji="0" lang="en-US" altLang="zh-CN" sz="32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5877B6"/>
                  </a:gs>
                  <a:gs pos="100000">
                    <a:srgbClr val="465E96"/>
                  </a:gs>
                </a:gsLst>
                <a:lin ang="5400000" scaled="0"/>
              </a:gra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TextBox 53">
            <a:extLst>
              <a:ext uri="{FF2B5EF4-FFF2-40B4-BE49-F238E27FC236}">
                <a16:creationId xmlns:a16="http://schemas.microsoft.com/office/drawing/2014/main" id="{3F283733-6B74-4BB0-84EC-18E51F5F28E5}"/>
              </a:ext>
            </a:extLst>
          </p:cNvPr>
          <p:cNvSpPr txBox="1"/>
          <p:nvPr/>
        </p:nvSpPr>
        <p:spPr>
          <a:xfrm>
            <a:off x="1343259" y="2798848"/>
            <a:ext cx="9798115" cy="22361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just" defTabSz="609585">
              <a:lnSpc>
                <a:spcPct val="150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接口体现了规范与分离的设计原则，可以很好地降低程序各模块之间的耦合度，提高系统的可扩展性，可维护性。开发系统时，主体构架使用接口来构成系统的骨架，这样就可以通过更换接口的实现类来更换系统的实现。这就是面向接口编程的思想。</a:t>
            </a:r>
            <a:endParaRPr lang="en-US" altLang="zh-CN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实例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8-3】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有一打印中心，既有黑白打印机，也有彩色打印机，在打印时，使用不同的打印机，打印也就不同。采用面向接口编程的思想编程。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A4C0057C-87C7-4470-A0ED-E6A500259835}"/>
              </a:ext>
            </a:extLst>
          </p:cNvPr>
          <p:cNvSpPr txBox="1"/>
          <p:nvPr/>
        </p:nvSpPr>
        <p:spPr>
          <a:xfrm>
            <a:off x="734299" y="146214"/>
            <a:ext cx="3308598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USB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接口模拟</a:t>
            </a:r>
          </a:p>
        </p:txBody>
      </p:sp>
    </p:spTree>
    <p:extLst>
      <p:ext uri="{BB962C8B-B14F-4D97-AF65-F5344CB8AC3E}">
        <p14:creationId xmlns:p14="http://schemas.microsoft.com/office/powerpoint/2010/main" val="888550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A75FDB0C-7625-4C6D-9EE1-1AAB8CB988B0}"/>
              </a:ext>
            </a:extLst>
          </p:cNvPr>
          <p:cNvGrpSpPr/>
          <p:nvPr/>
        </p:nvGrpSpPr>
        <p:grpSpPr>
          <a:xfrm>
            <a:off x="8851113" y="2351594"/>
            <a:ext cx="2243628" cy="1246997"/>
            <a:chOff x="8609812" y="2351592"/>
            <a:chExt cx="2243628" cy="1246996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41F4331A-C2A3-4C6B-87F2-FC1E61AF0186}"/>
                </a:ext>
              </a:extLst>
            </p:cNvPr>
            <p:cNvSpPr txBox="1"/>
            <p:nvPr/>
          </p:nvSpPr>
          <p:spPr>
            <a:xfrm>
              <a:off x="9003486" y="2351592"/>
              <a:ext cx="1849954" cy="367359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cs"/>
                </a:rPr>
                <a:t>添加标题内容</a:t>
              </a:r>
              <a:endParaRPr kumimoji="0" lang="id-ID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cs typeface="+mn-cs"/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8412B31B-EADA-413E-A909-B38ECC887EA4}"/>
                </a:ext>
              </a:extLst>
            </p:cNvPr>
            <p:cNvSpPr/>
            <p:nvPr/>
          </p:nvSpPr>
          <p:spPr>
            <a:xfrm>
              <a:off x="8609812" y="2774388"/>
              <a:ext cx="2243628" cy="8242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Segoe UI Light" panose="020B0502040204020203" pitchFamily="34" charset="0"/>
                </a:rPr>
                <a:t>您的内容打在这里，或者通过复制您的文本后，在此框中选择粘贴，并选择只保留文字。</a:t>
              </a:r>
            </a:p>
          </p:txBody>
        </p:sp>
      </p:grpSp>
      <p:sp>
        <p:nvSpPr>
          <p:cNvPr id="22" name="圆角矩形 5">
            <a:extLst>
              <a:ext uri="{FF2B5EF4-FFF2-40B4-BE49-F238E27FC236}">
                <a16:creationId xmlns:a16="http://schemas.microsoft.com/office/drawing/2014/main" id="{79B86FFC-F632-483E-B6A6-0D28ADD761D4}"/>
              </a:ext>
            </a:extLst>
          </p:cNvPr>
          <p:cNvSpPr/>
          <p:nvPr/>
        </p:nvSpPr>
        <p:spPr>
          <a:xfrm>
            <a:off x="518071" y="1593130"/>
            <a:ext cx="11023882" cy="4176073"/>
          </a:xfrm>
          <a:prstGeom prst="roundRect">
            <a:avLst/>
          </a:prstGeom>
          <a:noFill/>
          <a:ln w="22225"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C92B48E3-F8EF-4AE7-9246-3CFD0FE64A33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F5AB69F3-002D-4C5D-922A-8E26D407B489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0AD361DB-1CA7-468A-9330-920B2D1D16AD}"/>
              </a:ext>
            </a:extLst>
          </p:cNvPr>
          <p:cNvSpPr txBox="1"/>
          <p:nvPr/>
        </p:nvSpPr>
        <p:spPr>
          <a:xfrm>
            <a:off x="734299" y="146214"/>
            <a:ext cx="3308598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USB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接口模拟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CCBB2FE8-B62A-43B1-A223-F6400089B0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6870" y="1997536"/>
            <a:ext cx="8392894" cy="3367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1758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A75FDB0C-7625-4C6D-9EE1-1AAB8CB988B0}"/>
              </a:ext>
            </a:extLst>
          </p:cNvPr>
          <p:cNvGrpSpPr/>
          <p:nvPr/>
        </p:nvGrpSpPr>
        <p:grpSpPr>
          <a:xfrm>
            <a:off x="8851113" y="2351594"/>
            <a:ext cx="2243628" cy="1246997"/>
            <a:chOff x="8609812" y="2351592"/>
            <a:chExt cx="2243628" cy="1246996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41F4331A-C2A3-4C6B-87F2-FC1E61AF0186}"/>
                </a:ext>
              </a:extLst>
            </p:cNvPr>
            <p:cNvSpPr txBox="1"/>
            <p:nvPr/>
          </p:nvSpPr>
          <p:spPr>
            <a:xfrm>
              <a:off x="9003486" y="2351592"/>
              <a:ext cx="1849954" cy="367359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cs"/>
                </a:rPr>
                <a:t>添加标题内容</a:t>
              </a:r>
              <a:endParaRPr kumimoji="0" lang="id-ID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cs typeface="+mn-cs"/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8412B31B-EADA-413E-A909-B38ECC887EA4}"/>
                </a:ext>
              </a:extLst>
            </p:cNvPr>
            <p:cNvSpPr/>
            <p:nvPr/>
          </p:nvSpPr>
          <p:spPr>
            <a:xfrm>
              <a:off x="8609812" y="2774388"/>
              <a:ext cx="2243628" cy="8242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Segoe UI Light" panose="020B0502040204020203" pitchFamily="34" charset="0"/>
                </a:rPr>
                <a:t>您的内容打在这里，或者通过复制您的文本后，在此框中选择粘贴，并选择只保留文字。</a:t>
              </a:r>
            </a:p>
          </p:txBody>
        </p:sp>
      </p:grpSp>
      <p:sp>
        <p:nvSpPr>
          <p:cNvPr id="22" name="圆角矩形 5">
            <a:extLst>
              <a:ext uri="{FF2B5EF4-FFF2-40B4-BE49-F238E27FC236}">
                <a16:creationId xmlns:a16="http://schemas.microsoft.com/office/drawing/2014/main" id="{79B86FFC-F632-483E-B6A6-0D28ADD761D4}"/>
              </a:ext>
            </a:extLst>
          </p:cNvPr>
          <p:cNvSpPr/>
          <p:nvPr/>
        </p:nvSpPr>
        <p:spPr>
          <a:xfrm>
            <a:off x="518071" y="989814"/>
            <a:ext cx="11023882" cy="4901939"/>
          </a:xfrm>
          <a:prstGeom prst="roundRect">
            <a:avLst/>
          </a:prstGeom>
          <a:noFill/>
          <a:ln w="22225"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C92B48E3-F8EF-4AE7-9246-3CFD0FE64A33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F5AB69F3-002D-4C5D-922A-8E26D407B489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314789B5-C25A-43ED-BD43-7E73CE909AF3}"/>
              </a:ext>
            </a:extLst>
          </p:cNvPr>
          <p:cNvSpPr txBox="1"/>
          <p:nvPr/>
        </p:nvSpPr>
        <p:spPr>
          <a:xfrm>
            <a:off x="734299" y="146214"/>
            <a:ext cx="3308598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USB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接口模拟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1D727779-D4E7-42DA-876A-0C929DBA19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7134" y="1192336"/>
            <a:ext cx="7277731" cy="4473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4171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A75FDB0C-7625-4C6D-9EE1-1AAB8CB988B0}"/>
              </a:ext>
            </a:extLst>
          </p:cNvPr>
          <p:cNvGrpSpPr/>
          <p:nvPr/>
        </p:nvGrpSpPr>
        <p:grpSpPr>
          <a:xfrm>
            <a:off x="8851113" y="2351594"/>
            <a:ext cx="2243628" cy="1246997"/>
            <a:chOff x="8609812" y="2351592"/>
            <a:chExt cx="2243628" cy="1246996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41F4331A-C2A3-4C6B-87F2-FC1E61AF0186}"/>
                </a:ext>
              </a:extLst>
            </p:cNvPr>
            <p:cNvSpPr txBox="1"/>
            <p:nvPr/>
          </p:nvSpPr>
          <p:spPr>
            <a:xfrm>
              <a:off x="9003486" y="2351592"/>
              <a:ext cx="1849954" cy="367359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cs"/>
                </a:rPr>
                <a:t>添加标题内容</a:t>
              </a:r>
              <a:endParaRPr kumimoji="0" lang="id-ID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cs typeface="+mn-cs"/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8412B31B-EADA-413E-A909-B38ECC887EA4}"/>
                </a:ext>
              </a:extLst>
            </p:cNvPr>
            <p:cNvSpPr/>
            <p:nvPr/>
          </p:nvSpPr>
          <p:spPr>
            <a:xfrm>
              <a:off x="8609812" y="2774388"/>
              <a:ext cx="2243628" cy="8242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Segoe UI Light" panose="020B0502040204020203" pitchFamily="34" charset="0"/>
                </a:rPr>
                <a:t>您的内容打在这里，或者通过复制您的文本后，在此框中选择粘贴，并选择只保留文字。</a:t>
              </a:r>
            </a:p>
          </p:txBody>
        </p:sp>
      </p:grpSp>
      <p:sp>
        <p:nvSpPr>
          <p:cNvPr id="22" name="圆角矩形 5">
            <a:extLst>
              <a:ext uri="{FF2B5EF4-FFF2-40B4-BE49-F238E27FC236}">
                <a16:creationId xmlns:a16="http://schemas.microsoft.com/office/drawing/2014/main" id="{79B86FFC-F632-483E-B6A6-0D28ADD761D4}"/>
              </a:ext>
            </a:extLst>
          </p:cNvPr>
          <p:cNvSpPr/>
          <p:nvPr/>
        </p:nvSpPr>
        <p:spPr>
          <a:xfrm>
            <a:off x="518071" y="989814"/>
            <a:ext cx="11023882" cy="4901939"/>
          </a:xfrm>
          <a:prstGeom prst="roundRect">
            <a:avLst/>
          </a:prstGeom>
          <a:noFill/>
          <a:ln w="22225"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C92B48E3-F8EF-4AE7-9246-3CFD0FE64A33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F5AB69F3-002D-4C5D-922A-8E26D407B489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314789B5-C25A-43ED-BD43-7E73CE909AF3}"/>
              </a:ext>
            </a:extLst>
          </p:cNvPr>
          <p:cNvSpPr txBox="1"/>
          <p:nvPr/>
        </p:nvSpPr>
        <p:spPr>
          <a:xfrm>
            <a:off x="734299" y="146214"/>
            <a:ext cx="3308598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USB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接口模拟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D731D638-4AFC-4EA0-9323-0896EC8B84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0945" y="1234250"/>
            <a:ext cx="7270110" cy="438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17007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A75FDB0C-7625-4C6D-9EE1-1AAB8CB988B0}"/>
              </a:ext>
            </a:extLst>
          </p:cNvPr>
          <p:cNvGrpSpPr/>
          <p:nvPr/>
        </p:nvGrpSpPr>
        <p:grpSpPr>
          <a:xfrm>
            <a:off x="8851113" y="2351594"/>
            <a:ext cx="2243628" cy="1246997"/>
            <a:chOff x="8609812" y="2351592"/>
            <a:chExt cx="2243628" cy="1246996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41F4331A-C2A3-4C6B-87F2-FC1E61AF0186}"/>
                </a:ext>
              </a:extLst>
            </p:cNvPr>
            <p:cNvSpPr txBox="1"/>
            <p:nvPr/>
          </p:nvSpPr>
          <p:spPr>
            <a:xfrm>
              <a:off x="9003486" y="2351592"/>
              <a:ext cx="1849954" cy="367359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cs"/>
                </a:rPr>
                <a:t>添加标题内容</a:t>
              </a:r>
              <a:endParaRPr kumimoji="0" lang="id-ID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cs typeface="+mn-cs"/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8412B31B-EADA-413E-A909-B38ECC887EA4}"/>
                </a:ext>
              </a:extLst>
            </p:cNvPr>
            <p:cNvSpPr/>
            <p:nvPr/>
          </p:nvSpPr>
          <p:spPr>
            <a:xfrm>
              <a:off x="8609812" y="2774388"/>
              <a:ext cx="2243628" cy="8242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Segoe UI Light" panose="020B0502040204020203" pitchFamily="34" charset="0"/>
                </a:rPr>
                <a:t>您的内容打在这里，或者通过复制您的文本后，在此框中选择粘贴，并选择只保留文字。</a:t>
              </a:r>
            </a:p>
          </p:txBody>
        </p:sp>
      </p:grpSp>
      <p:sp>
        <p:nvSpPr>
          <p:cNvPr id="22" name="圆角矩形 5">
            <a:extLst>
              <a:ext uri="{FF2B5EF4-FFF2-40B4-BE49-F238E27FC236}">
                <a16:creationId xmlns:a16="http://schemas.microsoft.com/office/drawing/2014/main" id="{79B86FFC-F632-483E-B6A6-0D28ADD761D4}"/>
              </a:ext>
            </a:extLst>
          </p:cNvPr>
          <p:cNvSpPr/>
          <p:nvPr/>
        </p:nvSpPr>
        <p:spPr>
          <a:xfrm>
            <a:off x="518071" y="989814"/>
            <a:ext cx="11023882" cy="4901939"/>
          </a:xfrm>
          <a:prstGeom prst="roundRect">
            <a:avLst/>
          </a:prstGeom>
          <a:noFill/>
          <a:ln w="22225"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C92B48E3-F8EF-4AE7-9246-3CFD0FE64A33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F5AB69F3-002D-4C5D-922A-8E26D407B489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314789B5-C25A-43ED-BD43-7E73CE909AF3}"/>
              </a:ext>
            </a:extLst>
          </p:cNvPr>
          <p:cNvSpPr txBox="1"/>
          <p:nvPr/>
        </p:nvSpPr>
        <p:spPr>
          <a:xfrm>
            <a:off x="734299" y="146214"/>
            <a:ext cx="3308598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USB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接口模拟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54B13102-4987-4169-B831-05CD1C90C0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5238" y="1527645"/>
            <a:ext cx="7201524" cy="3802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86500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>
            <a:extLst>
              <a:ext uri="{FF2B5EF4-FFF2-40B4-BE49-F238E27FC236}">
                <a16:creationId xmlns:a16="http://schemas.microsoft.com/office/drawing/2014/main" id="{C9682B13-3D70-4B53-A45B-742AE1549CF7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CC181182-828A-460E-948A-6AFAA442B379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7" name="圆角矩形 5">
            <a:extLst>
              <a:ext uri="{FF2B5EF4-FFF2-40B4-BE49-F238E27FC236}">
                <a16:creationId xmlns:a16="http://schemas.microsoft.com/office/drawing/2014/main" id="{7416A691-D993-4C66-A7CC-D2C3C16BC6BE}"/>
              </a:ext>
            </a:extLst>
          </p:cNvPr>
          <p:cNvSpPr/>
          <p:nvPr/>
        </p:nvSpPr>
        <p:spPr>
          <a:xfrm>
            <a:off x="867266" y="2177394"/>
            <a:ext cx="10731248" cy="3358317"/>
          </a:xfrm>
          <a:prstGeom prst="roundRect">
            <a:avLst/>
          </a:prstGeom>
          <a:noFill/>
          <a:ln w="22225"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8" name="TextBox 21">
            <a:extLst>
              <a:ext uri="{FF2B5EF4-FFF2-40B4-BE49-F238E27FC236}">
                <a16:creationId xmlns:a16="http://schemas.microsoft.com/office/drawing/2014/main" id="{F6665819-4DA4-47DC-89B4-9248E370BC4A}"/>
              </a:ext>
            </a:extLst>
          </p:cNvPr>
          <p:cNvSpPr txBox="1"/>
          <p:nvPr/>
        </p:nvSpPr>
        <p:spPr>
          <a:xfrm>
            <a:off x="988822" y="1072129"/>
            <a:ext cx="51071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1.4    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接口中常量的使用</a:t>
            </a:r>
            <a:endParaRPr kumimoji="0" lang="en-US" altLang="zh-CN" sz="32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5877B6"/>
                  </a:gs>
                  <a:gs pos="100000">
                    <a:srgbClr val="465E96"/>
                  </a:gs>
                </a:gsLst>
                <a:lin ang="5400000" scaled="0"/>
              </a:gra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TextBox 53">
            <a:extLst>
              <a:ext uri="{FF2B5EF4-FFF2-40B4-BE49-F238E27FC236}">
                <a16:creationId xmlns:a16="http://schemas.microsoft.com/office/drawing/2014/main" id="{3F283733-6B74-4BB0-84EC-18E51F5F28E5}"/>
              </a:ext>
            </a:extLst>
          </p:cNvPr>
          <p:cNvSpPr txBox="1"/>
          <p:nvPr/>
        </p:nvSpPr>
        <p:spPr>
          <a:xfrm>
            <a:off x="1343259" y="2798848"/>
            <a:ext cx="9798115" cy="17745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just" defTabSz="609585">
              <a:lnSpc>
                <a:spcPct val="150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常量是一种标识符，它的值在运行期间恒定不变。常量标识符在程序中只能被引用，而不能被重新赋值。在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Java 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接口中声明的变量在编译时会自动加上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static final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的修饰符，即声明为常量，因而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Java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接口通常是存放常量的最佳地点。</a:t>
            </a:r>
          </a:p>
          <a:p>
            <a:pPr lvl="0" algn="just" defTabSz="609585">
              <a:lnSpc>
                <a:spcPct val="150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下面通过代码来演示接口里的常量。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A4C0057C-87C7-4470-A0ED-E6A500259835}"/>
              </a:ext>
            </a:extLst>
          </p:cNvPr>
          <p:cNvSpPr txBox="1"/>
          <p:nvPr/>
        </p:nvSpPr>
        <p:spPr>
          <a:xfrm>
            <a:off x="734299" y="146214"/>
            <a:ext cx="3308598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USB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接口模拟</a:t>
            </a:r>
          </a:p>
        </p:txBody>
      </p:sp>
    </p:spTree>
    <p:extLst>
      <p:ext uri="{BB962C8B-B14F-4D97-AF65-F5344CB8AC3E}">
        <p14:creationId xmlns:p14="http://schemas.microsoft.com/office/powerpoint/2010/main" val="722416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>
            <a:extLst>
              <a:ext uri="{FF2B5EF4-FFF2-40B4-BE49-F238E27FC236}">
                <a16:creationId xmlns:a16="http://schemas.microsoft.com/office/drawing/2014/main" id="{C9682B13-3D70-4B53-A45B-742AE1549CF7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CC181182-828A-460E-948A-6AFAA442B379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7" name="圆角矩形 5">
            <a:extLst>
              <a:ext uri="{FF2B5EF4-FFF2-40B4-BE49-F238E27FC236}">
                <a16:creationId xmlns:a16="http://schemas.microsoft.com/office/drawing/2014/main" id="{7416A691-D993-4C66-A7CC-D2C3C16BC6BE}"/>
              </a:ext>
            </a:extLst>
          </p:cNvPr>
          <p:cNvSpPr/>
          <p:nvPr/>
        </p:nvSpPr>
        <p:spPr>
          <a:xfrm>
            <a:off x="867266" y="1159496"/>
            <a:ext cx="10731248" cy="4404495"/>
          </a:xfrm>
          <a:prstGeom prst="roundRect">
            <a:avLst/>
          </a:prstGeom>
          <a:noFill/>
          <a:ln w="22225"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A4C0057C-87C7-4470-A0ED-E6A500259835}"/>
              </a:ext>
            </a:extLst>
          </p:cNvPr>
          <p:cNvSpPr txBox="1"/>
          <p:nvPr/>
        </p:nvSpPr>
        <p:spPr>
          <a:xfrm>
            <a:off x="734299" y="146214"/>
            <a:ext cx="3308598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USB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接口模拟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EF26E654-847D-4C2E-A53E-22A549481E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5720" y="1504783"/>
            <a:ext cx="7140559" cy="3848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46665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>
            <a:extLst>
              <a:ext uri="{FF2B5EF4-FFF2-40B4-BE49-F238E27FC236}">
                <a16:creationId xmlns:a16="http://schemas.microsoft.com/office/drawing/2014/main" id="{C9682B13-3D70-4B53-A45B-742AE1549CF7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CC181182-828A-460E-948A-6AFAA442B379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7" name="圆角矩形 5">
            <a:extLst>
              <a:ext uri="{FF2B5EF4-FFF2-40B4-BE49-F238E27FC236}">
                <a16:creationId xmlns:a16="http://schemas.microsoft.com/office/drawing/2014/main" id="{7416A691-D993-4C66-A7CC-D2C3C16BC6BE}"/>
              </a:ext>
            </a:extLst>
          </p:cNvPr>
          <p:cNvSpPr/>
          <p:nvPr/>
        </p:nvSpPr>
        <p:spPr>
          <a:xfrm>
            <a:off x="867266" y="1159496"/>
            <a:ext cx="10731248" cy="4404495"/>
          </a:xfrm>
          <a:prstGeom prst="roundRect">
            <a:avLst/>
          </a:prstGeom>
          <a:noFill/>
          <a:ln w="22225"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A4C0057C-87C7-4470-A0ED-E6A500259835}"/>
              </a:ext>
            </a:extLst>
          </p:cNvPr>
          <p:cNvSpPr txBox="1"/>
          <p:nvPr/>
        </p:nvSpPr>
        <p:spPr>
          <a:xfrm>
            <a:off x="734299" y="146214"/>
            <a:ext cx="3308598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USB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接口模拟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47862E64-8B2A-4E4D-A8D2-F90F88E92F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0742" y="2219864"/>
            <a:ext cx="9282376" cy="2125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57143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sp>
        <p:nvSpPr>
          <p:cNvPr id="66" name="TextBox 21">
            <a:extLst>
              <a:ext uri="{FF2B5EF4-FFF2-40B4-BE49-F238E27FC236}">
                <a16:creationId xmlns:a16="http://schemas.microsoft.com/office/drawing/2014/main" id="{C617E6D7-83A8-4FAD-9DE9-0905310C185F}"/>
              </a:ext>
            </a:extLst>
          </p:cNvPr>
          <p:cNvSpPr txBox="1"/>
          <p:nvPr/>
        </p:nvSpPr>
        <p:spPr>
          <a:xfrm>
            <a:off x="863599" y="856451"/>
            <a:ext cx="103071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1.5   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实践操作：</a:t>
            </a: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USB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接口模拟程序编写</a:t>
            </a:r>
            <a:endParaRPr kumimoji="0" lang="en-US" altLang="zh-CN" sz="32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5877B6"/>
                  </a:gs>
                  <a:gs pos="100000">
                    <a:srgbClr val="465E96"/>
                  </a:gs>
                </a:gsLst>
                <a:lin ang="5400000" scaled="0"/>
              </a:gra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0302A465-58D7-42F2-BAC8-43984BDA1A01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F1559B9A-314E-480C-9FFD-B9DE3E2ADD6D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8" name="TextBox 53">
            <a:extLst>
              <a:ext uri="{FF2B5EF4-FFF2-40B4-BE49-F238E27FC236}">
                <a16:creationId xmlns:a16="http://schemas.microsoft.com/office/drawing/2014/main" id="{2CE2F1E7-4918-430E-AF45-AE8C8C727D34}"/>
              </a:ext>
            </a:extLst>
          </p:cNvPr>
          <p:cNvSpPr txBox="1"/>
          <p:nvPr/>
        </p:nvSpPr>
        <p:spPr>
          <a:xfrm>
            <a:off x="863599" y="2861495"/>
            <a:ext cx="9939519" cy="31595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USB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接口可以使用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U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盘、移动硬盘，完成插入、启动、停止的功能。当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U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盘或移动硬盘插入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USB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接口时，它们的表现是不一样的。作为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USB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接口的接口，有两个抽象方法，但无法实现具体的功能。这些功能留在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U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盘或移动硬盘实现类中去完成。</a:t>
            </a:r>
          </a:p>
          <a:p>
            <a:pPr lvl="0"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1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）打开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Eclipse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，定义一个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USB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接口得到接口的框架；</a:t>
            </a:r>
          </a:p>
          <a:p>
            <a:pPr lvl="0"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2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）在接口中进行抽象方法声明</a:t>
            </a:r>
          </a:p>
          <a:p>
            <a:pPr lvl="0"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3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）编写测试类进行测试。</a:t>
            </a:r>
          </a:p>
          <a:p>
            <a:pPr marL="0" marR="0" lvl="0" indent="0" algn="just" defTabSz="60958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9" name="矩形: 对角圆角 18">
            <a:extLst>
              <a:ext uri="{FF2B5EF4-FFF2-40B4-BE49-F238E27FC236}">
                <a16:creationId xmlns:a16="http://schemas.microsoft.com/office/drawing/2014/main" id="{44E138CE-06D6-41F9-B257-01F4E0AF5DDB}"/>
              </a:ext>
            </a:extLst>
          </p:cNvPr>
          <p:cNvSpPr/>
          <p:nvPr/>
        </p:nvSpPr>
        <p:spPr>
          <a:xfrm>
            <a:off x="917584" y="1891158"/>
            <a:ext cx="2160240" cy="492443"/>
          </a:xfrm>
          <a:prstGeom prst="round2DiagRect">
            <a:avLst/>
          </a:prstGeom>
          <a:solidFill>
            <a:srgbClr val="8DA0C6"/>
          </a:solidFill>
          <a:ln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1. 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实施思路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16DB7321-ABE8-4A84-9F3C-672AD99C6A2A}"/>
              </a:ext>
            </a:extLst>
          </p:cNvPr>
          <p:cNvSpPr txBox="1"/>
          <p:nvPr/>
        </p:nvSpPr>
        <p:spPr>
          <a:xfrm>
            <a:off x="734299" y="146214"/>
            <a:ext cx="3308598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USB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接口模拟</a:t>
            </a:r>
          </a:p>
        </p:txBody>
      </p:sp>
    </p:spTree>
    <p:extLst>
      <p:ext uri="{BB962C8B-B14F-4D97-AF65-F5344CB8AC3E}">
        <p14:creationId xmlns:p14="http://schemas.microsoft.com/office/powerpoint/2010/main" val="3240623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9">
            <a:extLst>
              <a:ext uri="{FF2B5EF4-FFF2-40B4-BE49-F238E27FC236}">
                <a16:creationId xmlns:a16="http://schemas.microsoft.com/office/drawing/2014/main" id="{8E3DDE5B-9BA2-4169-888B-5935C652AA41}"/>
              </a:ext>
            </a:extLst>
          </p:cNvPr>
          <p:cNvSpPr>
            <a:spLocks/>
          </p:cNvSpPr>
          <p:nvPr/>
        </p:nvSpPr>
        <p:spPr bwMode="auto">
          <a:xfrm>
            <a:off x="4622800" y="0"/>
            <a:ext cx="7569200" cy="6866467"/>
          </a:xfrm>
          <a:custGeom>
            <a:avLst/>
            <a:gdLst>
              <a:gd name="T0" fmla="*/ 1902 w 1902"/>
              <a:gd name="T1" fmla="*/ 1727 h 1727"/>
              <a:gd name="T2" fmla="*/ 1902 w 1902"/>
              <a:gd name="T3" fmla="*/ 0 h 1727"/>
              <a:gd name="T4" fmla="*/ 1005 w 1902"/>
              <a:gd name="T5" fmla="*/ 0 h 1727"/>
              <a:gd name="T6" fmla="*/ 1024 w 1902"/>
              <a:gd name="T7" fmla="*/ 104 h 1727"/>
              <a:gd name="T8" fmla="*/ 1020 w 1902"/>
              <a:gd name="T9" fmla="*/ 183 h 1727"/>
              <a:gd name="T10" fmla="*/ 787 w 1902"/>
              <a:gd name="T11" fmla="*/ 479 h 1727"/>
              <a:gd name="T12" fmla="*/ 568 w 1902"/>
              <a:gd name="T13" fmla="*/ 726 h 1727"/>
              <a:gd name="T14" fmla="*/ 639 w 1902"/>
              <a:gd name="T15" fmla="*/ 1018 h 1727"/>
              <a:gd name="T16" fmla="*/ 512 w 1902"/>
              <a:gd name="T17" fmla="*/ 1301 h 1727"/>
              <a:gd name="T18" fmla="*/ 192 w 1902"/>
              <a:gd name="T19" fmla="*/ 1529 h 1727"/>
              <a:gd name="T20" fmla="*/ 0 w 1902"/>
              <a:gd name="T21" fmla="*/ 1727 h 1727"/>
              <a:gd name="T22" fmla="*/ 1902 w 1902"/>
              <a:gd name="T23" fmla="*/ 1727 h 1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902" h="1727">
                <a:moveTo>
                  <a:pt x="1902" y="1727"/>
                </a:moveTo>
                <a:cubicBezTo>
                  <a:pt x="1902" y="0"/>
                  <a:pt x="1902" y="0"/>
                  <a:pt x="1902" y="0"/>
                </a:cubicBezTo>
                <a:cubicBezTo>
                  <a:pt x="1005" y="0"/>
                  <a:pt x="1005" y="0"/>
                  <a:pt x="1005" y="0"/>
                </a:cubicBezTo>
                <a:cubicBezTo>
                  <a:pt x="1016" y="34"/>
                  <a:pt x="1022" y="69"/>
                  <a:pt x="1024" y="104"/>
                </a:cubicBezTo>
                <a:cubicBezTo>
                  <a:pt x="1025" y="130"/>
                  <a:pt x="1024" y="157"/>
                  <a:pt x="1020" y="183"/>
                </a:cubicBezTo>
                <a:cubicBezTo>
                  <a:pt x="997" y="323"/>
                  <a:pt x="905" y="413"/>
                  <a:pt x="787" y="479"/>
                </a:cubicBezTo>
                <a:cubicBezTo>
                  <a:pt x="685" y="536"/>
                  <a:pt x="585" y="601"/>
                  <a:pt x="568" y="726"/>
                </a:cubicBezTo>
                <a:cubicBezTo>
                  <a:pt x="553" y="837"/>
                  <a:pt x="634" y="914"/>
                  <a:pt x="639" y="1018"/>
                </a:cubicBezTo>
                <a:cubicBezTo>
                  <a:pt x="643" y="1124"/>
                  <a:pt x="585" y="1227"/>
                  <a:pt x="512" y="1301"/>
                </a:cubicBezTo>
                <a:cubicBezTo>
                  <a:pt x="419" y="1393"/>
                  <a:pt x="300" y="1453"/>
                  <a:pt x="192" y="1529"/>
                </a:cubicBezTo>
                <a:cubicBezTo>
                  <a:pt x="117" y="1582"/>
                  <a:pt x="44" y="1648"/>
                  <a:pt x="0" y="1727"/>
                </a:cubicBezTo>
                <a:lnTo>
                  <a:pt x="1902" y="1727"/>
                </a:lnTo>
                <a:close/>
              </a:path>
            </a:pathLst>
          </a:custGeom>
          <a:gradFill>
            <a:gsLst>
              <a:gs pos="0">
                <a:srgbClr val="5877B6"/>
              </a:gs>
              <a:gs pos="100000">
                <a:srgbClr val="465E96"/>
              </a:gs>
            </a:gsLst>
            <a:lin ang="5400000" scaled="0"/>
          </a:gra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pic>
        <p:nvPicPr>
          <p:cNvPr id="4" name="图形 3">
            <a:extLst>
              <a:ext uri="{FF2B5EF4-FFF2-40B4-BE49-F238E27FC236}">
                <a16:creationId xmlns:a16="http://schemas.microsoft.com/office/drawing/2014/main" id="{85283BB4-C5B8-427A-B45B-980B3988B8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34050" y="1250950"/>
            <a:ext cx="4889500" cy="4356100"/>
          </a:xfrm>
          <a:prstGeom prst="rect">
            <a:avLst/>
          </a:prstGeom>
        </p:spPr>
      </p:pic>
      <p:sp>
        <p:nvSpPr>
          <p:cNvPr id="13" name="TextBox 21">
            <a:extLst>
              <a:ext uri="{FF2B5EF4-FFF2-40B4-BE49-F238E27FC236}">
                <a16:creationId xmlns:a16="http://schemas.microsoft.com/office/drawing/2014/main" id="{41966009-D92C-44B3-992A-B960E31525C2}"/>
              </a:ext>
            </a:extLst>
          </p:cNvPr>
          <p:cNvSpPr txBox="1"/>
          <p:nvPr/>
        </p:nvSpPr>
        <p:spPr>
          <a:xfrm>
            <a:off x="1074733" y="2326655"/>
            <a:ext cx="25189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100000">
                      <a:srgbClr val="5877B6"/>
                    </a:gs>
                    <a:gs pos="0">
                      <a:srgbClr val="465E96"/>
                    </a:gs>
                  </a:gsLst>
                  <a:lin ang="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目   录</a:t>
            </a:r>
            <a:endParaRPr kumimoji="0" lang="en-US" altLang="zh-CN" sz="4800" b="1" i="0" u="none" strike="noStrike" kern="1200" cap="none" spc="0" normalizeH="0" baseline="0" noProof="0" dirty="0">
              <a:ln>
                <a:noFill/>
              </a:ln>
              <a:gradFill>
                <a:gsLst>
                  <a:gs pos="100000">
                    <a:srgbClr val="5877B6"/>
                  </a:gs>
                  <a:gs pos="0">
                    <a:srgbClr val="465E96"/>
                  </a:gs>
                </a:gsLst>
                <a:lin ang="0" scaled="0"/>
              </a:gra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" name="椭圆 11">
            <a:extLst>
              <a:ext uri="{FF2B5EF4-FFF2-40B4-BE49-F238E27FC236}">
                <a16:creationId xmlns:a16="http://schemas.microsoft.com/office/drawing/2014/main" id="{8FC4A3FD-BB84-4F2C-86E6-9331BE3B11C7}"/>
              </a:ext>
            </a:extLst>
          </p:cNvPr>
          <p:cNvSpPr/>
          <p:nvPr/>
        </p:nvSpPr>
        <p:spPr>
          <a:xfrm>
            <a:off x="572986" y="4064860"/>
            <a:ext cx="318347" cy="318347"/>
          </a:xfrm>
          <a:prstGeom prst="ellipse">
            <a:avLst/>
          </a:prstGeom>
          <a:gradFill>
            <a:gsLst>
              <a:gs pos="0">
                <a:srgbClr val="5877B6"/>
              </a:gs>
              <a:gs pos="100000">
                <a:srgbClr val="465E96"/>
              </a:gs>
            </a:gsLst>
            <a:lin ang="5400000" scaled="0"/>
          </a:gradFill>
          <a:ln>
            <a:noFill/>
          </a:ln>
          <a:effectLst>
            <a:outerShdw blurRad="254000" dist="101600" dir="5400000" algn="ctr" rotWithShape="0">
              <a:srgbClr val="5877B6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15" name="TextBox 51">
            <a:extLst>
              <a:ext uri="{FF2B5EF4-FFF2-40B4-BE49-F238E27FC236}">
                <a16:creationId xmlns:a16="http://schemas.microsoft.com/office/drawing/2014/main" id="{95529E35-8F10-4362-817B-40911B41714E}"/>
              </a:ext>
            </a:extLst>
          </p:cNvPr>
          <p:cNvSpPr txBox="1"/>
          <p:nvPr/>
        </p:nvSpPr>
        <p:spPr>
          <a:xfrm>
            <a:off x="1059773" y="3993202"/>
            <a:ext cx="5617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609585">
              <a:defRPr/>
            </a:pPr>
            <a:r>
              <a:rPr lang="zh-CN" altLang="en-US" sz="2400" b="1" dirty="0">
                <a:gradFill>
                  <a:gsLst>
                    <a:gs pos="100000">
                      <a:srgbClr val="465E96"/>
                    </a:gs>
                    <a:gs pos="0">
                      <a:srgbClr val="5877B6">
                        <a:lumMod val="80000"/>
                        <a:lumOff val="20000"/>
                      </a:srgbClr>
                    </a:gs>
                  </a:gsLst>
                  <a:lin ang="54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任务   实现</a:t>
            </a:r>
            <a:r>
              <a:rPr lang="en-US" altLang="zh-CN" sz="2400" b="1" dirty="0">
                <a:gradFill>
                  <a:gsLst>
                    <a:gs pos="100000">
                      <a:srgbClr val="465E96"/>
                    </a:gs>
                    <a:gs pos="0">
                      <a:srgbClr val="5877B6">
                        <a:lumMod val="80000"/>
                        <a:lumOff val="20000"/>
                      </a:srgbClr>
                    </a:gs>
                  </a:gsLst>
                  <a:lin ang="54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USB</a:t>
            </a:r>
            <a:r>
              <a:rPr lang="zh-CN" altLang="en-US" sz="2400" b="1" dirty="0">
                <a:gradFill>
                  <a:gsLst>
                    <a:gs pos="100000">
                      <a:srgbClr val="465E96"/>
                    </a:gs>
                    <a:gs pos="0">
                      <a:srgbClr val="5877B6">
                        <a:lumMod val="80000"/>
                        <a:lumOff val="20000"/>
                      </a:srgbClr>
                    </a:gs>
                  </a:gsLst>
                  <a:lin ang="54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接口模拟</a:t>
            </a:r>
            <a:endParaRPr kumimoji="0" lang="en-US" sz="1467" b="1" i="0" u="none" strike="noStrike" kern="1200" cap="none" spc="0" normalizeH="0" baseline="0" noProof="0" dirty="0">
              <a:ln>
                <a:noFill/>
              </a:ln>
              <a:solidFill>
                <a:srgbClr val="D9275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1505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/>
      <p:bldP spid="12" grpId="0" animBg="1"/>
      <p:bldP spid="1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sp>
        <p:nvSpPr>
          <p:cNvPr id="17" name="矩形: 对角圆角 16">
            <a:extLst>
              <a:ext uri="{FF2B5EF4-FFF2-40B4-BE49-F238E27FC236}">
                <a16:creationId xmlns:a16="http://schemas.microsoft.com/office/drawing/2014/main" id="{83FE14B6-0FFA-485A-9AFF-ACDDF8C913B1}"/>
              </a:ext>
            </a:extLst>
          </p:cNvPr>
          <p:cNvSpPr/>
          <p:nvPr/>
        </p:nvSpPr>
        <p:spPr>
          <a:xfrm>
            <a:off x="1209814" y="895284"/>
            <a:ext cx="2160240" cy="492443"/>
          </a:xfrm>
          <a:prstGeom prst="round2DiagRect">
            <a:avLst/>
          </a:prstGeom>
          <a:solidFill>
            <a:srgbClr val="8DA0C6"/>
          </a:solidFill>
          <a:ln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2. 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程序代码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3EB4AD40-AA9C-4380-A207-C2896038134F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D949D414-3C66-4C6E-9756-0E8F466EA66C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34099900-766D-47B4-9D28-6BD03F65020D}"/>
              </a:ext>
            </a:extLst>
          </p:cNvPr>
          <p:cNvSpPr txBox="1"/>
          <p:nvPr/>
        </p:nvSpPr>
        <p:spPr>
          <a:xfrm>
            <a:off x="734299" y="146214"/>
            <a:ext cx="3308598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USB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接口模拟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25044458-8259-43B5-AB45-1FA578DD9E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0404" y="1839706"/>
            <a:ext cx="7925123" cy="1412144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49163217-A92D-4B11-A29D-4DE7F7B31E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0403" y="3251850"/>
            <a:ext cx="7925123" cy="301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1216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sp>
        <p:nvSpPr>
          <p:cNvPr id="16" name="矩形 15">
            <a:extLst>
              <a:ext uri="{FF2B5EF4-FFF2-40B4-BE49-F238E27FC236}">
                <a16:creationId xmlns:a16="http://schemas.microsoft.com/office/drawing/2014/main" id="{3EB4AD40-AA9C-4380-A207-C2896038134F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D949D414-3C66-4C6E-9756-0E8F466EA66C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CF903E24-88D0-471F-B00F-6107B11B8AA0}"/>
              </a:ext>
            </a:extLst>
          </p:cNvPr>
          <p:cNvSpPr txBox="1"/>
          <p:nvPr/>
        </p:nvSpPr>
        <p:spPr>
          <a:xfrm>
            <a:off x="734299" y="146214"/>
            <a:ext cx="3308598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USB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接口模拟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2E2DD17A-31CD-4550-8446-122DEEEB19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6348" y="1675869"/>
            <a:ext cx="8684539" cy="3158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9274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sp>
        <p:nvSpPr>
          <p:cNvPr id="16" name="矩形 15">
            <a:extLst>
              <a:ext uri="{FF2B5EF4-FFF2-40B4-BE49-F238E27FC236}">
                <a16:creationId xmlns:a16="http://schemas.microsoft.com/office/drawing/2014/main" id="{3EB4AD40-AA9C-4380-A207-C2896038134F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D949D414-3C66-4C6E-9756-0E8F466EA66C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92AB78B2-7F76-4F29-8E0C-48219A0D34E1}"/>
              </a:ext>
            </a:extLst>
          </p:cNvPr>
          <p:cNvSpPr txBox="1"/>
          <p:nvPr/>
        </p:nvSpPr>
        <p:spPr>
          <a:xfrm>
            <a:off x="734299" y="146214"/>
            <a:ext cx="3308598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USB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接口模拟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FA1F288E-B8F3-4669-9BB4-9AF6B0FCDE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3060" y="1088351"/>
            <a:ext cx="7804450" cy="4968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66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sp>
        <p:nvSpPr>
          <p:cNvPr id="16" name="矩形 15">
            <a:extLst>
              <a:ext uri="{FF2B5EF4-FFF2-40B4-BE49-F238E27FC236}">
                <a16:creationId xmlns:a16="http://schemas.microsoft.com/office/drawing/2014/main" id="{3EB4AD40-AA9C-4380-A207-C2896038134F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D949D414-3C66-4C6E-9756-0E8F466EA66C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8D9FCAF3-661F-4C22-BEB1-8AE9A2C40BAB}"/>
              </a:ext>
            </a:extLst>
          </p:cNvPr>
          <p:cNvSpPr txBox="1"/>
          <p:nvPr/>
        </p:nvSpPr>
        <p:spPr>
          <a:xfrm>
            <a:off x="734299" y="146214"/>
            <a:ext cx="3308598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USB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接口模拟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09E987F6-650F-4A7B-8FF4-ACA4812934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031" y="1895643"/>
            <a:ext cx="9822569" cy="2798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8282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sp>
        <p:nvSpPr>
          <p:cNvPr id="66" name="TextBox 21">
            <a:extLst>
              <a:ext uri="{FF2B5EF4-FFF2-40B4-BE49-F238E27FC236}">
                <a16:creationId xmlns:a16="http://schemas.microsoft.com/office/drawing/2014/main" id="{C617E6D7-83A8-4FAD-9DE9-0905310C185F}"/>
              </a:ext>
            </a:extLst>
          </p:cNvPr>
          <p:cNvSpPr txBox="1"/>
          <p:nvPr/>
        </p:nvSpPr>
        <p:spPr>
          <a:xfrm>
            <a:off x="863599" y="856451"/>
            <a:ext cx="87328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巩固训练：几何图形设计及其面积、周长计算</a:t>
            </a:r>
            <a:endParaRPr kumimoji="0" lang="en-US" altLang="zh-CN" sz="32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5877B6"/>
                  </a:gs>
                  <a:gs pos="100000">
                    <a:srgbClr val="465E96"/>
                  </a:gs>
                </a:gsLst>
                <a:lin ang="5400000" scaled="0"/>
              </a:gra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1" name="TextBox 53">
            <a:extLst>
              <a:ext uri="{FF2B5EF4-FFF2-40B4-BE49-F238E27FC236}">
                <a16:creationId xmlns:a16="http://schemas.microsoft.com/office/drawing/2014/main" id="{FA7736D3-4DF2-4E42-BAC1-553B7A6AA116}"/>
              </a:ext>
            </a:extLst>
          </p:cNvPr>
          <p:cNvSpPr txBox="1"/>
          <p:nvPr/>
        </p:nvSpPr>
        <p:spPr>
          <a:xfrm>
            <a:off x="969410" y="2319215"/>
            <a:ext cx="10253179" cy="17745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1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）掌握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Java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接口的定义、实现与使用；</a:t>
            </a:r>
          </a:p>
          <a:p>
            <a:pPr lvl="0"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2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）掌握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Java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接口与多态的关系；</a:t>
            </a:r>
          </a:p>
          <a:p>
            <a:pPr lvl="0"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3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）掌握面向接口编程的思想；</a:t>
            </a:r>
          </a:p>
          <a:p>
            <a:pPr lvl="0"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4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）掌握接口中常量的使用。</a:t>
            </a:r>
          </a:p>
        </p:txBody>
      </p:sp>
      <p:sp>
        <p:nvSpPr>
          <p:cNvPr id="18" name="矩形: 对角圆角 17">
            <a:extLst>
              <a:ext uri="{FF2B5EF4-FFF2-40B4-BE49-F238E27FC236}">
                <a16:creationId xmlns:a16="http://schemas.microsoft.com/office/drawing/2014/main" id="{82843DAB-E5D2-43D1-BCC1-252CD407067A}"/>
              </a:ext>
            </a:extLst>
          </p:cNvPr>
          <p:cNvSpPr/>
          <p:nvPr/>
        </p:nvSpPr>
        <p:spPr>
          <a:xfrm>
            <a:off x="863599" y="1744446"/>
            <a:ext cx="2160240" cy="492443"/>
          </a:xfrm>
          <a:prstGeom prst="round2DiagRect">
            <a:avLst/>
          </a:prstGeom>
          <a:solidFill>
            <a:srgbClr val="8DA0C6"/>
          </a:solidFill>
          <a:ln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1. 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实训目的</a:t>
            </a:r>
          </a:p>
        </p:txBody>
      </p:sp>
      <p:sp>
        <p:nvSpPr>
          <p:cNvPr id="17" name="矩形: 对角圆角 16">
            <a:extLst>
              <a:ext uri="{FF2B5EF4-FFF2-40B4-BE49-F238E27FC236}">
                <a16:creationId xmlns:a16="http://schemas.microsoft.com/office/drawing/2014/main" id="{83FE14B6-0FFA-485A-9AFF-ACDDF8C913B1}"/>
              </a:ext>
            </a:extLst>
          </p:cNvPr>
          <p:cNvSpPr/>
          <p:nvPr/>
        </p:nvSpPr>
        <p:spPr>
          <a:xfrm>
            <a:off x="1068413" y="4270828"/>
            <a:ext cx="2160240" cy="492443"/>
          </a:xfrm>
          <a:prstGeom prst="round2DiagRect">
            <a:avLst/>
          </a:prstGeom>
          <a:solidFill>
            <a:srgbClr val="8DA0C6"/>
          </a:solidFill>
          <a:ln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2. 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实训内容</a:t>
            </a:r>
          </a:p>
        </p:txBody>
      </p:sp>
      <p:sp>
        <p:nvSpPr>
          <p:cNvPr id="19" name="TextBox 53">
            <a:extLst>
              <a:ext uri="{FF2B5EF4-FFF2-40B4-BE49-F238E27FC236}">
                <a16:creationId xmlns:a16="http://schemas.microsoft.com/office/drawing/2014/main" id="{2342D248-6794-436A-8103-1EA5C76166E7}"/>
              </a:ext>
            </a:extLst>
          </p:cNvPr>
          <p:cNvSpPr txBox="1"/>
          <p:nvPr/>
        </p:nvSpPr>
        <p:spPr>
          <a:xfrm>
            <a:off x="1134401" y="4940359"/>
            <a:ext cx="10253179" cy="8511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just" defTabSz="609585">
              <a:lnSpc>
                <a:spcPct val="150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设计几何图形（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Shape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）、矩形（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Rectangle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）、圆形（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Circle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）、正方形（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Square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），能够利用接口和多态性计算几何图形的面积和周长，并显示出来。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A3160009-150A-4F77-9B8B-B083B31B5316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90EC91A1-9105-4990-A952-63F16BB2AA05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F42839CC-8867-430C-8B0A-0C800FF2D82E}"/>
              </a:ext>
            </a:extLst>
          </p:cNvPr>
          <p:cNvSpPr txBox="1"/>
          <p:nvPr/>
        </p:nvSpPr>
        <p:spPr>
          <a:xfrm>
            <a:off x="734299" y="146214"/>
            <a:ext cx="3308598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USB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接口模拟</a:t>
            </a:r>
          </a:p>
        </p:txBody>
      </p:sp>
    </p:spTree>
    <p:extLst>
      <p:ext uri="{BB962C8B-B14F-4D97-AF65-F5344CB8AC3E}">
        <p14:creationId xmlns:p14="http://schemas.microsoft.com/office/powerpoint/2010/main" val="3464968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  <p:bldP spid="1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3000">
              <a:srgbClr val="5877B6"/>
            </a:gs>
            <a:gs pos="100000">
              <a:srgbClr val="465E96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任意多边形: 形状 19">
            <a:extLst>
              <a:ext uri="{FF2B5EF4-FFF2-40B4-BE49-F238E27FC236}">
                <a16:creationId xmlns:a16="http://schemas.microsoft.com/office/drawing/2014/main" id="{D035236D-571F-4E36-8D43-B076A39B1BC9}"/>
              </a:ext>
            </a:extLst>
          </p:cNvPr>
          <p:cNvSpPr>
            <a:spLocks/>
          </p:cNvSpPr>
          <p:nvPr/>
        </p:nvSpPr>
        <p:spPr bwMode="auto">
          <a:xfrm>
            <a:off x="5295296" y="0"/>
            <a:ext cx="6896704" cy="6858000"/>
          </a:xfrm>
          <a:custGeom>
            <a:avLst/>
            <a:gdLst>
              <a:gd name="connsiteX0" fmla="*/ 0 w 5172528"/>
              <a:gd name="connsiteY0" fmla="*/ 0 h 5143500"/>
              <a:gd name="connsiteX1" fmla="*/ 5057233 w 5172528"/>
              <a:gd name="connsiteY1" fmla="*/ 0 h 5143500"/>
              <a:gd name="connsiteX2" fmla="*/ 5172528 w 5172528"/>
              <a:gd name="connsiteY2" fmla="*/ 0 h 5143500"/>
              <a:gd name="connsiteX3" fmla="*/ 5172528 w 5172528"/>
              <a:gd name="connsiteY3" fmla="*/ 5143500 h 5143500"/>
              <a:gd name="connsiteX4" fmla="*/ 5170060 w 5172528"/>
              <a:gd name="connsiteY4" fmla="*/ 5143500 h 5143500"/>
              <a:gd name="connsiteX5" fmla="*/ 2422279 w 5172528"/>
              <a:gd name="connsiteY5" fmla="*/ 5143500 h 5143500"/>
              <a:gd name="connsiteX6" fmla="*/ 2157109 w 5172528"/>
              <a:gd name="connsiteY6" fmla="*/ 4979789 h 5143500"/>
              <a:gd name="connsiteX7" fmla="*/ 1200711 w 5172528"/>
              <a:gd name="connsiteY7" fmla="*/ 4759524 h 5143500"/>
              <a:gd name="connsiteX8" fmla="*/ 378388 w 5172528"/>
              <a:gd name="connsiteY8" fmla="*/ 4271367 h 5143500"/>
              <a:gd name="connsiteX9" fmla="*/ 345614 w 5172528"/>
              <a:gd name="connsiteY9" fmla="*/ 3443883 h 5143500"/>
              <a:gd name="connsiteX10" fmla="*/ 768694 w 5172528"/>
              <a:gd name="connsiteY10" fmla="*/ 2702719 h 5143500"/>
              <a:gd name="connsiteX11" fmla="*/ 1194753 w 5172528"/>
              <a:gd name="connsiteY11" fmla="*/ 1163836 h 5143500"/>
              <a:gd name="connsiteX12" fmla="*/ 1188794 w 5172528"/>
              <a:gd name="connsiteY12" fmla="*/ 1151930 h 5143500"/>
              <a:gd name="connsiteX13" fmla="*/ 670372 w 5172528"/>
              <a:gd name="connsiteY13" fmla="*/ 514945 h 5143500"/>
              <a:gd name="connsiteX14" fmla="*/ 32774 w 5172528"/>
              <a:gd name="connsiteY14" fmla="*/ 32742 h 5143500"/>
              <a:gd name="connsiteX15" fmla="*/ 0 w 5172528"/>
              <a:gd name="connsiteY15" fmla="*/ 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172528" h="5143500">
                <a:moveTo>
                  <a:pt x="0" y="0"/>
                </a:moveTo>
                <a:cubicBezTo>
                  <a:pt x="0" y="0"/>
                  <a:pt x="0" y="0"/>
                  <a:pt x="5057233" y="0"/>
                </a:cubicBezTo>
                <a:lnTo>
                  <a:pt x="5172528" y="0"/>
                </a:lnTo>
                <a:lnTo>
                  <a:pt x="5172528" y="5143500"/>
                </a:lnTo>
                <a:lnTo>
                  <a:pt x="5170060" y="5143500"/>
                </a:lnTo>
                <a:cubicBezTo>
                  <a:pt x="4777520" y="5143500"/>
                  <a:pt x="3992440" y="5143500"/>
                  <a:pt x="2422279" y="5143500"/>
                </a:cubicBezTo>
                <a:cubicBezTo>
                  <a:pt x="2344813" y="5080992"/>
                  <a:pt x="2255430" y="5024438"/>
                  <a:pt x="2157109" y="4979789"/>
                </a:cubicBezTo>
                <a:cubicBezTo>
                  <a:pt x="1859166" y="4845844"/>
                  <a:pt x="1522490" y="4827985"/>
                  <a:pt x="1200711" y="4759524"/>
                </a:cubicBezTo>
                <a:cubicBezTo>
                  <a:pt x="878933" y="4694039"/>
                  <a:pt x="542257" y="4557117"/>
                  <a:pt x="378388" y="4271367"/>
                </a:cubicBezTo>
                <a:cubicBezTo>
                  <a:pt x="235375" y="4024313"/>
                  <a:pt x="250273" y="3711774"/>
                  <a:pt x="345614" y="3443883"/>
                </a:cubicBezTo>
                <a:cubicBezTo>
                  <a:pt x="443936" y="3175992"/>
                  <a:pt x="610784" y="2940844"/>
                  <a:pt x="768694" y="2702719"/>
                </a:cubicBezTo>
                <a:cubicBezTo>
                  <a:pt x="1039822" y="2288977"/>
                  <a:pt x="1379477" y="1669852"/>
                  <a:pt x="1194753" y="1163836"/>
                </a:cubicBezTo>
                <a:cubicBezTo>
                  <a:pt x="1191773" y="1157883"/>
                  <a:pt x="1191773" y="1154906"/>
                  <a:pt x="1188794" y="1151930"/>
                </a:cubicBezTo>
                <a:cubicBezTo>
                  <a:pt x="1090472" y="895945"/>
                  <a:pt x="878933" y="684610"/>
                  <a:pt x="670372" y="514945"/>
                </a:cubicBezTo>
                <a:cubicBezTo>
                  <a:pt x="464792" y="348258"/>
                  <a:pt x="235375" y="205383"/>
                  <a:pt x="32774" y="32742"/>
                </a:cubicBezTo>
                <a:cubicBezTo>
                  <a:pt x="20856" y="20836"/>
                  <a:pt x="11918" y="11906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pic>
        <p:nvPicPr>
          <p:cNvPr id="3" name="图形 2">
            <a:extLst>
              <a:ext uri="{FF2B5EF4-FFF2-40B4-BE49-F238E27FC236}">
                <a16:creationId xmlns:a16="http://schemas.microsoft.com/office/drawing/2014/main" id="{6B72358E-5066-44AE-966F-C4584C0B71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066060" y="727360"/>
            <a:ext cx="4557485" cy="5145085"/>
          </a:xfrm>
          <a:prstGeom prst="rect">
            <a:avLst/>
          </a:prstGeom>
        </p:spPr>
      </p:pic>
      <p:sp>
        <p:nvSpPr>
          <p:cNvPr id="15" name="TextBox 21">
            <a:extLst>
              <a:ext uri="{FF2B5EF4-FFF2-40B4-BE49-F238E27FC236}">
                <a16:creationId xmlns:a16="http://schemas.microsoft.com/office/drawing/2014/main" id="{FCA8A889-F7F0-4C2F-9809-D0BE99891A69}"/>
              </a:ext>
            </a:extLst>
          </p:cNvPr>
          <p:cNvSpPr txBox="1"/>
          <p:nvPr/>
        </p:nvSpPr>
        <p:spPr>
          <a:xfrm>
            <a:off x="986522" y="3096141"/>
            <a:ext cx="3330954" cy="995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867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谢谢观看</a:t>
            </a:r>
            <a:endParaRPr kumimoji="0" lang="id-ID" sz="5867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3606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id="{C352D612-C567-4F59-B99B-74B394D67A8F}"/>
              </a:ext>
            </a:extLst>
          </p:cNvPr>
          <p:cNvSpPr/>
          <p:nvPr/>
        </p:nvSpPr>
        <p:spPr>
          <a:xfrm>
            <a:off x="0" y="2178639"/>
            <a:ext cx="12192000" cy="2997200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6" name="TextBox 21">
            <a:extLst>
              <a:ext uri="{FF2B5EF4-FFF2-40B4-BE49-F238E27FC236}">
                <a16:creationId xmlns:a16="http://schemas.microsoft.com/office/drawing/2014/main" id="{8C930C76-4380-4F6B-BF54-0EB9C2A5BE2D}"/>
              </a:ext>
            </a:extLst>
          </p:cNvPr>
          <p:cNvSpPr txBox="1"/>
          <p:nvPr/>
        </p:nvSpPr>
        <p:spPr>
          <a:xfrm>
            <a:off x="4580072" y="2967335"/>
            <a:ext cx="5706357" cy="913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609585">
              <a:defRPr/>
            </a:pPr>
            <a:r>
              <a:rPr lang="zh-CN" altLang="en-US" sz="5333" b="1" dirty="0">
                <a:solidFill>
                  <a:prstClr val="white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实现</a:t>
            </a:r>
            <a:r>
              <a:rPr lang="en-US" altLang="zh-CN" sz="5333" b="1" dirty="0">
                <a:solidFill>
                  <a:prstClr val="white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USB</a:t>
            </a:r>
            <a:r>
              <a:rPr lang="zh-CN" altLang="en-US" sz="5333" b="1" dirty="0">
                <a:solidFill>
                  <a:prstClr val="white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接口模拟</a:t>
            </a:r>
            <a:endParaRPr kumimoji="0" lang="zh-CN" altLang="en-US" sz="5333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TextBox 21">
            <a:extLst>
              <a:ext uri="{FF2B5EF4-FFF2-40B4-BE49-F238E27FC236}">
                <a16:creationId xmlns:a16="http://schemas.microsoft.com/office/drawing/2014/main" id="{03A8D603-32C6-412D-8F30-56FABCB9C515}"/>
              </a:ext>
            </a:extLst>
          </p:cNvPr>
          <p:cNvSpPr txBox="1"/>
          <p:nvPr/>
        </p:nvSpPr>
        <p:spPr>
          <a:xfrm>
            <a:off x="2449615" y="2967335"/>
            <a:ext cx="21003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任务</a:t>
            </a:r>
            <a:endParaRPr kumimoji="0" lang="id-ID" sz="5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25267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53">
            <a:extLst>
              <a:ext uri="{FF2B5EF4-FFF2-40B4-BE49-F238E27FC236}">
                <a16:creationId xmlns:a16="http://schemas.microsoft.com/office/drawing/2014/main" id="{482D7E09-347B-4C0A-8ED1-E7D1CDEF4FFB}"/>
              </a:ext>
            </a:extLst>
          </p:cNvPr>
          <p:cNvSpPr txBox="1"/>
          <p:nvPr/>
        </p:nvSpPr>
        <p:spPr>
          <a:xfrm>
            <a:off x="1176198" y="2376918"/>
            <a:ext cx="9606533" cy="17745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just" defTabSz="609585">
              <a:lnSpc>
                <a:spcPct val="150000"/>
              </a:lnSpc>
              <a:spcAft>
                <a:spcPts val="160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计算机主板上的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USB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接口有严格的规范，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U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盘、移动硬盘的内部结构不相同，每种盘的容量也不同，但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U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盘、移动硬盘都遵守了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USB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接口的规范，所以，在使用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USB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接口时，可以将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U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盘、移动硬盘插入任意一个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USB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接口，而不用担心哪个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USB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接口是专门插哪个盘。请编写程序，模拟使用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USB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接口的过程。其运行结果如下：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0" name="矩形: 对角圆角 9">
            <a:extLst>
              <a:ext uri="{FF2B5EF4-FFF2-40B4-BE49-F238E27FC236}">
                <a16:creationId xmlns:a16="http://schemas.microsoft.com/office/drawing/2014/main" id="{E01EAC6E-D0C2-4B61-8F8F-6D34BE48DE78}"/>
              </a:ext>
            </a:extLst>
          </p:cNvPr>
          <p:cNvSpPr/>
          <p:nvPr/>
        </p:nvSpPr>
        <p:spPr>
          <a:xfrm>
            <a:off x="1176198" y="1589786"/>
            <a:ext cx="2160240" cy="492443"/>
          </a:xfrm>
          <a:prstGeom prst="round2Diag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任务描述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F1D77C0F-FCD1-4F00-AB87-1DC6DAEC9899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BF183E81-0E95-4955-8462-1D334940F3F8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48ABBDF3-79EF-4652-A835-A540DAE178E4}"/>
              </a:ext>
            </a:extLst>
          </p:cNvPr>
          <p:cNvSpPr txBox="1"/>
          <p:nvPr/>
        </p:nvSpPr>
        <p:spPr>
          <a:xfrm>
            <a:off x="734299" y="146214"/>
            <a:ext cx="3308598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USB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接口模拟</a:t>
            </a:r>
          </a:p>
        </p:txBody>
      </p:sp>
      <p:pic>
        <p:nvPicPr>
          <p:cNvPr id="1026" name="图片 123">
            <a:extLst>
              <a:ext uri="{FF2B5EF4-FFF2-40B4-BE49-F238E27FC236}">
                <a16:creationId xmlns:a16="http://schemas.microsoft.com/office/drawing/2014/main" id="{2B7A989D-8196-4FD8-B0C2-6FB52E17EB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1085" y="4317476"/>
            <a:ext cx="6604542" cy="2064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98697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A75FDB0C-7625-4C6D-9EE1-1AAB8CB988B0}"/>
              </a:ext>
            </a:extLst>
          </p:cNvPr>
          <p:cNvGrpSpPr/>
          <p:nvPr/>
        </p:nvGrpSpPr>
        <p:grpSpPr>
          <a:xfrm>
            <a:off x="8851113" y="2351594"/>
            <a:ext cx="2243628" cy="1246997"/>
            <a:chOff x="8609812" y="2351592"/>
            <a:chExt cx="2243628" cy="1246996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41F4331A-C2A3-4C6B-87F2-FC1E61AF0186}"/>
                </a:ext>
              </a:extLst>
            </p:cNvPr>
            <p:cNvSpPr txBox="1"/>
            <p:nvPr/>
          </p:nvSpPr>
          <p:spPr>
            <a:xfrm>
              <a:off x="9003486" y="2351592"/>
              <a:ext cx="1849954" cy="367359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cs"/>
                </a:rPr>
                <a:t>添加标题内容</a:t>
              </a:r>
              <a:endParaRPr kumimoji="0" lang="id-ID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cs typeface="+mn-cs"/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8412B31B-EADA-413E-A909-B38ECC887EA4}"/>
                </a:ext>
              </a:extLst>
            </p:cNvPr>
            <p:cNvSpPr/>
            <p:nvPr/>
          </p:nvSpPr>
          <p:spPr>
            <a:xfrm>
              <a:off x="8609812" y="2774388"/>
              <a:ext cx="2243628" cy="8242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Segoe UI Light" panose="020B0502040204020203" pitchFamily="34" charset="0"/>
                </a:rPr>
                <a:t>您的内容打在这里，或者通过复制您的文本后，在此框中选择粘贴，并选择只保留文字。</a:t>
              </a:r>
            </a:p>
          </p:txBody>
        </p:sp>
      </p:grpSp>
      <p:sp>
        <p:nvSpPr>
          <p:cNvPr id="66" name="TextBox 21">
            <a:extLst>
              <a:ext uri="{FF2B5EF4-FFF2-40B4-BE49-F238E27FC236}">
                <a16:creationId xmlns:a16="http://schemas.microsoft.com/office/drawing/2014/main" id="{C617E6D7-83A8-4FAD-9DE9-0905310C185F}"/>
              </a:ext>
            </a:extLst>
          </p:cNvPr>
          <p:cNvSpPr txBox="1"/>
          <p:nvPr/>
        </p:nvSpPr>
        <p:spPr>
          <a:xfrm>
            <a:off x="988823" y="1072129"/>
            <a:ext cx="32155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1.1   Java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接口</a:t>
            </a:r>
            <a:endParaRPr kumimoji="0" lang="en-US" altLang="zh-CN" sz="32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5877B6"/>
                  </a:gs>
                  <a:gs pos="100000">
                    <a:srgbClr val="465E96"/>
                  </a:gs>
                </a:gsLst>
                <a:lin ang="5400000" scaled="0"/>
              </a:gra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1" name="TextBox 53">
            <a:extLst>
              <a:ext uri="{FF2B5EF4-FFF2-40B4-BE49-F238E27FC236}">
                <a16:creationId xmlns:a16="http://schemas.microsoft.com/office/drawing/2014/main" id="{FA7736D3-4DF2-4E42-BAC1-553B7A6AA116}"/>
              </a:ext>
            </a:extLst>
          </p:cNvPr>
          <p:cNvSpPr txBox="1"/>
          <p:nvPr/>
        </p:nvSpPr>
        <p:spPr>
          <a:xfrm>
            <a:off x="1296626" y="2142630"/>
            <a:ext cx="9798115" cy="26978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just" defTabSz="609585">
              <a:lnSpc>
                <a:spcPct val="150000"/>
              </a:lnSpc>
            </a:pPr>
            <a:r>
              <a:rPr lang="en-US" altLang="zh-CN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en-US" altLang="zh-CN" sz="2000" b="1" dirty="0">
                <a:solidFill>
                  <a:srgbClr val="8DA0C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 </a:t>
            </a:r>
            <a:r>
              <a:rPr lang="zh-CN" altLang="en-US" sz="2000" b="1" dirty="0">
                <a:solidFill>
                  <a:srgbClr val="8DA0C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接口的概念    </a:t>
            </a:r>
            <a:endParaRPr lang="en-US" altLang="zh-CN" sz="2000" b="1" dirty="0">
              <a:solidFill>
                <a:srgbClr val="8DA0C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 algn="just" defTabSz="609585">
              <a:lnSpc>
                <a:spcPct val="150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Java 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程序设计中的接口（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interface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）也是一种规范，用来组织应用程序中的类，并调节它们的相互关系。接口是由常量和抽象方法组成的特殊类，是对抽象类的进一步抽象，形成了一个属性和行为的介绍集合，该集合通常代表了一组功能的实现。</a:t>
            </a:r>
            <a:endParaRPr lang="en-US" altLang="zh-CN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Java 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不支持多继承性，即一个类只能有一个父类。单继承性使得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Java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简单，易于管理程序。为了克服单继承的缺点，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Java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使用了接口，一个类可以实现多个接口。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C9682B13-3D70-4B53-A45B-742AE1549CF7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CC181182-828A-460E-948A-6AFAA442B379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7" name="圆角矩形 14">
            <a:extLst>
              <a:ext uri="{FF2B5EF4-FFF2-40B4-BE49-F238E27FC236}">
                <a16:creationId xmlns:a16="http://schemas.microsoft.com/office/drawing/2014/main" id="{55BD0FBD-D314-4886-B66C-48D3B9998486}"/>
              </a:ext>
            </a:extLst>
          </p:cNvPr>
          <p:cNvSpPr/>
          <p:nvPr/>
        </p:nvSpPr>
        <p:spPr>
          <a:xfrm>
            <a:off x="862851" y="1920211"/>
            <a:ext cx="10496040" cy="3207970"/>
          </a:xfrm>
          <a:prstGeom prst="roundRect">
            <a:avLst>
              <a:gd name="adj" fmla="val 0"/>
            </a:avLst>
          </a:prstGeom>
          <a:noFill/>
          <a:ln w="3175">
            <a:solidFill>
              <a:srgbClr val="5776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99"/>
          </a:p>
        </p:txBody>
      </p:sp>
      <p:sp>
        <p:nvSpPr>
          <p:cNvPr id="20" name="矩形 93">
            <a:extLst>
              <a:ext uri="{FF2B5EF4-FFF2-40B4-BE49-F238E27FC236}">
                <a16:creationId xmlns:a16="http://schemas.microsoft.com/office/drawing/2014/main" id="{EC6C7B57-DB3B-4A72-952E-3A6920158028}"/>
              </a:ext>
            </a:extLst>
          </p:cNvPr>
          <p:cNvSpPr/>
          <p:nvPr/>
        </p:nvSpPr>
        <p:spPr>
          <a:xfrm>
            <a:off x="855416" y="1892493"/>
            <a:ext cx="314751" cy="313809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rgbClr val="8DA0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99"/>
          </a:p>
        </p:txBody>
      </p:sp>
      <p:sp>
        <p:nvSpPr>
          <p:cNvPr id="21" name="矩形 93">
            <a:extLst>
              <a:ext uri="{FF2B5EF4-FFF2-40B4-BE49-F238E27FC236}">
                <a16:creationId xmlns:a16="http://schemas.microsoft.com/office/drawing/2014/main" id="{BE3C5998-2642-45C1-A36A-8AD6F94F26DD}"/>
              </a:ext>
            </a:extLst>
          </p:cNvPr>
          <p:cNvSpPr/>
          <p:nvPr/>
        </p:nvSpPr>
        <p:spPr>
          <a:xfrm rot="10800000">
            <a:off x="11032235" y="4783760"/>
            <a:ext cx="334091" cy="372139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rgbClr val="8DA0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99"/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8ED4596C-EC4A-40BE-A0FB-0DB5451C4E0A}"/>
              </a:ext>
            </a:extLst>
          </p:cNvPr>
          <p:cNvSpPr txBox="1"/>
          <p:nvPr/>
        </p:nvSpPr>
        <p:spPr>
          <a:xfrm>
            <a:off x="734299" y="146214"/>
            <a:ext cx="3308598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USB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接口模拟</a:t>
            </a:r>
          </a:p>
        </p:txBody>
      </p:sp>
    </p:spTree>
    <p:extLst>
      <p:ext uri="{BB962C8B-B14F-4D97-AF65-F5344CB8AC3E}">
        <p14:creationId xmlns:p14="http://schemas.microsoft.com/office/powerpoint/2010/main" val="653624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  <p:bldP spid="17" grpId="0" animBg="1"/>
      <p:bldP spid="20" grpId="0" animBg="1"/>
      <p:bldP spid="2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A75FDB0C-7625-4C6D-9EE1-1AAB8CB988B0}"/>
              </a:ext>
            </a:extLst>
          </p:cNvPr>
          <p:cNvGrpSpPr/>
          <p:nvPr/>
        </p:nvGrpSpPr>
        <p:grpSpPr>
          <a:xfrm>
            <a:off x="8851113" y="2351594"/>
            <a:ext cx="2243628" cy="1246997"/>
            <a:chOff x="8609812" y="2351592"/>
            <a:chExt cx="2243628" cy="1246996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41F4331A-C2A3-4C6B-87F2-FC1E61AF0186}"/>
                </a:ext>
              </a:extLst>
            </p:cNvPr>
            <p:cNvSpPr txBox="1"/>
            <p:nvPr/>
          </p:nvSpPr>
          <p:spPr>
            <a:xfrm>
              <a:off x="9003486" y="2351592"/>
              <a:ext cx="1849954" cy="367359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cs"/>
                </a:rPr>
                <a:t>添加标题内容</a:t>
              </a:r>
              <a:endParaRPr kumimoji="0" lang="id-ID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cs typeface="+mn-cs"/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8412B31B-EADA-413E-A909-B38ECC887EA4}"/>
                </a:ext>
              </a:extLst>
            </p:cNvPr>
            <p:cNvSpPr/>
            <p:nvPr/>
          </p:nvSpPr>
          <p:spPr>
            <a:xfrm>
              <a:off x="8609812" y="2774388"/>
              <a:ext cx="2243628" cy="8242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Segoe UI Light" panose="020B0502040204020203" pitchFamily="34" charset="0"/>
                </a:rPr>
                <a:t>您的内容打在这里，或者通过复制您的文本后，在此框中选择粘贴，并选择只保留文字。</a:t>
              </a:r>
            </a:p>
          </p:txBody>
        </p:sp>
      </p:grpSp>
      <p:sp>
        <p:nvSpPr>
          <p:cNvPr id="71" name="TextBox 53">
            <a:extLst>
              <a:ext uri="{FF2B5EF4-FFF2-40B4-BE49-F238E27FC236}">
                <a16:creationId xmlns:a16="http://schemas.microsoft.com/office/drawing/2014/main" id="{FA7736D3-4DF2-4E42-BAC1-553B7A6AA116}"/>
              </a:ext>
            </a:extLst>
          </p:cNvPr>
          <p:cNvSpPr txBox="1"/>
          <p:nvPr/>
        </p:nvSpPr>
        <p:spPr>
          <a:xfrm>
            <a:off x="1238359" y="1974348"/>
            <a:ext cx="9946270" cy="26978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609585">
              <a:lnSpc>
                <a:spcPct val="150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en-US" altLang="zh-CN" sz="2000" b="1" dirty="0">
                <a:solidFill>
                  <a:srgbClr val="8DA0C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 </a:t>
            </a:r>
            <a:r>
              <a:rPr lang="zh-CN" altLang="en-US" sz="2000" b="1" dirty="0">
                <a:solidFill>
                  <a:srgbClr val="8DA0C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接口的声明</a:t>
            </a:r>
            <a:endParaRPr lang="en-US" altLang="zh-CN" sz="2000" b="1" dirty="0">
              <a:solidFill>
                <a:srgbClr val="8DA0C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just" defTabSz="609585">
              <a:lnSpc>
                <a:spcPct val="150000"/>
              </a:lnSpc>
            </a:pPr>
            <a:endParaRPr lang="en-US" altLang="zh-CN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just" defTabSz="609585">
              <a:lnSpc>
                <a:spcPct val="150000"/>
              </a:lnSpc>
            </a:pPr>
            <a:endParaRPr lang="en-US" altLang="zh-CN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just" defTabSz="609585">
              <a:lnSpc>
                <a:spcPct val="150000"/>
              </a:lnSpc>
            </a:pPr>
            <a:endParaRPr lang="en-US" altLang="zh-CN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just" defTabSz="609585">
              <a:lnSpc>
                <a:spcPct val="150000"/>
              </a:lnSpc>
            </a:pPr>
            <a:endParaRPr lang="en-US" altLang="zh-CN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just" defTabSz="609585">
              <a:lnSpc>
                <a:spcPct val="150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接口的声明的语法格式看出，接口是由常量和抽象方法组成的特殊类。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C9682B13-3D70-4B53-A45B-742AE1549CF7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CC181182-828A-460E-948A-6AFAA442B379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7" name="圆角矩形 5">
            <a:extLst>
              <a:ext uri="{FF2B5EF4-FFF2-40B4-BE49-F238E27FC236}">
                <a16:creationId xmlns:a16="http://schemas.microsoft.com/office/drawing/2014/main" id="{7416A691-D993-4C66-A7CC-D2C3C16BC6BE}"/>
              </a:ext>
            </a:extLst>
          </p:cNvPr>
          <p:cNvSpPr/>
          <p:nvPr/>
        </p:nvSpPr>
        <p:spPr>
          <a:xfrm>
            <a:off x="633565" y="1051045"/>
            <a:ext cx="11023882" cy="5272256"/>
          </a:xfrm>
          <a:prstGeom prst="roundRect">
            <a:avLst/>
          </a:prstGeom>
          <a:noFill/>
          <a:ln w="22225"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A365B2B6-D7DE-4806-BA8A-D1D705C21A72}"/>
              </a:ext>
            </a:extLst>
          </p:cNvPr>
          <p:cNvSpPr txBox="1"/>
          <p:nvPr/>
        </p:nvSpPr>
        <p:spPr>
          <a:xfrm>
            <a:off x="734299" y="146214"/>
            <a:ext cx="3308598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USB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接口模拟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C7632B69-AEA8-4C67-AD40-B362B08947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5304" y="2638127"/>
            <a:ext cx="8992379" cy="1341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5983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A75FDB0C-7625-4C6D-9EE1-1AAB8CB988B0}"/>
              </a:ext>
            </a:extLst>
          </p:cNvPr>
          <p:cNvGrpSpPr/>
          <p:nvPr/>
        </p:nvGrpSpPr>
        <p:grpSpPr>
          <a:xfrm>
            <a:off x="8851113" y="2351594"/>
            <a:ext cx="2243628" cy="1246997"/>
            <a:chOff x="8609812" y="2351592"/>
            <a:chExt cx="2243628" cy="1246996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41F4331A-C2A3-4C6B-87F2-FC1E61AF0186}"/>
                </a:ext>
              </a:extLst>
            </p:cNvPr>
            <p:cNvSpPr txBox="1"/>
            <p:nvPr/>
          </p:nvSpPr>
          <p:spPr>
            <a:xfrm>
              <a:off x="9003486" y="2351592"/>
              <a:ext cx="1849954" cy="367359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cs"/>
                </a:rPr>
                <a:t>添加标题内容</a:t>
              </a:r>
              <a:endParaRPr kumimoji="0" lang="id-ID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cs typeface="+mn-cs"/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8412B31B-EADA-413E-A909-B38ECC887EA4}"/>
                </a:ext>
              </a:extLst>
            </p:cNvPr>
            <p:cNvSpPr/>
            <p:nvPr/>
          </p:nvSpPr>
          <p:spPr>
            <a:xfrm>
              <a:off x="8609812" y="2774388"/>
              <a:ext cx="2243628" cy="8242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Segoe UI Light" panose="020B0502040204020203" pitchFamily="34" charset="0"/>
                </a:rPr>
                <a:t>您的内容打在这里，或者通过复制您的文本后，在此框中选择粘贴，并选择只保留文字。</a:t>
              </a:r>
            </a:p>
          </p:txBody>
        </p:sp>
      </p:grpSp>
      <p:sp>
        <p:nvSpPr>
          <p:cNvPr id="71" name="TextBox 53">
            <a:extLst>
              <a:ext uri="{FF2B5EF4-FFF2-40B4-BE49-F238E27FC236}">
                <a16:creationId xmlns:a16="http://schemas.microsoft.com/office/drawing/2014/main" id="{FA7736D3-4DF2-4E42-BAC1-553B7A6AA116}"/>
              </a:ext>
            </a:extLst>
          </p:cNvPr>
          <p:cNvSpPr txBox="1"/>
          <p:nvPr/>
        </p:nvSpPr>
        <p:spPr>
          <a:xfrm>
            <a:off x="1257213" y="1557166"/>
            <a:ext cx="9946270" cy="40828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609585">
              <a:lnSpc>
                <a:spcPct val="150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en-US" altLang="zh-CN" sz="2000" b="1" dirty="0">
                <a:solidFill>
                  <a:srgbClr val="8DA0C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3. </a:t>
            </a:r>
            <a:r>
              <a:rPr lang="zh-CN" altLang="en-US" sz="2000" b="1" dirty="0">
                <a:solidFill>
                  <a:srgbClr val="8DA0C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接口的实现和使用</a:t>
            </a:r>
            <a:endParaRPr lang="en-US" altLang="zh-CN" sz="2000" b="1" dirty="0">
              <a:solidFill>
                <a:srgbClr val="8DA0C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just" defTabSz="609585">
              <a:lnSpc>
                <a:spcPct val="150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既然接口里只有抽象方法，它只要声明而不用定义处理方式，于是自然可以联想到接口也没有办法像一般类一样，再用它来创建对象。利用接口打造新的类的过程，称之为接口的实现（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implementation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），同时实现了接口的类称之为接口实现类。接口实现格式如下：</a:t>
            </a:r>
            <a:endParaRPr lang="en-US" altLang="zh-CN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just" defTabSz="609585">
              <a:lnSpc>
                <a:spcPct val="150000"/>
              </a:lnSpc>
            </a:pPr>
            <a:endParaRPr lang="en-US" altLang="zh-CN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just" defTabSz="609585">
              <a:lnSpc>
                <a:spcPct val="150000"/>
              </a:lnSpc>
            </a:pPr>
            <a:endParaRPr lang="en-US" altLang="zh-CN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just" defTabSz="609585">
              <a:lnSpc>
                <a:spcPct val="150000"/>
              </a:lnSpc>
            </a:pPr>
            <a:endParaRPr lang="en-US" altLang="zh-CN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just" defTabSz="609585">
              <a:lnSpc>
                <a:spcPct val="150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C9682B13-3D70-4B53-A45B-742AE1549CF7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CC181182-828A-460E-948A-6AFAA442B379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7" name="圆角矩形 5">
            <a:extLst>
              <a:ext uri="{FF2B5EF4-FFF2-40B4-BE49-F238E27FC236}">
                <a16:creationId xmlns:a16="http://schemas.microsoft.com/office/drawing/2014/main" id="{7416A691-D993-4C66-A7CC-D2C3C16BC6BE}"/>
              </a:ext>
            </a:extLst>
          </p:cNvPr>
          <p:cNvSpPr/>
          <p:nvPr/>
        </p:nvSpPr>
        <p:spPr>
          <a:xfrm>
            <a:off x="734299" y="1159383"/>
            <a:ext cx="11023882" cy="4878415"/>
          </a:xfrm>
          <a:prstGeom prst="roundRect">
            <a:avLst/>
          </a:prstGeom>
          <a:noFill/>
          <a:ln w="22225"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A365B2B6-D7DE-4806-BA8A-D1D705C21A72}"/>
              </a:ext>
            </a:extLst>
          </p:cNvPr>
          <p:cNvSpPr txBox="1"/>
          <p:nvPr/>
        </p:nvSpPr>
        <p:spPr>
          <a:xfrm>
            <a:off x="734299" y="146214"/>
            <a:ext cx="3308598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USB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接口模拟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4AF2EFFC-AE6F-4115-A97E-3D334102C9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4633" y="4010979"/>
            <a:ext cx="8839966" cy="1364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6442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A75FDB0C-7625-4C6D-9EE1-1AAB8CB988B0}"/>
              </a:ext>
            </a:extLst>
          </p:cNvPr>
          <p:cNvGrpSpPr/>
          <p:nvPr/>
        </p:nvGrpSpPr>
        <p:grpSpPr>
          <a:xfrm>
            <a:off x="8851113" y="2351594"/>
            <a:ext cx="2243628" cy="1246997"/>
            <a:chOff x="8609812" y="2351592"/>
            <a:chExt cx="2243628" cy="1246996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41F4331A-C2A3-4C6B-87F2-FC1E61AF0186}"/>
                </a:ext>
              </a:extLst>
            </p:cNvPr>
            <p:cNvSpPr txBox="1"/>
            <p:nvPr/>
          </p:nvSpPr>
          <p:spPr>
            <a:xfrm>
              <a:off x="9003486" y="2351592"/>
              <a:ext cx="1849954" cy="367359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cs"/>
                </a:rPr>
                <a:t>添加标题内容</a:t>
              </a:r>
              <a:endParaRPr kumimoji="0" lang="id-ID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cs typeface="+mn-cs"/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8412B31B-EADA-413E-A909-B38ECC887EA4}"/>
                </a:ext>
              </a:extLst>
            </p:cNvPr>
            <p:cNvSpPr/>
            <p:nvPr/>
          </p:nvSpPr>
          <p:spPr>
            <a:xfrm>
              <a:off x="8609812" y="2774388"/>
              <a:ext cx="2243628" cy="8242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Segoe UI Light" panose="020B0502040204020203" pitchFamily="34" charset="0"/>
                </a:rPr>
                <a:t>您的内容打在这里，或者通过复制您的文本后，在此框中选择粘贴，并选择只保留文字。</a:t>
              </a:r>
            </a:p>
          </p:txBody>
        </p:sp>
      </p:grpSp>
      <p:sp>
        <p:nvSpPr>
          <p:cNvPr id="16" name="矩形 15">
            <a:extLst>
              <a:ext uri="{FF2B5EF4-FFF2-40B4-BE49-F238E27FC236}">
                <a16:creationId xmlns:a16="http://schemas.microsoft.com/office/drawing/2014/main" id="{C9682B13-3D70-4B53-A45B-742AE1549CF7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CC181182-828A-460E-948A-6AFAA442B379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7" name="圆角矩形 5">
            <a:extLst>
              <a:ext uri="{FF2B5EF4-FFF2-40B4-BE49-F238E27FC236}">
                <a16:creationId xmlns:a16="http://schemas.microsoft.com/office/drawing/2014/main" id="{7416A691-D993-4C66-A7CC-D2C3C16BC6BE}"/>
              </a:ext>
            </a:extLst>
          </p:cNvPr>
          <p:cNvSpPr/>
          <p:nvPr/>
        </p:nvSpPr>
        <p:spPr>
          <a:xfrm>
            <a:off x="734299" y="1055802"/>
            <a:ext cx="11023882" cy="5213023"/>
          </a:xfrm>
          <a:prstGeom prst="roundRect">
            <a:avLst/>
          </a:prstGeom>
          <a:noFill/>
          <a:ln w="22225"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A365B2B6-D7DE-4806-BA8A-D1D705C21A72}"/>
              </a:ext>
            </a:extLst>
          </p:cNvPr>
          <p:cNvSpPr txBox="1"/>
          <p:nvPr/>
        </p:nvSpPr>
        <p:spPr>
          <a:xfrm>
            <a:off x="734299" y="146214"/>
            <a:ext cx="3308598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USB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接口模拟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3FD56B2C-AE59-4556-A9A9-8F6AED6763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7205" y="1175817"/>
            <a:ext cx="8878069" cy="4861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3161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>
            <a:extLst>
              <a:ext uri="{FF2B5EF4-FFF2-40B4-BE49-F238E27FC236}">
                <a16:creationId xmlns:a16="http://schemas.microsoft.com/office/drawing/2014/main" id="{C9682B13-3D70-4B53-A45B-742AE1549CF7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CC181182-828A-460E-948A-6AFAA442B379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7" name="圆角矩形 5">
            <a:extLst>
              <a:ext uri="{FF2B5EF4-FFF2-40B4-BE49-F238E27FC236}">
                <a16:creationId xmlns:a16="http://schemas.microsoft.com/office/drawing/2014/main" id="{7416A691-D993-4C66-A7CC-D2C3C16BC6BE}"/>
              </a:ext>
            </a:extLst>
          </p:cNvPr>
          <p:cNvSpPr/>
          <p:nvPr/>
        </p:nvSpPr>
        <p:spPr>
          <a:xfrm>
            <a:off x="584059" y="2090376"/>
            <a:ext cx="11023882" cy="3942780"/>
          </a:xfrm>
          <a:prstGeom prst="roundRect">
            <a:avLst/>
          </a:prstGeom>
          <a:noFill/>
          <a:ln w="22225"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8" name="TextBox 21">
            <a:extLst>
              <a:ext uri="{FF2B5EF4-FFF2-40B4-BE49-F238E27FC236}">
                <a16:creationId xmlns:a16="http://schemas.microsoft.com/office/drawing/2014/main" id="{F6665819-4DA4-47DC-89B4-9248E370BC4A}"/>
              </a:ext>
            </a:extLst>
          </p:cNvPr>
          <p:cNvSpPr txBox="1"/>
          <p:nvPr/>
        </p:nvSpPr>
        <p:spPr>
          <a:xfrm>
            <a:off x="988822" y="1072129"/>
            <a:ext cx="32829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1.2  </a:t>
            </a:r>
            <a:r>
              <a:rPr lang="zh-CN" altLang="en-US" sz="3200" dirty="0"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接口与多态</a:t>
            </a:r>
            <a:endParaRPr kumimoji="0" lang="en-US" altLang="zh-CN" sz="32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5877B6"/>
                  </a:gs>
                  <a:gs pos="100000">
                    <a:srgbClr val="465E96"/>
                  </a:gs>
                </a:gsLst>
                <a:lin ang="5400000" scaled="0"/>
              </a:gra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TextBox 53">
            <a:extLst>
              <a:ext uri="{FF2B5EF4-FFF2-40B4-BE49-F238E27FC236}">
                <a16:creationId xmlns:a16="http://schemas.microsoft.com/office/drawing/2014/main" id="{3F283733-6B74-4BB0-84EC-18E51F5F28E5}"/>
              </a:ext>
            </a:extLst>
          </p:cNvPr>
          <p:cNvSpPr txBox="1"/>
          <p:nvPr/>
        </p:nvSpPr>
        <p:spPr>
          <a:xfrm>
            <a:off x="1306921" y="2582032"/>
            <a:ext cx="9798115" cy="26978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just" defTabSz="609585">
              <a:lnSpc>
                <a:spcPct val="150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多态是面向对象编程思想的重要体现，它是建立在继承关系存在基础上的。接口与它的实现类之间存在实现关系，同时也就具有继承关系。因此接口可以像父类子类一样使用多态技术，其中接口回调就是多态技术的体现。接口回调是指：可以将接口实现类的对象赋给该接口声明的接口变量中，那么该接口变量就可以调用接口实现类对象中的方法。不同的类在使用同一接口时，可能具有不同的功能体现，即接口实现类的方法体不必相同，因此，接口回调可能产生不同的行为。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A4C0057C-87C7-4470-A0ED-E6A500259835}"/>
              </a:ext>
            </a:extLst>
          </p:cNvPr>
          <p:cNvSpPr txBox="1"/>
          <p:nvPr/>
        </p:nvSpPr>
        <p:spPr>
          <a:xfrm>
            <a:off x="734299" y="146214"/>
            <a:ext cx="3308598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USB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接口模拟</a:t>
            </a:r>
          </a:p>
        </p:txBody>
      </p:sp>
    </p:spTree>
    <p:extLst>
      <p:ext uri="{BB962C8B-B14F-4D97-AF65-F5344CB8AC3E}">
        <p14:creationId xmlns:p14="http://schemas.microsoft.com/office/powerpoint/2010/main" val="326924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Pro Hous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D92751"/>
      </a:accent1>
      <a:accent2>
        <a:srgbClr val="D8D8D8"/>
      </a:accent2>
      <a:accent3>
        <a:srgbClr val="BFBFBF"/>
      </a:accent3>
      <a:accent4>
        <a:srgbClr val="A5A5A5"/>
      </a:accent4>
      <a:accent5>
        <a:srgbClr val="BFBFBF"/>
      </a:accent5>
      <a:accent6>
        <a:srgbClr val="D8D8D8"/>
      </a:accent6>
      <a:hlink>
        <a:srgbClr val="0563C1"/>
      </a:hlink>
      <a:folHlink>
        <a:srgbClr val="954F72"/>
      </a:folHlink>
    </a:clrScheme>
    <a:fontScheme name="Pro House">
      <a:majorFont>
        <a:latin typeface="Roboto Medium"/>
        <a:ea typeface=""/>
        <a:cs typeface=""/>
      </a:majorFont>
      <a:minorFont>
        <a:latin typeface="Open Sans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</TotalTime>
  <Words>1290</Words>
  <Application>Microsoft Office PowerPoint</Application>
  <PresentationFormat>宽屏</PresentationFormat>
  <Paragraphs>102</Paragraphs>
  <Slides>25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39" baseType="lpstr">
      <vt:lpstr>Gill Sans</vt:lpstr>
      <vt:lpstr>等线</vt:lpstr>
      <vt:lpstr>等线 Light</vt:lpstr>
      <vt:lpstr>楷体</vt:lpstr>
      <vt:lpstr>思源黑体 CN Bold</vt:lpstr>
      <vt:lpstr>思源黑体 CN Regular</vt:lpstr>
      <vt:lpstr>微软雅黑</vt:lpstr>
      <vt:lpstr>印品黑体</vt:lpstr>
      <vt:lpstr>Arial</vt:lpstr>
      <vt:lpstr>Open Sans</vt:lpstr>
      <vt:lpstr>Raleway</vt:lpstr>
      <vt:lpstr>Roboto Medium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li yuting</dc:creator>
  <cp:lastModifiedBy>li yuting</cp:lastModifiedBy>
  <cp:revision>289</cp:revision>
  <dcterms:created xsi:type="dcterms:W3CDTF">2021-12-15T06:35:32Z</dcterms:created>
  <dcterms:modified xsi:type="dcterms:W3CDTF">2021-12-16T06:10:04Z</dcterms:modified>
</cp:coreProperties>
</file>