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1127" r:id="rId3"/>
    <p:sldId id="287" r:id="rId4"/>
    <p:sldId id="288" r:id="rId5"/>
    <p:sldId id="257" r:id="rId6"/>
    <p:sldId id="330" r:id="rId7"/>
    <p:sldId id="1158" r:id="rId8"/>
    <p:sldId id="1168" r:id="rId9"/>
    <p:sldId id="1169" r:id="rId10"/>
    <p:sldId id="1138" r:id="rId11"/>
    <p:sldId id="1170" r:id="rId12"/>
    <p:sldId id="1159" r:id="rId13"/>
    <p:sldId id="1177" r:id="rId14"/>
    <p:sldId id="1171" r:id="rId15"/>
    <p:sldId id="1172" r:id="rId16"/>
    <p:sldId id="1132" r:id="rId17"/>
    <p:sldId id="1166" r:id="rId18"/>
    <p:sldId id="1167" r:id="rId19"/>
    <p:sldId id="1176" r:id="rId20"/>
    <p:sldId id="1178" r:id="rId21"/>
    <p:sldId id="1139" r:id="rId22"/>
    <p:sldId id="1126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754262D-FA1B-4F52-B35C-F6A98E4295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9F5A8AA4-CC66-4A1B-BE12-00BF931686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32F57FF-076A-4277-A44C-8B921FDE8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8F1D681-0E6E-4269-9C46-9C90C100A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CD9A456-284B-4AE2-A022-2379AAABE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4724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7B77433-9370-4E16-A782-68684BC9D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3C9F5FD-08A7-4D87-8FBA-F9E431BA5D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CFFA7DD-688D-485A-AB2A-3A9DFBF1E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8380363-9554-4DCF-9B4C-BE97CA28D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F77A51F-1E81-497D-9BF1-62A9BD01E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5327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8432BE16-5F00-4586-BF00-6586768F0C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AF3569F-0466-48CE-8ECE-82C9DC3FAA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0272457-1F80-4BE0-A42B-92D89C788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D28FD56-FE34-4521-B285-FC192852A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FD4DBA3-C3D1-4CC8-8403-6172B2A84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75155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>
            <a:extLst>
              <a:ext uri="{FF2B5EF4-FFF2-40B4-BE49-F238E27FC236}">
                <a16:creationId xmlns:a16="http://schemas.microsoft.com/office/drawing/2014/main" id="{084BB70F-A6FD-458B-A03E-270004AC36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08359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0013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153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8948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5670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6866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7461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228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CE32DF3-F20D-4A44-A6D7-D1C673DFB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F5CDC57-C5DD-474C-963D-4BB5CABA13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0F50B78-A875-4E45-91B5-49939EF587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FBFC2DF-B6ED-44E0-936C-6E214237F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57A2164-AFDA-48F8-A7EC-76ACF6199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35928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4584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0307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2221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6289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23073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84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7924800" y="0"/>
            <a:ext cx="1828800" cy="2514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</p:spTree>
    <p:extLst>
      <p:ext uri="{BB962C8B-B14F-4D97-AF65-F5344CB8AC3E}">
        <p14:creationId xmlns:p14="http://schemas.microsoft.com/office/powerpoint/2010/main" val="1408042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09530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页">
    <p:bg>
      <p:bgPr>
        <a:solidFill>
          <a:srgbClr val="FAFAFA">
            <a:alpha val="9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160021"/>
            <a:ext cx="12192000" cy="625313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93700" dist="177800" dir="5400000" algn="t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800"/>
          </a:p>
        </p:txBody>
      </p:sp>
      <p:sp>
        <p:nvSpPr>
          <p:cNvPr id="8" name="灯片编号占位符 4"/>
          <p:cNvSpPr txBox="1">
            <a:spLocks/>
          </p:cNvSpPr>
          <p:nvPr userDrawn="1"/>
        </p:nvSpPr>
        <p:spPr>
          <a:xfrm>
            <a:off x="11635152" y="6478470"/>
            <a:ext cx="258083" cy="246221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>
            <a:defPPr>
              <a:defRPr lang="zh-CN"/>
            </a:defPPr>
            <a:lvl1pPr marL="0" algn="r" defTabSz="914400" rtl="0" eaLnBrk="1" latinLnBrk="0" hangingPunct="1">
              <a:defRPr lang="en-US" altLang="zh-CN" sz="1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B44C642-52FE-4436-9921-21EF1F32C57C}" type="slidenum">
              <a:rPr lang="zh-CN" altLang="en-US" sz="1600" smtClean="0">
                <a:solidFill>
                  <a:schemeClr val="accent3"/>
                </a:solidFill>
                <a:latin typeface="+mn-lt"/>
              </a:rPr>
              <a:pPr/>
              <a:t>‹#›</a:t>
            </a:fld>
            <a:endParaRPr lang="zh-CN" altLang="en-US" sz="1600">
              <a:solidFill>
                <a:schemeClr val="accent3"/>
              </a:solidFill>
              <a:latin typeface="+mn-lt"/>
            </a:endParaRPr>
          </a:p>
        </p:txBody>
      </p:sp>
      <p:sp>
        <p:nvSpPr>
          <p:cNvPr id="10" name="Line 28"/>
          <p:cNvSpPr>
            <a:spLocks noChangeShapeType="1"/>
          </p:cNvSpPr>
          <p:nvPr userDrawn="1"/>
        </p:nvSpPr>
        <p:spPr bwMode="auto">
          <a:xfrm flipH="1">
            <a:off x="11459303" y="6503525"/>
            <a:ext cx="115024" cy="196107"/>
          </a:xfrm>
          <a:prstGeom prst="line">
            <a:avLst/>
          </a:prstGeom>
          <a:noFill/>
          <a:ln w="6350" cap="flat">
            <a:solidFill>
              <a:schemeClr val="bg1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12" name="文本框 11"/>
          <p:cNvSpPr txBox="1"/>
          <p:nvPr userDrawn="1"/>
        </p:nvSpPr>
        <p:spPr>
          <a:xfrm>
            <a:off x="341716" y="6516942"/>
            <a:ext cx="4634282" cy="16927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altLang="zh-CN" sz="1100" spc="300">
                <a:solidFill>
                  <a:schemeClr val="bg1">
                    <a:lumMod val="65000"/>
                  </a:schemeClr>
                </a:solidFill>
              </a:rPr>
              <a:t>SHANGHAI  OOOPIC  TECHNOLOGIES  CO.,LTD.</a:t>
            </a:r>
            <a:endParaRPr lang="zh-CN" altLang="en-US" sz="1100" spc="3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0" y="395947"/>
            <a:ext cx="103517" cy="51566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531352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E7C1287-A6DF-4E9B-8DF3-349F5C6E3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A5E689D-6F5D-4D69-B74B-DC804E057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010BB83-EA9B-4CE3-9097-865FF3E63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8FDB219-3999-4124-84A7-9B160B2B9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C8EF751-3ABD-408E-8FB1-F4B813E5E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4510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8DE9021-65C0-4692-9BA9-063C496F6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EE294AF-19CC-4486-B81D-2761A5445C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C9BC20B-B40A-4174-A5D7-11B986BF9C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7486078-B5F9-48B9-8111-C67396CCB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115929B-182D-482D-88FD-7A393934D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5EDA1D0-438A-4AE6-84CF-04576DEB6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8267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524A35D-E289-42D5-ABB5-87E8E1DD2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70E90EA-D154-4EDD-98DF-396ED50565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0F4247C-8F5D-4F94-9C12-EE756AE2F0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AB6D8CE9-1EC5-4771-A49A-883D5CD4BC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86734A85-F4EC-4DCC-BB99-F37D65C0E6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04338AF2-8BCB-4808-91D1-761D8078C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B84F4B89-4558-4E0C-B062-FF6912B84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4044F728-C4F1-4EE7-9FA8-E30BF1C45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1092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4A312C9-6B1F-4F75-94E1-4417624DA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A57DFB88-BB68-4FB4-AB08-C9A2CD7BD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CA2BE76E-221A-467D-AD98-C55BDB689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AA6AEF4-C7BE-488C-AE99-183E67AB0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5749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013D602E-0A6C-4BA8-AC27-2E6FC2597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46D0D44-8B06-487B-8F29-D772773C3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88F0B20-ABD9-4A71-ACCF-DDED4B337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9196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7A59C9C-C099-4B7C-BD7A-E24D5C745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E25E813-07F1-469B-B76C-09D89717ED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CEF8B21-5DFB-483D-8FA0-46E8712DB8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B4213BA-03E1-402F-801B-1B4890201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426A43E-90D9-41A1-9B4D-BBE97ED70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E0B921E-6752-4B6F-B8C9-0D13F6681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0195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1377F90-D205-4A85-B1AC-E100B4162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B1C4E33F-BE30-4BBD-A935-6DB8B047B1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AE398AA-F6EC-45A3-A850-982C015236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33A74D9-89BD-4C72-B3B4-6006D9278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C8D4C58-A24B-49C7-B45C-421AD943C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0E878A2-35C1-4633-8597-FE5386369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2500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46FEBD63-BE9B-4A1A-95AF-9288667EE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C9AA13B-CD0B-493B-A772-7BA48A82E9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B87AF96-BCE1-4267-ABC5-4F167445EB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FBE4A-D005-4560-B45C-A46D48B65121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998E4EB-F741-4E6B-852A-F4B6A511BB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4E998A9-7C73-48F0-A604-D97DD71193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8343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662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rgbClr val="5877B6"/>
            </a:gs>
            <a:gs pos="0">
              <a:srgbClr val="465E96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任意多边形: 形状 19">
            <a:extLst>
              <a:ext uri="{FF2B5EF4-FFF2-40B4-BE49-F238E27FC236}">
                <a16:creationId xmlns:a16="http://schemas.microsoft.com/office/drawing/2014/main" id="{D035236D-571F-4E36-8D43-B076A39B1BC9}"/>
              </a:ext>
            </a:extLst>
          </p:cNvPr>
          <p:cNvSpPr>
            <a:spLocks/>
          </p:cNvSpPr>
          <p:nvPr/>
        </p:nvSpPr>
        <p:spPr bwMode="auto">
          <a:xfrm>
            <a:off x="5295296" y="0"/>
            <a:ext cx="6896704" cy="6858000"/>
          </a:xfrm>
          <a:custGeom>
            <a:avLst/>
            <a:gdLst>
              <a:gd name="connsiteX0" fmla="*/ 0 w 5172528"/>
              <a:gd name="connsiteY0" fmla="*/ 0 h 5143500"/>
              <a:gd name="connsiteX1" fmla="*/ 5057233 w 5172528"/>
              <a:gd name="connsiteY1" fmla="*/ 0 h 5143500"/>
              <a:gd name="connsiteX2" fmla="*/ 5172528 w 5172528"/>
              <a:gd name="connsiteY2" fmla="*/ 0 h 5143500"/>
              <a:gd name="connsiteX3" fmla="*/ 5172528 w 5172528"/>
              <a:gd name="connsiteY3" fmla="*/ 5143500 h 5143500"/>
              <a:gd name="connsiteX4" fmla="*/ 5170060 w 5172528"/>
              <a:gd name="connsiteY4" fmla="*/ 5143500 h 5143500"/>
              <a:gd name="connsiteX5" fmla="*/ 2422279 w 5172528"/>
              <a:gd name="connsiteY5" fmla="*/ 5143500 h 5143500"/>
              <a:gd name="connsiteX6" fmla="*/ 2157109 w 5172528"/>
              <a:gd name="connsiteY6" fmla="*/ 4979789 h 5143500"/>
              <a:gd name="connsiteX7" fmla="*/ 1200711 w 5172528"/>
              <a:gd name="connsiteY7" fmla="*/ 4759524 h 5143500"/>
              <a:gd name="connsiteX8" fmla="*/ 378388 w 5172528"/>
              <a:gd name="connsiteY8" fmla="*/ 4271367 h 5143500"/>
              <a:gd name="connsiteX9" fmla="*/ 345614 w 5172528"/>
              <a:gd name="connsiteY9" fmla="*/ 3443883 h 5143500"/>
              <a:gd name="connsiteX10" fmla="*/ 768694 w 5172528"/>
              <a:gd name="connsiteY10" fmla="*/ 2702719 h 5143500"/>
              <a:gd name="connsiteX11" fmla="*/ 1194753 w 5172528"/>
              <a:gd name="connsiteY11" fmla="*/ 1163836 h 5143500"/>
              <a:gd name="connsiteX12" fmla="*/ 1188794 w 5172528"/>
              <a:gd name="connsiteY12" fmla="*/ 1151930 h 5143500"/>
              <a:gd name="connsiteX13" fmla="*/ 670372 w 5172528"/>
              <a:gd name="connsiteY13" fmla="*/ 514945 h 5143500"/>
              <a:gd name="connsiteX14" fmla="*/ 32774 w 5172528"/>
              <a:gd name="connsiteY14" fmla="*/ 32742 h 5143500"/>
              <a:gd name="connsiteX15" fmla="*/ 0 w 5172528"/>
              <a:gd name="connsiteY15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172528" h="5143500">
                <a:moveTo>
                  <a:pt x="0" y="0"/>
                </a:moveTo>
                <a:cubicBezTo>
                  <a:pt x="0" y="0"/>
                  <a:pt x="0" y="0"/>
                  <a:pt x="5057233" y="0"/>
                </a:cubicBezTo>
                <a:lnTo>
                  <a:pt x="5172528" y="0"/>
                </a:lnTo>
                <a:lnTo>
                  <a:pt x="5172528" y="5143500"/>
                </a:lnTo>
                <a:lnTo>
                  <a:pt x="5170060" y="5143500"/>
                </a:lnTo>
                <a:cubicBezTo>
                  <a:pt x="4777520" y="5143500"/>
                  <a:pt x="3992440" y="5143500"/>
                  <a:pt x="2422279" y="5143500"/>
                </a:cubicBezTo>
                <a:cubicBezTo>
                  <a:pt x="2344813" y="5080992"/>
                  <a:pt x="2255430" y="5024438"/>
                  <a:pt x="2157109" y="4979789"/>
                </a:cubicBezTo>
                <a:cubicBezTo>
                  <a:pt x="1859166" y="4845844"/>
                  <a:pt x="1522490" y="4827985"/>
                  <a:pt x="1200711" y="4759524"/>
                </a:cubicBezTo>
                <a:cubicBezTo>
                  <a:pt x="878933" y="4694039"/>
                  <a:pt x="542257" y="4557117"/>
                  <a:pt x="378388" y="4271367"/>
                </a:cubicBezTo>
                <a:cubicBezTo>
                  <a:pt x="235375" y="4024313"/>
                  <a:pt x="250273" y="3711774"/>
                  <a:pt x="345614" y="3443883"/>
                </a:cubicBezTo>
                <a:cubicBezTo>
                  <a:pt x="443936" y="3175992"/>
                  <a:pt x="610784" y="2940844"/>
                  <a:pt x="768694" y="2702719"/>
                </a:cubicBezTo>
                <a:cubicBezTo>
                  <a:pt x="1039822" y="2288977"/>
                  <a:pt x="1379477" y="1669852"/>
                  <a:pt x="1194753" y="1163836"/>
                </a:cubicBezTo>
                <a:cubicBezTo>
                  <a:pt x="1191773" y="1157883"/>
                  <a:pt x="1191773" y="1154906"/>
                  <a:pt x="1188794" y="1151930"/>
                </a:cubicBezTo>
                <a:cubicBezTo>
                  <a:pt x="1090472" y="895945"/>
                  <a:pt x="878933" y="684610"/>
                  <a:pt x="670372" y="514945"/>
                </a:cubicBezTo>
                <a:cubicBezTo>
                  <a:pt x="464792" y="348258"/>
                  <a:pt x="235375" y="205383"/>
                  <a:pt x="32774" y="32742"/>
                </a:cubicBezTo>
                <a:cubicBezTo>
                  <a:pt x="20856" y="20836"/>
                  <a:pt x="11918" y="11906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pic>
        <p:nvPicPr>
          <p:cNvPr id="3" name="图形 2">
            <a:extLst>
              <a:ext uri="{FF2B5EF4-FFF2-40B4-BE49-F238E27FC236}">
                <a16:creationId xmlns:a16="http://schemas.microsoft.com/office/drawing/2014/main" id="{6B72358E-5066-44AE-966F-C4584C0B71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66060" y="727360"/>
            <a:ext cx="4557485" cy="5145085"/>
          </a:xfrm>
          <a:prstGeom prst="rect">
            <a:avLst/>
          </a:prstGeom>
        </p:spPr>
      </p:pic>
      <p:sp>
        <p:nvSpPr>
          <p:cNvPr id="14" name="TextBox 21">
            <a:extLst>
              <a:ext uri="{FF2B5EF4-FFF2-40B4-BE49-F238E27FC236}">
                <a16:creationId xmlns:a16="http://schemas.microsoft.com/office/drawing/2014/main" id="{2AACAD38-307E-4B9C-B067-BDDD4FE3A4E6}"/>
              </a:ext>
            </a:extLst>
          </p:cNvPr>
          <p:cNvSpPr txBox="1"/>
          <p:nvPr/>
        </p:nvSpPr>
        <p:spPr>
          <a:xfrm>
            <a:off x="1450265" y="2012235"/>
            <a:ext cx="33361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 目 </a:t>
            </a:r>
            <a:r>
              <a:rPr kumimoji="0" lang="en-US" altLang="zh-CN" sz="7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6</a:t>
            </a:r>
            <a:endParaRPr kumimoji="0" lang="id-ID" sz="7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TextBox 21">
            <a:extLst>
              <a:ext uri="{FF2B5EF4-FFF2-40B4-BE49-F238E27FC236}">
                <a16:creationId xmlns:a16="http://schemas.microsoft.com/office/drawing/2014/main" id="{FCA8A889-F7F0-4C2F-9809-D0BE99891A69}"/>
              </a:ext>
            </a:extLst>
          </p:cNvPr>
          <p:cNvSpPr txBox="1"/>
          <p:nvPr/>
        </p:nvSpPr>
        <p:spPr>
          <a:xfrm>
            <a:off x="1109070" y="3645437"/>
            <a:ext cx="52440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管理员工信息</a:t>
            </a:r>
            <a:endParaRPr kumimoji="0" lang="id-ID" sz="4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0772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" advClick="0" advTm="3000"/>
    </mc:Choice>
    <mc:Fallback xmlns="">
      <p:transition advClick="0" advTm="3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5FDB0C-7625-4C6D-9EE1-1AAB8CB988B0}"/>
              </a:ext>
            </a:extLst>
          </p:cNvPr>
          <p:cNvGrpSpPr/>
          <p:nvPr/>
        </p:nvGrpSpPr>
        <p:grpSpPr>
          <a:xfrm>
            <a:off x="8851113" y="2351594"/>
            <a:ext cx="2243628" cy="1246997"/>
            <a:chOff x="8609812" y="2351592"/>
            <a:chExt cx="2243628" cy="1246996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1F4331A-C2A3-4C6B-87F2-FC1E61AF0186}"/>
                </a:ext>
              </a:extLst>
            </p:cNvPr>
            <p:cNvSpPr txBox="1"/>
            <p:nvPr/>
          </p:nvSpPr>
          <p:spPr>
            <a:xfrm>
              <a:off x="9003486" y="2351592"/>
              <a:ext cx="1849954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rPr>
                <a:t>添加标题内容</a:t>
              </a:r>
              <a:endParaRPr kumimoji="0" lang="id-ID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412B31B-EADA-413E-A909-B38ECC887EA4}"/>
                </a:ext>
              </a:extLst>
            </p:cNvPr>
            <p:cNvSpPr/>
            <p:nvPr/>
          </p:nvSpPr>
          <p:spPr>
            <a:xfrm>
              <a:off x="8609812" y="2774388"/>
              <a:ext cx="2243628" cy="824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71" name="TextBox 53">
            <a:extLst>
              <a:ext uri="{FF2B5EF4-FFF2-40B4-BE49-F238E27FC236}">
                <a16:creationId xmlns:a16="http://schemas.microsoft.com/office/drawing/2014/main" id="{FA7736D3-4DF2-4E42-BAC1-553B7A6AA116}"/>
              </a:ext>
            </a:extLst>
          </p:cNvPr>
          <p:cNvSpPr txBox="1"/>
          <p:nvPr/>
        </p:nvSpPr>
        <p:spPr>
          <a:xfrm>
            <a:off x="939263" y="2142630"/>
            <a:ext cx="10313474" cy="17745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srgbClr val="8DA0C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2. super</a:t>
            </a:r>
            <a:r>
              <a:rPr lang="zh-CN" altLang="en-US" sz="2000" dirty="0">
                <a:solidFill>
                  <a:srgbClr val="8DA0C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     </a:t>
            </a:r>
            <a:endParaRPr lang="en-US" altLang="zh-CN" sz="2000" dirty="0">
              <a:solidFill>
                <a:srgbClr val="8DA0C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super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主要的功能是完成子类调用父类中的内容。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super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有两种用法：第一种用法中，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super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表示的是所在类的直接父类对象，使用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super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可以调用父类的属性和方法。第二种用法，子类的构造方法中可以调用父类的构造方法。举例如下：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2" name="圆角矩形 5">
            <a:extLst>
              <a:ext uri="{FF2B5EF4-FFF2-40B4-BE49-F238E27FC236}">
                <a16:creationId xmlns:a16="http://schemas.microsoft.com/office/drawing/2014/main" id="{79B86FFC-F632-483E-B6A6-0D28ADD761D4}"/>
              </a:ext>
            </a:extLst>
          </p:cNvPr>
          <p:cNvSpPr/>
          <p:nvPr/>
        </p:nvSpPr>
        <p:spPr>
          <a:xfrm>
            <a:off x="518071" y="1593131"/>
            <a:ext cx="11023882" cy="3421930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C92B48E3-F8EF-4AE7-9246-3CFD0FE64A33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F5AB69F3-002D-4C5D-922A-8E26D407B48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C02A9DA9-A558-41A8-B574-9DD90A8D37A0}"/>
              </a:ext>
            </a:extLst>
          </p:cNvPr>
          <p:cNvSpPr txBox="1"/>
          <p:nvPr/>
        </p:nvSpPr>
        <p:spPr>
          <a:xfrm>
            <a:off x="734299" y="146214"/>
            <a:ext cx="3282950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实现员工信息管理</a:t>
            </a:r>
          </a:p>
        </p:txBody>
      </p:sp>
    </p:spTree>
    <p:extLst>
      <p:ext uri="{BB962C8B-B14F-4D97-AF65-F5344CB8AC3E}">
        <p14:creationId xmlns:p14="http://schemas.microsoft.com/office/powerpoint/2010/main" val="317175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41F4331A-C2A3-4C6B-87F2-FC1E61AF0186}"/>
              </a:ext>
            </a:extLst>
          </p:cNvPr>
          <p:cNvSpPr txBox="1"/>
          <p:nvPr/>
        </p:nvSpPr>
        <p:spPr>
          <a:xfrm>
            <a:off x="9244787" y="2351594"/>
            <a:ext cx="1849954" cy="367359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rPr>
              <a:t>添加标题内容</a:t>
            </a:r>
            <a:endParaRPr kumimoji="0" lang="id-ID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cs typeface="+mn-cs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A3ACC14F-60C0-4519-B8DC-E2DE161CAAC1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E15AB378-BBFD-41B1-ADFC-22664E9486A4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3DCA991F-5512-42D7-9F72-E1EE4B26734F}"/>
              </a:ext>
            </a:extLst>
          </p:cNvPr>
          <p:cNvSpPr txBox="1"/>
          <p:nvPr/>
        </p:nvSpPr>
        <p:spPr>
          <a:xfrm>
            <a:off x="734299" y="146214"/>
            <a:ext cx="3282950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实现员工信息管理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77FB262-B4B1-40A8-B83B-0C8D8964B7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9844" y="945945"/>
            <a:ext cx="8672312" cy="5631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886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5FDB0C-7625-4C6D-9EE1-1AAB8CB988B0}"/>
              </a:ext>
            </a:extLst>
          </p:cNvPr>
          <p:cNvGrpSpPr/>
          <p:nvPr/>
        </p:nvGrpSpPr>
        <p:grpSpPr>
          <a:xfrm>
            <a:off x="8851113" y="2351594"/>
            <a:ext cx="2243628" cy="1246997"/>
            <a:chOff x="8609812" y="2351592"/>
            <a:chExt cx="2243628" cy="1246996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1F4331A-C2A3-4C6B-87F2-FC1E61AF0186}"/>
                </a:ext>
              </a:extLst>
            </p:cNvPr>
            <p:cNvSpPr txBox="1"/>
            <p:nvPr/>
          </p:nvSpPr>
          <p:spPr>
            <a:xfrm>
              <a:off x="9003486" y="2351592"/>
              <a:ext cx="1849954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rPr>
                <a:t>添加标题内容</a:t>
              </a:r>
              <a:endParaRPr kumimoji="0" lang="id-ID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412B31B-EADA-413E-A909-B38ECC887EA4}"/>
                </a:ext>
              </a:extLst>
            </p:cNvPr>
            <p:cNvSpPr/>
            <p:nvPr/>
          </p:nvSpPr>
          <p:spPr>
            <a:xfrm>
              <a:off x="8609812" y="2774388"/>
              <a:ext cx="2243628" cy="824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71" name="TextBox 53">
            <a:extLst>
              <a:ext uri="{FF2B5EF4-FFF2-40B4-BE49-F238E27FC236}">
                <a16:creationId xmlns:a16="http://schemas.microsoft.com/office/drawing/2014/main" id="{FA7736D3-4DF2-4E42-BAC1-553B7A6AA116}"/>
              </a:ext>
            </a:extLst>
          </p:cNvPr>
          <p:cNvSpPr txBox="1"/>
          <p:nvPr/>
        </p:nvSpPr>
        <p:spPr>
          <a:xfrm>
            <a:off x="988822" y="1663952"/>
            <a:ext cx="10313474" cy="50061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8DA0C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8DA0C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  </a:t>
            </a:r>
            <a:r>
              <a:rPr lang="zh-CN" altLang="en-US" sz="2000" dirty="0">
                <a:solidFill>
                  <a:srgbClr val="8DA0C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最终类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8DA0C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algn="just" defTabSz="609585">
              <a:lnSpc>
                <a:spcPct val="150000"/>
              </a:lnSpc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Java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中的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final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关键字可以用来修饰类、方法和局部变量，修饰过的类叫做最终类，此类不能被继承。修饰过的方法叫做最终方法，此方法不能被子类复写。修饰过的变量实际上相当于常量，此变量（成员变量或局部变量）只能赋值一次。 </a:t>
            </a:r>
            <a:endParaRPr lang="en-US" altLang="zh-CN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algn="just" defTabSz="609585">
              <a:lnSpc>
                <a:spcPct val="150000"/>
              </a:lnSpc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</a:t>
            </a:r>
            <a:r>
              <a:rPr lang="en-US" altLang="zh-CN" sz="2000" dirty="0">
                <a:solidFill>
                  <a:srgbClr val="8DA0C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 </a:t>
            </a:r>
            <a:r>
              <a:rPr lang="zh-CN" altLang="en-US" sz="2000" dirty="0">
                <a:solidFill>
                  <a:srgbClr val="8DA0C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抽象类</a:t>
            </a:r>
            <a:endParaRPr lang="en-US" altLang="zh-CN" sz="2000" dirty="0">
              <a:solidFill>
                <a:srgbClr val="8DA0C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不能生成实例化对象的类称之为抽象类。抽象类定义规则如下： 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1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）抽象类和抽象方法都必须用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abstract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关键字来修饰。 </a:t>
            </a:r>
            <a:endParaRPr lang="en-US" altLang="zh-CN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2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）抽象类不能被实例化，也就是不能用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new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关键字去产生对象。 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3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）抽象方法只需声明，而不需实现。 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4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）含有抽象方法的类必须被声明为抽象类，抽象类的子类必须复写所有的抽象方法后才能被实例化，否则这个子类还是个抽象类。 </a:t>
            </a:r>
          </a:p>
        </p:txBody>
      </p:sp>
      <p:sp>
        <p:nvSpPr>
          <p:cNvPr id="22" name="圆角矩形 5">
            <a:extLst>
              <a:ext uri="{FF2B5EF4-FFF2-40B4-BE49-F238E27FC236}">
                <a16:creationId xmlns:a16="http://schemas.microsoft.com/office/drawing/2014/main" id="{79B86FFC-F632-483E-B6A6-0D28ADD761D4}"/>
              </a:ext>
            </a:extLst>
          </p:cNvPr>
          <p:cNvSpPr/>
          <p:nvPr/>
        </p:nvSpPr>
        <p:spPr>
          <a:xfrm>
            <a:off x="584059" y="1663952"/>
            <a:ext cx="11023882" cy="5090860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C92B48E3-F8EF-4AE7-9246-3CFD0FE64A33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F5AB69F3-002D-4C5D-922A-8E26D407B48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C3B8D2AC-153C-4189-8116-F68E566BE282}"/>
              </a:ext>
            </a:extLst>
          </p:cNvPr>
          <p:cNvSpPr txBox="1"/>
          <p:nvPr/>
        </p:nvSpPr>
        <p:spPr>
          <a:xfrm>
            <a:off x="734299" y="146214"/>
            <a:ext cx="3282950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实现员工信息管理</a:t>
            </a:r>
          </a:p>
        </p:txBody>
      </p:sp>
      <p:sp>
        <p:nvSpPr>
          <p:cNvPr id="19" name="TextBox 21">
            <a:extLst>
              <a:ext uri="{FF2B5EF4-FFF2-40B4-BE49-F238E27FC236}">
                <a16:creationId xmlns:a16="http://schemas.microsoft.com/office/drawing/2014/main" id="{B7D7FC48-5602-4287-B8A5-27ADFCE054CD}"/>
              </a:ext>
            </a:extLst>
          </p:cNvPr>
          <p:cNvSpPr txBox="1"/>
          <p:nvPr/>
        </p:nvSpPr>
        <p:spPr>
          <a:xfrm>
            <a:off x="988822" y="858917"/>
            <a:ext cx="4733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1.4  </a:t>
            </a:r>
            <a:r>
              <a:rPr lang="zh-CN" altLang="en-US" sz="32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最终类和抽象类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9487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5FDB0C-7625-4C6D-9EE1-1AAB8CB988B0}"/>
              </a:ext>
            </a:extLst>
          </p:cNvPr>
          <p:cNvGrpSpPr/>
          <p:nvPr/>
        </p:nvGrpSpPr>
        <p:grpSpPr>
          <a:xfrm>
            <a:off x="8851113" y="2351594"/>
            <a:ext cx="2243628" cy="1246997"/>
            <a:chOff x="8609812" y="2351592"/>
            <a:chExt cx="2243628" cy="1246996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1F4331A-C2A3-4C6B-87F2-FC1E61AF0186}"/>
                </a:ext>
              </a:extLst>
            </p:cNvPr>
            <p:cNvSpPr txBox="1"/>
            <p:nvPr/>
          </p:nvSpPr>
          <p:spPr>
            <a:xfrm>
              <a:off x="9003486" y="2351592"/>
              <a:ext cx="1849954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rPr>
                <a:t>添加标题内容</a:t>
              </a:r>
              <a:endParaRPr kumimoji="0" lang="id-ID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412B31B-EADA-413E-A909-B38ECC887EA4}"/>
                </a:ext>
              </a:extLst>
            </p:cNvPr>
            <p:cNvSpPr/>
            <p:nvPr/>
          </p:nvSpPr>
          <p:spPr>
            <a:xfrm>
              <a:off x="8609812" y="2774388"/>
              <a:ext cx="2243628" cy="824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22" name="圆角矩形 5">
            <a:extLst>
              <a:ext uri="{FF2B5EF4-FFF2-40B4-BE49-F238E27FC236}">
                <a16:creationId xmlns:a16="http://schemas.microsoft.com/office/drawing/2014/main" id="{79B86FFC-F632-483E-B6A6-0D28ADD761D4}"/>
              </a:ext>
            </a:extLst>
          </p:cNvPr>
          <p:cNvSpPr/>
          <p:nvPr/>
        </p:nvSpPr>
        <p:spPr>
          <a:xfrm>
            <a:off x="518071" y="1022538"/>
            <a:ext cx="11023882" cy="5444250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C92B48E3-F8EF-4AE7-9246-3CFD0FE64A33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F5AB69F3-002D-4C5D-922A-8E26D407B48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D6B68CC4-B0C5-48DC-9DF4-B14E694DF335}"/>
              </a:ext>
            </a:extLst>
          </p:cNvPr>
          <p:cNvSpPr txBox="1"/>
          <p:nvPr/>
        </p:nvSpPr>
        <p:spPr>
          <a:xfrm>
            <a:off x="734299" y="146214"/>
            <a:ext cx="3282950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实现员工信息管理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0467A28-000D-4FD0-8636-533F6C0536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1983" y="1156690"/>
            <a:ext cx="8954276" cy="5052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635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5FDB0C-7625-4C6D-9EE1-1AAB8CB988B0}"/>
              </a:ext>
            </a:extLst>
          </p:cNvPr>
          <p:cNvGrpSpPr/>
          <p:nvPr/>
        </p:nvGrpSpPr>
        <p:grpSpPr>
          <a:xfrm>
            <a:off x="8851113" y="2351594"/>
            <a:ext cx="2243628" cy="1246997"/>
            <a:chOff x="8609812" y="2351592"/>
            <a:chExt cx="2243628" cy="1246996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1F4331A-C2A3-4C6B-87F2-FC1E61AF0186}"/>
                </a:ext>
              </a:extLst>
            </p:cNvPr>
            <p:cNvSpPr txBox="1"/>
            <p:nvPr/>
          </p:nvSpPr>
          <p:spPr>
            <a:xfrm>
              <a:off x="9003486" y="2351592"/>
              <a:ext cx="1849954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rPr>
                <a:t>添加标题内容</a:t>
              </a:r>
              <a:endParaRPr kumimoji="0" lang="id-ID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412B31B-EADA-413E-A909-B38ECC887EA4}"/>
                </a:ext>
              </a:extLst>
            </p:cNvPr>
            <p:cNvSpPr/>
            <p:nvPr/>
          </p:nvSpPr>
          <p:spPr>
            <a:xfrm>
              <a:off x="8609812" y="2774388"/>
              <a:ext cx="2243628" cy="824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21" name="矩形 20">
            <a:extLst>
              <a:ext uri="{FF2B5EF4-FFF2-40B4-BE49-F238E27FC236}">
                <a16:creationId xmlns:a16="http://schemas.microsoft.com/office/drawing/2014/main" id="{C92B48E3-F8EF-4AE7-9246-3CFD0FE64A33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F5AB69F3-002D-4C5D-922A-8E26D407B48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6D6B7B17-61D7-4C56-BE02-FD26934EA0A4}"/>
              </a:ext>
            </a:extLst>
          </p:cNvPr>
          <p:cNvSpPr txBox="1"/>
          <p:nvPr/>
        </p:nvSpPr>
        <p:spPr>
          <a:xfrm>
            <a:off x="734299" y="146214"/>
            <a:ext cx="3282950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实现员工信息管理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ED88B7EA-558D-4754-9E62-5F6729BD22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4671" y="880742"/>
            <a:ext cx="7445365" cy="5666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769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66" name="TextBox 21">
            <a:extLst>
              <a:ext uri="{FF2B5EF4-FFF2-40B4-BE49-F238E27FC236}">
                <a16:creationId xmlns:a16="http://schemas.microsoft.com/office/drawing/2014/main" id="{C617E6D7-83A8-4FAD-9DE9-0905310C185F}"/>
              </a:ext>
            </a:extLst>
          </p:cNvPr>
          <p:cNvSpPr txBox="1"/>
          <p:nvPr/>
        </p:nvSpPr>
        <p:spPr>
          <a:xfrm>
            <a:off x="863599" y="856451"/>
            <a:ext cx="103071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1.5 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实践操作：员工信息管理程序编写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0302A465-58D7-42F2-BAC8-43984BDA1A01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F1559B9A-314E-480C-9FFD-B9DE3E2ADD6D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TextBox 53">
            <a:extLst>
              <a:ext uri="{FF2B5EF4-FFF2-40B4-BE49-F238E27FC236}">
                <a16:creationId xmlns:a16="http://schemas.microsoft.com/office/drawing/2014/main" id="{2CE2F1E7-4918-430E-AF45-AE8C8C727D34}"/>
              </a:ext>
            </a:extLst>
          </p:cNvPr>
          <p:cNvSpPr txBox="1"/>
          <p:nvPr/>
        </p:nvSpPr>
        <p:spPr>
          <a:xfrm>
            <a:off x="863599" y="2861495"/>
            <a:ext cx="9939519" cy="26978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1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）打开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Eclipse,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包中定义员工类；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2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）在员工类中只定义共有的成员变量，定义类的构造方法，定义共有的方法；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3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）定义行政类，经理类，只定义自己特有属性和方法，父类已有的成员变量和成员方法不再定义；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4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）编写测试类，分别声明对象进行调用。</a:t>
            </a:r>
          </a:p>
          <a:p>
            <a:pPr marL="0" marR="0" lvl="0" indent="0" algn="just" defTabSz="60958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9" name="矩形: 对角圆角 18">
            <a:extLst>
              <a:ext uri="{FF2B5EF4-FFF2-40B4-BE49-F238E27FC236}">
                <a16:creationId xmlns:a16="http://schemas.microsoft.com/office/drawing/2014/main" id="{44E138CE-06D6-41F9-B257-01F4E0AF5DDB}"/>
              </a:ext>
            </a:extLst>
          </p:cNvPr>
          <p:cNvSpPr/>
          <p:nvPr/>
        </p:nvSpPr>
        <p:spPr>
          <a:xfrm>
            <a:off x="917584" y="1891158"/>
            <a:ext cx="2160240" cy="492443"/>
          </a:xfrm>
          <a:prstGeom prst="round2DiagRect">
            <a:avLst/>
          </a:prstGeom>
          <a:solidFill>
            <a:srgbClr val="8DA0C6"/>
          </a:solidFill>
          <a:ln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实施思路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C42A72F6-F1DC-4F3B-B38A-4E825093B30B}"/>
              </a:ext>
            </a:extLst>
          </p:cNvPr>
          <p:cNvSpPr txBox="1"/>
          <p:nvPr/>
        </p:nvSpPr>
        <p:spPr>
          <a:xfrm>
            <a:off x="734299" y="146214"/>
            <a:ext cx="3282950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实现员工信息管理</a:t>
            </a:r>
          </a:p>
        </p:txBody>
      </p:sp>
    </p:spTree>
    <p:extLst>
      <p:ext uri="{BB962C8B-B14F-4D97-AF65-F5344CB8AC3E}">
        <p14:creationId xmlns:p14="http://schemas.microsoft.com/office/powerpoint/2010/main" val="3240623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7" name="矩形: 对角圆角 16">
            <a:extLst>
              <a:ext uri="{FF2B5EF4-FFF2-40B4-BE49-F238E27FC236}">
                <a16:creationId xmlns:a16="http://schemas.microsoft.com/office/drawing/2014/main" id="{83FE14B6-0FFA-485A-9AFF-ACDDF8C913B1}"/>
              </a:ext>
            </a:extLst>
          </p:cNvPr>
          <p:cNvSpPr/>
          <p:nvPr/>
        </p:nvSpPr>
        <p:spPr>
          <a:xfrm>
            <a:off x="1209814" y="895284"/>
            <a:ext cx="2160240" cy="492443"/>
          </a:xfrm>
          <a:prstGeom prst="round2DiagRect">
            <a:avLst/>
          </a:prstGeom>
          <a:solidFill>
            <a:srgbClr val="8DA0C6"/>
          </a:solidFill>
          <a:ln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2.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程序代码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3EB4AD40-AA9C-4380-A207-C2896038134F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D949D414-3C66-4C6E-9756-0E8F466EA66C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6D1C611B-0947-4EE1-86B8-726771768333}"/>
              </a:ext>
            </a:extLst>
          </p:cNvPr>
          <p:cNvSpPr txBox="1"/>
          <p:nvPr/>
        </p:nvSpPr>
        <p:spPr>
          <a:xfrm>
            <a:off x="734299" y="146214"/>
            <a:ext cx="3282950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实现员工信息管理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DD76AF35-6CD4-4271-A0AC-C2112960A7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8829" y="1768139"/>
            <a:ext cx="8931414" cy="3962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216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3EB4AD40-AA9C-4380-A207-C2896038134F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D949D414-3C66-4C6E-9756-0E8F466EA66C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1EF559FF-4E2A-406C-8669-0091F73B11AA}"/>
              </a:ext>
            </a:extLst>
          </p:cNvPr>
          <p:cNvSpPr txBox="1"/>
          <p:nvPr/>
        </p:nvSpPr>
        <p:spPr>
          <a:xfrm>
            <a:off x="734299" y="146214"/>
            <a:ext cx="3282950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实现员工信息管理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266552C0-FBC1-43F8-A030-C9C8517D67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2689" y="1836282"/>
            <a:ext cx="8786621" cy="3185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274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3EB4AD40-AA9C-4380-A207-C2896038134F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D949D414-3C66-4C6E-9756-0E8F466EA66C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CD8BE8C8-6DE4-40D4-B2D8-9F7A181FF1A5}"/>
              </a:ext>
            </a:extLst>
          </p:cNvPr>
          <p:cNvSpPr txBox="1"/>
          <p:nvPr/>
        </p:nvSpPr>
        <p:spPr>
          <a:xfrm>
            <a:off x="734299" y="146214"/>
            <a:ext cx="3282950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实现员工信息管理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CC8C5DF-8049-469D-A359-25BE56C665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9344" y="993119"/>
            <a:ext cx="8893311" cy="5159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6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3EB4AD40-AA9C-4380-A207-C2896038134F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D949D414-3C66-4C6E-9756-0E8F466EA66C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CD8BE8C8-6DE4-40D4-B2D8-9F7A181FF1A5}"/>
              </a:ext>
            </a:extLst>
          </p:cNvPr>
          <p:cNvSpPr txBox="1"/>
          <p:nvPr/>
        </p:nvSpPr>
        <p:spPr>
          <a:xfrm>
            <a:off x="734299" y="146214"/>
            <a:ext cx="3282950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实现员工信息管理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8879A301-09CD-474D-866F-87378414BF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6499" y="939775"/>
            <a:ext cx="8779001" cy="526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2829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9">
            <a:extLst>
              <a:ext uri="{FF2B5EF4-FFF2-40B4-BE49-F238E27FC236}">
                <a16:creationId xmlns:a16="http://schemas.microsoft.com/office/drawing/2014/main" id="{8E3DDE5B-9BA2-4169-888B-5935C652AA41}"/>
              </a:ext>
            </a:extLst>
          </p:cNvPr>
          <p:cNvSpPr>
            <a:spLocks/>
          </p:cNvSpPr>
          <p:nvPr/>
        </p:nvSpPr>
        <p:spPr bwMode="auto">
          <a:xfrm>
            <a:off x="4622800" y="0"/>
            <a:ext cx="7569200" cy="6866467"/>
          </a:xfrm>
          <a:custGeom>
            <a:avLst/>
            <a:gdLst>
              <a:gd name="T0" fmla="*/ 1902 w 1902"/>
              <a:gd name="T1" fmla="*/ 1727 h 1727"/>
              <a:gd name="T2" fmla="*/ 1902 w 1902"/>
              <a:gd name="T3" fmla="*/ 0 h 1727"/>
              <a:gd name="T4" fmla="*/ 1005 w 1902"/>
              <a:gd name="T5" fmla="*/ 0 h 1727"/>
              <a:gd name="T6" fmla="*/ 1024 w 1902"/>
              <a:gd name="T7" fmla="*/ 104 h 1727"/>
              <a:gd name="T8" fmla="*/ 1020 w 1902"/>
              <a:gd name="T9" fmla="*/ 183 h 1727"/>
              <a:gd name="T10" fmla="*/ 787 w 1902"/>
              <a:gd name="T11" fmla="*/ 479 h 1727"/>
              <a:gd name="T12" fmla="*/ 568 w 1902"/>
              <a:gd name="T13" fmla="*/ 726 h 1727"/>
              <a:gd name="T14" fmla="*/ 639 w 1902"/>
              <a:gd name="T15" fmla="*/ 1018 h 1727"/>
              <a:gd name="T16" fmla="*/ 512 w 1902"/>
              <a:gd name="T17" fmla="*/ 1301 h 1727"/>
              <a:gd name="T18" fmla="*/ 192 w 1902"/>
              <a:gd name="T19" fmla="*/ 1529 h 1727"/>
              <a:gd name="T20" fmla="*/ 0 w 1902"/>
              <a:gd name="T21" fmla="*/ 1727 h 1727"/>
              <a:gd name="T22" fmla="*/ 1902 w 1902"/>
              <a:gd name="T23" fmla="*/ 1727 h 1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02" h="1727">
                <a:moveTo>
                  <a:pt x="1902" y="1727"/>
                </a:moveTo>
                <a:cubicBezTo>
                  <a:pt x="1902" y="0"/>
                  <a:pt x="1902" y="0"/>
                  <a:pt x="1902" y="0"/>
                </a:cubicBezTo>
                <a:cubicBezTo>
                  <a:pt x="1005" y="0"/>
                  <a:pt x="1005" y="0"/>
                  <a:pt x="1005" y="0"/>
                </a:cubicBezTo>
                <a:cubicBezTo>
                  <a:pt x="1016" y="34"/>
                  <a:pt x="1022" y="69"/>
                  <a:pt x="1024" y="104"/>
                </a:cubicBezTo>
                <a:cubicBezTo>
                  <a:pt x="1025" y="130"/>
                  <a:pt x="1024" y="157"/>
                  <a:pt x="1020" y="183"/>
                </a:cubicBezTo>
                <a:cubicBezTo>
                  <a:pt x="997" y="323"/>
                  <a:pt x="905" y="413"/>
                  <a:pt x="787" y="479"/>
                </a:cubicBezTo>
                <a:cubicBezTo>
                  <a:pt x="685" y="536"/>
                  <a:pt x="585" y="601"/>
                  <a:pt x="568" y="726"/>
                </a:cubicBezTo>
                <a:cubicBezTo>
                  <a:pt x="553" y="837"/>
                  <a:pt x="634" y="914"/>
                  <a:pt x="639" y="1018"/>
                </a:cubicBezTo>
                <a:cubicBezTo>
                  <a:pt x="643" y="1124"/>
                  <a:pt x="585" y="1227"/>
                  <a:pt x="512" y="1301"/>
                </a:cubicBezTo>
                <a:cubicBezTo>
                  <a:pt x="419" y="1393"/>
                  <a:pt x="300" y="1453"/>
                  <a:pt x="192" y="1529"/>
                </a:cubicBezTo>
                <a:cubicBezTo>
                  <a:pt x="117" y="1582"/>
                  <a:pt x="44" y="1648"/>
                  <a:pt x="0" y="1727"/>
                </a:cubicBezTo>
                <a:lnTo>
                  <a:pt x="1902" y="1727"/>
                </a:lnTo>
                <a:close/>
              </a:path>
            </a:pathLst>
          </a:custGeom>
          <a:gradFill>
            <a:gsLst>
              <a:gs pos="0">
                <a:srgbClr val="5877B6"/>
              </a:gs>
              <a:gs pos="100000">
                <a:srgbClr val="465E96"/>
              </a:gs>
            </a:gsLst>
            <a:lin ang="5400000" scaled="0"/>
          </a:gra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pic>
        <p:nvPicPr>
          <p:cNvPr id="4" name="图形 3">
            <a:extLst>
              <a:ext uri="{FF2B5EF4-FFF2-40B4-BE49-F238E27FC236}">
                <a16:creationId xmlns:a16="http://schemas.microsoft.com/office/drawing/2014/main" id="{85283BB4-C5B8-427A-B45B-980B3988B8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34050" y="1250950"/>
            <a:ext cx="4889500" cy="4356100"/>
          </a:xfrm>
          <a:prstGeom prst="rect">
            <a:avLst/>
          </a:prstGeom>
        </p:spPr>
      </p:pic>
      <p:sp>
        <p:nvSpPr>
          <p:cNvPr id="13" name="TextBox 21">
            <a:extLst>
              <a:ext uri="{FF2B5EF4-FFF2-40B4-BE49-F238E27FC236}">
                <a16:creationId xmlns:a16="http://schemas.microsoft.com/office/drawing/2014/main" id="{41966009-D92C-44B3-992A-B960E31525C2}"/>
              </a:ext>
            </a:extLst>
          </p:cNvPr>
          <p:cNvSpPr txBox="1"/>
          <p:nvPr/>
        </p:nvSpPr>
        <p:spPr>
          <a:xfrm>
            <a:off x="1074733" y="2326655"/>
            <a:ext cx="25189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100000">
                      <a:srgbClr val="5877B6"/>
                    </a:gs>
                    <a:gs pos="0">
                      <a:srgbClr val="465E96"/>
                    </a:gs>
                  </a:gsLst>
                  <a:lin ang="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目   录</a:t>
            </a: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gradFill>
                <a:gsLst>
                  <a:gs pos="100000">
                    <a:srgbClr val="5877B6"/>
                  </a:gs>
                  <a:gs pos="0">
                    <a:srgbClr val="465E96"/>
                  </a:gs>
                </a:gsLst>
                <a:lin ang="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id="{8FC4A3FD-BB84-4F2C-86E6-9331BE3B11C7}"/>
              </a:ext>
            </a:extLst>
          </p:cNvPr>
          <p:cNvSpPr/>
          <p:nvPr/>
        </p:nvSpPr>
        <p:spPr>
          <a:xfrm>
            <a:off x="572986" y="4064860"/>
            <a:ext cx="318347" cy="318347"/>
          </a:xfrm>
          <a:prstGeom prst="ellipse">
            <a:avLst/>
          </a:prstGeom>
          <a:gradFill>
            <a:gsLst>
              <a:gs pos="0">
                <a:srgbClr val="5877B6"/>
              </a:gs>
              <a:gs pos="100000">
                <a:srgbClr val="465E96"/>
              </a:gs>
            </a:gsLst>
            <a:lin ang="5400000" scaled="0"/>
          </a:gradFill>
          <a:ln>
            <a:noFill/>
          </a:ln>
          <a:effectLst>
            <a:outerShdw blurRad="254000" dist="101600" dir="5400000" algn="ctr" rotWithShape="0">
              <a:srgbClr val="5877B6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5" name="TextBox 51">
            <a:extLst>
              <a:ext uri="{FF2B5EF4-FFF2-40B4-BE49-F238E27FC236}">
                <a16:creationId xmlns:a16="http://schemas.microsoft.com/office/drawing/2014/main" id="{95529E35-8F10-4362-817B-40911B41714E}"/>
              </a:ext>
            </a:extLst>
          </p:cNvPr>
          <p:cNvSpPr txBox="1"/>
          <p:nvPr/>
        </p:nvSpPr>
        <p:spPr>
          <a:xfrm>
            <a:off x="1059773" y="3993202"/>
            <a:ext cx="5617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609585">
              <a:defRPr/>
            </a:pPr>
            <a:r>
              <a:rPr lang="zh-CN" altLang="en-US" sz="2400" b="1" dirty="0">
                <a:gradFill>
                  <a:gsLst>
                    <a:gs pos="100000">
                      <a:srgbClr val="465E96"/>
                    </a:gs>
                    <a:gs pos="0">
                      <a:srgbClr val="5877B6">
                        <a:lumMod val="80000"/>
                        <a:lumOff val="20000"/>
                      </a:srgbClr>
                    </a:gs>
                  </a:gsLst>
                  <a:lin ang="54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任务   实现员工信息管理</a:t>
            </a:r>
            <a:endParaRPr kumimoji="0" lang="en-US" sz="1467" b="1" i="0" u="none" strike="noStrike" kern="1200" cap="none" spc="0" normalizeH="0" baseline="0" noProof="0" dirty="0">
              <a:ln>
                <a:noFill/>
              </a:ln>
              <a:solidFill>
                <a:srgbClr val="D9275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1505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/>
      <p:bldP spid="12" grpId="0" animBg="1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66" name="TextBox 21">
            <a:extLst>
              <a:ext uri="{FF2B5EF4-FFF2-40B4-BE49-F238E27FC236}">
                <a16:creationId xmlns:a16="http://schemas.microsoft.com/office/drawing/2014/main" id="{C617E6D7-83A8-4FAD-9DE9-0905310C185F}"/>
              </a:ext>
            </a:extLst>
          </p:cNvPr>
          <p:cNvSpPr txBox="1"/>
          <p:nvPr/>
        </p:nvSpPr>
        <p:spPr>
          <a:xfrm>
            <a:off x="863600" y="856451"/>
            <a:ext cx="77483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巩固训练：动物世界的继承关系代码编写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1" name="TextBox 53">
            <a:extLst>
              <a:ext uri="{FF2B5EF4-FFF2-40B4-BE49-F238E27FC236}">
                <a16:creationId xmlns:a16="http://schemas.microsoft.com/office/drawing/2014/main" id="{FA7736D3-4DF2-4E42-BAC1-553B7A6AA116}"/>
              </a:ext>
            </a:extLst>
          </p:cNvPr>
          <p:cNvSpPr txBox="1"/>
          <p:nvPr/>
        </p:nvSpPr>
        <p:spPr>
          <a:xfrm>
            <a:off x="917584" y="2561758"/>
            <a:ext cx="10253179" cy="8511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1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）掌握继承的概念和实现；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2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）掌握多态的概念和实现。</a:t>
            </a:r>
          </a:p>
        </p:txBody>
      </p:sp>
      <p:sp>
        <p:nvSpPr>
          <p:cNvPr id="18" name="矩形: 对角圆角 17">
            <a:extLst>
              <a:ext uri="{FF2B5EF4-FFF2-40B4-BE49-F238E27FC236}">
                <a16:creationId xmlns:a16="http://schemas.microsoft.com/office/drawing/2014/main" id="{82843DAB-E5D2-43D1-BCC1-252CD407067A}"/>
              </a:ext>
            </a:extLst>
          </p:cNvPr>
          <p:cNvSpPr/>
          <p:nvPr/>
        </p:nvSpPr>
        <p:spPr>
          <a:xfrm>
            <a:off x="917584" y="1891158"/>
            <a:ext cx="2160240" cy="492443"/>
          </a:xfrm>
          <a:prstGeom prst="round2DiagRect">
            <a:avLst/>
          </a:prstGeom>
          <a:solidFill>
            <a:srgbClr val="8DA0C6"/>
          </a:solidFill>
          <a:ln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实训目的</a:t>
            </a:r>
          </a:p>
        </p:txBody>
      </p:sp>
      <p:sp>
        <p:nvSpPr>
          <p:cNvPr id="17" name="矩形: 对角圆角 16">
            <a:extLst>
              <a:ext uri="{FF2B5EF4-FFF2-40B4-BE49-F238E27FC236}">
                <a16:creationId xmlns:a16="http://schemas.microsoft.com/office/drawing/2014/main" id="{83FE14B6-0FFA-485A-9AFF-ACDDF8C913B1}"/>
              </a:ext>
            </a:extLst>
          </p:cNvPr>
          <p:cNvSpPr/>
          <p:nvPr/>
        </p:nvSpPr>
        <p:spPr>
          <a:xfrm>
            <a:off x="917584" y="3935020"/>
            <a:ext cx="2160240" cy="492443"/>
          </a:xfrm>
          <a:prstGeom prst="round2DiagRect">
            <a:avLst/>
          </a:prstGeom>
          <a:solidFill>
            <a:srgbClr val="8DA0C6"/>
          </a:solidFill>
          <a:ln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2.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实训内容</a:t>
            </a:r>
          </a:p>
        </p:txBody>
      </p:sp>
      <p:sp>
        <p:nvSpPr>
          <p:cNvPr id="19" name="TextBox 53">
            <a:extLst>
              <a:ext uri="{FF2B5EF4-FFF2-40B4-BE49-F238E27FC236}">
                <a16:creationId xmlns:a16="http://schemas.microsoft.com/office/drawing/2014/main" id="{2342D248-6794-436A-8103-1EA5C76166E7}"/>
              </a:ext>
            </a:extLst>
          </p:cNvPr>
          <p:cNvSpPr txBox="1"/>
          <p:nvPr/>
        </p:nvSpPr>
        <p:spPr>
          <a:xfrm>
            <a:off x="1068413" y="4778771"/>
            <a:ext cx="10253179" cy="13128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编写动物世界的继承关系代码。动物（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Animal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）包括山羊（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Goat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）和狼（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Wolf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），它们吃（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eat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）的行为不同，山羊吃草，狼吃肉，但走路（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walk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）的行为是一致的。通过继承实现以上需求，并编写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AnimalTest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测试类进行测试。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A3160009-150A-4F77-9B8B-B083B31B5316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90EC91A1-9105-4990-A952-63F16BB2AA05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36584365-14F1-4A5C-8A21-6406B6F21AC4}"/>
              </a:ext>
            </a:extLst>
          </p:cNvPr>
          <p:cNvSpPr txBox="1"/>
          <p:nvPr/>
        </p:nvSpPr>
        <p:spPr>
          <a:xfrm>
            <a:off x="734299" y="146214"/>
            <a:ext cx="3282950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实现员工信息管理</a:t>
            </a:r>
          </a:p>
        </p:txBody>
      </p:sp>
    </p:spTree>
    <p:extLst>
      <p:ext uri="{BB962C8B-B14F-4D97-AF65-F5344CB8AC3E}">
        <p14:creationId xmlns:p14="http://schemas.microsoft.com/office/powerpoint/2010/main" val="3464968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1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3000">
              <a:srgbClr val="5877B6"/>
            </a:gs>
            <a:gs pos="100000">
              <a:srgbClr val="465E9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任意多边形: 形状 19">
            <a:extLst>
              <a:ext uri="{FF2B5EF4-FFF2-40B4-BE49-F238E27FC236}">
                <a16:creationId xmlns:a16="http://schemas.microsoft.com/office/drawing/2014/main" id="{D035236D-571F-4E36-8D43-B076A39B1BC9}"/>
              </a:ext>
            </a:extLst>
          </p:cNvPr>
          <p:cNvSpPr>
            <a:spLocks/>
          </p:cNvSpPr>
          <p:nvPr/>
        </p:nvSpPr>
        <p:spPr bwMode="auto">
          <a:xfrm>
            <a:off x="5295296" y="0"/>
            <a:ext cx="6896704" cy="6858000"/>
          </a:xfrm>
          <a:custGeom>
            <a:avLst/>
            <a:gdLst>
              <a:gd name="connsiteX0" fmla="*/ 0 w 5172528"/>
              <a:gd name="connsiteY0" fmla="*/ 0 h 5143500"/>
              <a:gd name="connsiteX1" fmla="*/ 5057233 w 5172528"/>
              <a:gd name="connsiteY1" fmla="*/ 0 h 5143500"/>
              <a:gd name="connsiteX2" fmla="*/ 5172528 w 5172528"/>
              <a:gd name="connsiteY2" fmla="*/ 0 h 5143500"/>
              <a:gd name="connsiteX3" fmla="*/ 5172528 w 5172528"/>
              <a:gd name="connsiteY3" fmla="*/ 5143500 h 5143500"/>
              <a:gd name="connsiteX4" fmla="*/ 5170060 w 5172528"/>
              <a:gd name="connsiteY4" fmla="*/ 5143500 h 5143500"/>
              <a:gd name="connsiteX5" fmla="*/ 2422279 w 5172528"/>
              <a:gd name="connsiteY5" fmla="*/ 5143500 h 5143500"/>
              <a:gd name="connsiteX6" fmla="*/ 2157109 w 5172528"/>
              <a:gd name="connsiteY6" fmla="*/ 4979789 h 5143500"/>
              <a:gd name="connsiteX7" fmla="*/ 1200711 w 5172528"/>
              <a:gd name="connsiteY7" fmla="*/ 4759524 h 5143500"/>
              <a:gd name="connsiteX8" fmla="*/ 378388 w 5172528"/>
              <a:gd name="connsiteY8" fmla="*/ 4271367 h 5143500"/>
              <a:gd name="connsiteX9" fmla="*/ 345614 w 5172528"/>
              <a:gd name="connsiteY9" fmla="*/ 3443883 h 5143500"/>
              <a:gd name="connsiteX10" fmla="*/ 768694 w 5172528"/>
              <a:gd name="connsiteY10" fmla="*/ 2702719 h 5143500"/>
              <a:gd name="connsiteX11" fmla="*/ 1194753 w 5172528"/>
              <a:gd name="connsiteY11" fmla="*/ 1163836 h 5143500"/>
              <a:gd name="connsiteX12" fmla="*/ 1188794 w 5172528"/>
              <a:gd name="connsiteY12" fmla="*/ 1151930 h 5143500"/>
              <a:gd name="connsiteX13" fmla="*/ 670372 w 5172528"/>
              <a:gd name="connsiteY13" fmla="*/ 514945 h 5143500"/>
              <a:gd name="connsiteX14" fmla="*/ 32774 w 5172528"/>
              <a:gd name="connsiteY14" fmla="*/ 32742 h 5143500"/>
              <a:gd name="connsiteX15" fmla="*/ 0 w 5172528"/>
              <a:gd name="connsiteY15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172528" h="5143500">
                <a:moveTo>
                  <a:pt x="0" y="0"/>
                </a:moveTo>
                <a:cubicBezTo>
                  <a:pt x="0" y="0"/>
                  <a:pt x="0" y="0"/>
                  <a:pt x="5057233" y="0"/>
                </a:cubicBezTo>
                <a:lnTo>
                  <a:pt x="5172528" y="0"/>
                </a:lnTo>
                <a:lnTo>
                  <a:pt x="5172528" y="5143500"/>
                </a:lnTo>
                <a:lnTo>
                  <a:pt x="5170060" y="5143500"/>
                </a:lnTo>
                <a:cubicBezTo>
                  <a:pt x="4777520" y="5143500"/>
                  <a:pt x="3992440" y="5143500"/>
                  <a:pt x="2422279" y="5143500"/>
                </a:cubicBezTo>
                <a:cubicBezTo>
                  <a:pt x="2344813" y="5080992"/>
                  <a:pt x="2255430" y="5024438"/>
                  <a:pt x="2157109" y="4979789"/>
                </a:cubicBezTo>
                <a:cubicBezTo>
                  <a:pt x="1859166" y="4845844"/>
                  <a:pt x="1522490" y="4827985"/>
                  <a:pt x="1200711" y="4759524"/>
                </a:cubicBezTo>
                <a:cubicBezTo>
                  <a:pt x="878933" y="4694039"/>
                  <a:pt x="542257" y="4557117"/>
                  <a:pt x="378388" y="4271367"/>
                </a:cubicBezTo>
                <a:cubicBezTo>
                  <a:pt x="235375" y="4024313"/>
                  <a:pt x="250273" y="3711774"/>
                  <a:pt x="345614" y="3443883"/>
                </a:cubicBezTo>
                <a:cubicBezTo>
                  <a:pt x="443936" y="3175992"/>
                  <a:pt x="610784" y="2940844"/>
                  <a:pt x="768694" y="2702719"/>
                </a:cubicBezTo>
                <a:cubicBezTo>
                  <a:pt x="1039822" y="2288977"/>
                  <a:pt x="1379477" y="1669852"/>
                  <a:pt x="1194753" y="1163836"/>
                </a:cubicBezTo>
                <a:cubicBezTo>
                  <a:pt x="1191773" y="1157883"/>
                  <a:pt x="1191773" y="1154906"/>
                  <a:pt x="1188794" y="1151930"/>
                </a:cubicBezTo>
                <a:cubicBezTo>
                  <a:pt x="1090472" y="895945"/>
                  <a:pt x="878933" y="684610"/>
                  <a:pt x="670372" y="514945"/>
                </a:cubicBezTo>
                <a:cubicBezTo>
                  <a:pt x="464792" y="348258"/>
                  <a:pt x="235375" y="205383"/>
                  <a:pt x="32774" y="32742"/>
                </a:cubicBezTo>
                <a:cubicBezTo>
                  <a:pt x="20856" y="20836"/>
                  <a:pt x="11918" y="11906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pic>
        <p:nvPicPr>
          <p:cNvPr id="3" name="图形 2">
            <a:extLst>
              <a:ext uri="{FF2B5EF4-FFF2-40B4-BE49-F238E27FC236}">
                <a16:creationId xmlns:a16="http://schemas.microsoft.com/office/drawing/2014/main" id="{6B72358E-5066-44AE-966F-C4584C0B71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66060" y="727360"/>
            <a:ext cx="4557485" cy="5145085"/>
          </a:xfrm>
          <a:prstGeom prst="rect">
            <a:avLst/>
          </a:prstGeom>
        </p:spPr>
      </p:pic>
      <p:sp>
        <p:nvSpPr>
          <p:cNvPr id="15" name="TextBox 21">
            <a:extLst>
              <a:ext uri="{FF2B5EF4-FFF2-40B4-BE49-F238E27FC236}">
                <a16:creationId xmlns:a16="http://schemas.microsoft.com/office/drawing/2014/main" id="{FCA8A889-F7F0-4C2F-9809-D0BE99891A69}"/>
              </a:ext>
            </a:extLst>
          </p:cNvPr>
          <p:cNvSpPr txBox="1"/>
          <p:nvPr/>
        </p:nvSpPr>
        <p:spPr>
          <a:xfrm>
            <a:off x="986522" y="3096141"/>
            <a:ext cx="3330954" cy="995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867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谢谢观看</a:t>
            </a:r>
            <a:endParaRPr kumimoji="0" lang="id-ID" sz="5867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606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C352D612-C567-4F59-B99B-74B394D67A8F}"/>
              </a:ext>
            </a:extLst>
          </p:cNvPr>
          <p:cNvSpPr/>
          <p:nvPr/>
        </p:nvSpPr>
        <p:spPr>
          <a:xfrm>
            <a:off x="0" y="2178639"/>
            <a:ext cx="12192000" cy="2997200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6" name="TextBox 21">
            <a:extLst>
              <a:ext uri="{FF2B5EF4-FFF2-40B4-BE49-F238E27FC236}">
                <a16:creationId xmlns:a16="http://schemas.microsoft.com/office/drawing/2014/main" id="{8C930C76-4380-4F6B-BF54-0EB9C2A5BE2D}"/>
              </a:ext>
            </a:extLst>
          </p:cNvPr>
          <p:cNvSpPr txBox="1"/>
          <p:nvPr/>
        </p:nvSpPr>
        <p:spPr>
          <a:xfrm>
            <a:off x="4580072" y="2967335"/>
            <a:ext cx="5706357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609585">
              <a:defRPr/>
            </a:pPr>
            <a:r>
              <a:rPr lang="zh-CN" altLang="en-US" sz="5333" b="1" dirty="0"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实现员工信息管理</a:t>
            </a:r>
            <a:endParaRPr kumimoji="0" lang="zh-CN" altLang="en-US" sz="5333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TextBox 21">
            <a:extLst>
              <a:ext uri="{FF2B5EF4-FFF2-40B4-BE49-F238E27FC236}">
                <a16:creationId xmlns:a16="http://schemas.microsoft.com/office/drawing/2014/main" id="{03A8D603-32C6-412D-8F30-56FABCB9C515}"/>
              </a:ext>
            </a:extLst>
          </p:cNvPr>
          <p:cNvSpPr txBox="1"/>
          <p:nvPr/>
        </p:nvSpPr>
        <p:spPr>
          <a:xfrm>
            <a:off x="2449615" y="2967335"/>
            <a:ext cx="21003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任务</a:t>
            </a:r>
            <a:endParaRPr kumimoji="0" lang="id-ID" sz="5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5267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53">
            <a:extLst>
              <a:ext uri="{FF2B5EF4-FFF2-40B4-BE49-F238E27FC236}">
                <a16:creationId xmlns:a16="http://schemas.microsoft.com/office/drawing/2014/main" id="{482D7E09-347B-4C0A-8ED1-E7D1CDEF4FFB}"/>
              </a:ext>
            </a:extLst>
          </p:cNvPr>
          <p:cNvSpPr txBox="1"/>
          <p:nvPr/>
        </p:nvSpPr>
        <p:spPr>
          <a:xfrm>
            <a:off x="1176198" y="2376918"/>
            <a:ext cx="9606533" cy="22361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  <a:spcAft>
                <a:spcPts val="160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公司中含有三类员工分别是雇员、行政人员和经理。由于类别不同对于三类员工分别使用类进行标示。要求雇员包含：属性有姓名和工号；行为有工作和加班。行政人员包含：属性有姓名、工号和职务；行为有工作和管理。经理包含：属性有姓名、工号、职务和部门；行为有工作和外交。使用继承技术实现公司员工的信息管理。其运行结果如下：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0" name="矩形: 对角圆角 9">
            <a:extLst>
              <a:ext uri="{FF2B5EF4-FFF2-40B4-BE49-F238E27FC236}">
                <a16:creationId xmlns:a16="http://schemas.microsoft.com/office/drawing/2014/main" id="{E01EAC6E-D0C2-4B61-8F8F-6D34BE48DE78}"/>
              </a:ext>
            </a:extLst>
          </p:cNvPr>
          <p:cNvSpPr/>
          <p:nvPr/>
        </p:nvSpPr>
        <p:spPr>
          <a:xfrm>
            <a:off x="1176198" y="1589786"/>
            <a:ext cx="2160240" cy="492443"/>
          </a:xfrm>
          <a:prstGeom prst="round2Diag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任务描述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F1D77C0F-FCD1-4F00-AB87-1DC6DAEC9899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BF183E81-0E95-4955-8462-1D334940F3F8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48ABBDF3-79EF-4652-A835-A540DAE178E4}"/>
              </a:ext>
            </a:extLst>
          </p:cNvPr>
          <p:cNvSpPr txBox="1"/>
          <p:nvPr/>
        </p:nvSpPr>
        <p:spPr>
          <a:xfrm>
            <a:off x="734299" y="146214"/>
            <a:ext cx="3282950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实现员工信息管理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F98F7391-D5A3-4B6C-91BA-6A7FDE411D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8667" y="4613108"/>
            <a:ext cx="6294665" cy="1600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697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5FDB0C-7625-4C6D-9EE1-1AAB8CB988B0}"/>
              </a:ext>
            </a:extLst>
          </p:cNvPr>
          <p:cNvGrpSpPr/>
          <p:nvPr/>
        </p:nvGrpSpPr>
        <p:grpSpPr>
          <a:xfrm>
            <a:off x="8851113" y="2351594"/>
            <a:ext cx="2243628" cy="1246997"/>
            <a:chOff x="8609812" y="2351592"/>
            <a:chExt cx="2243628" cy="1246996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1F4331A-C2A3-4C6B-87F2-FC1E61AF0186}"/>
                </a:ext>
              </a:extLst>
            </p:cNvPr>
            <p:cNvSpPr txBox="1"/>
            <p:nvPr/>
          </p:nvSpPr>
          <p:spPr>
            <a:xfrm>
              <a:off x="9003486" y="2351592"/>
              <a:ext cx="1849954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rPr>
                <a:t>添加标题内容</a:t>
              </a:r>
              <a:endParaRPr kumimoji="0" lang="id-ID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412B31B-EADA-413E-A909-B38ECC887EA4}"/>
                </a:ext>
              </a:extLst>
            </p:cNvPr>
            <p:cNvSpPr/>
            <p:nvPr/>
          </p:nvSpPr>
          <p:spPr>
            <a:xfrm>
              <a:off x="8609812" y="2774388"/>
              <a:ext cx="2243628" cy="824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66" name="TextBox 21">
            <a:extLst>
              <a:ext uri="{FF2B5EF4-FFF2-40B4-BE49-F238E27FC236}">
                <a16:creationId xmlns:a16="http://schemas.microsoft.com/office/drawing/2014/main" id="{C617E6D7-83A8-4FAD-9DE9-0905310C185F}"/>
              </a:ext>
            </a:extLst>
          </p:cNvPr>
          <p:cNvSpPr txBox="1"/>
          <p:nvPr/>
        </p:nvSpPr>
        <p:spPr>
          <a:xfrm>
            <a:off x="988823" y="1072129"/>
            <a:ext cx="28599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1.1  </a:t>
            </a:r>
            <a:r>
              <a:rPr lang="zh-CN" altLang="en-US" sz="32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继承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1" name="TextBox 53">
            <a:extLst>
              <a:ext uri="{FF2B5EF4-FFF2-40B4-BE49-F238E27FC236}">
                <a16:creationId xmlns:a16="http://schemas.microsoft.com/office/drawing/2014/main" id="{FA7736D3-4DF2-4E42-BAC1-553B7A6AA116}"/>
              </a:ext>
            </a:extLst>
          </p:cNvPr>
          <p:cNvSpPr txBox="1"/>
          <p:nvPr/>
        </p:nvSpPr>
        <p:spPr>
          <a:xfrm>
            <a:off x="1217882" y="2137410"/>
            <a:ext cx="9798115" cy="26978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000" dirty="0">
                <a:solidFill>
                  <a:srgbClr val="8DA0C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 </a:t>
            </a:r>
            <a:r>
              <a:rPr lang="zh-CN" altLang="en-US" sz="2000" dirty="0">
                <a:solidFill>
                  <a:srgbClr val="8DA0C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继承的概念</a:t>
            </a:r>
            <a:endParaRPr lang="en-US" altLang="zh-CN" sz="2000" dirty="0">
              <a:solidFill>
                <a:srgbClr val="8DA0C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面向对象程序设计中，在已有类的基础上定义新类，而不需要把已有类的内容重新书写一遍，这就叫做继承。已有类称为基类或父类，在此基础上建立的新类称为派生类或子类。继承关系可以描述为：子类继承了父类或父类被子类继承。子类与父类建立继承关系后，子类也就拥有了父类的非私有的成员属性和成员方法，同时还可以拥有自己的属性和方法。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C9682B13-3D70-4B53-A45B-742AE1549CF7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C181182-828A-460E-948A-6AFAA442B37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圆角矩形 14">
            <a:extLst>
              <a:ext uri="{FF2B5EF4-FFF2-40B4-BE49-F238E27FC236}">
                <a16:creationId xmlns:a16="http://schemas.microsoft.com/office/drawing/2014/main" id="{55BD0FBD-D314-4886-B66C-48D3B9998486}"/>
              </a:ext>
            </a:extLst>
          </p:cNvPr>
          <p:cNvSpPr/>
          <p:nvPr/>
        </p:nvSpPr>
        <p:spPr>
          <a:xfrm>
            <a:off x="862851" y="1920211"/>
            <a:ext cx="10496040" cy="3207970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5776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99"/>
          </a:p>
        </p:txBody>
      </p:sp>
      <p:sp>
        <p:nvSpPr>
          <p:cNvPr id="20" name="矩形 93">
            <a:extLst>
              <a:ext uri="{FF2B5EF4-FFF2-40B4-BE49-F238E27FC236}">
                <a16:creationId xmlns:a16="http://schemas.microsoft.com/office/drawing/2014/main" id="{EC6C7B57-DB3B-4A72-952E-3A6920158028}"/>
              </a:ext>
            </a:extLst>
          </p:cNvPr>
          <p:cNvSpPr/>
          <p:nvPr/>
        </p:nvSpPr>
        <p:spPr>
          <a:xfrm>
            <a:off x="855416" y="1892493"/>
            <a:ext cx="314751" cy="313809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rgbClr val="8DA0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99"/>
          </a:p>
        </p:txBody>
      </p:sp>
      <p:sp>
        <p:nvSpPr>
          <p:cNvPr id="21" name="矩形 93">
            <a:extLst>
              <a:ext uri="{FF2B5EF4-FFF2-40B4-BE49-F238E27FC236}">
                <a16:creationId xmlns:a16="http://schemas.microsoft.com/office/drawing/2014/main" id="{BE3C5998-2642-45C1-A36A-8AD6F94F26DD}"/>
              </a:ext>
            </a:extLst>
          </p:cNvPr>
          <p:cNvSpPr/>
          <p:nvPr/>
        </p:nvSpPr>
        <p:spPr>
          <a:xfrm rot="10800000">
            <a:off x="11032235" y="4783760"/>
            <a:ext cx="334091" cy="372139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rgbClr val="8DA0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99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79206934-877C-4538-8D5F-4FD94FEB4749}"/>
              </a:ext>
            </a:extLst>
          </p:cNvPr>
          <p:cNvSpPr txBox="1"/>
          <p:nvPr/>
        </p:nvSpPr>
        <p:spPr>
          <a:xfrm>
            <a:off x="734299" y="146214"/>
            <a:ext cx="3282950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实现员工信息管理</a:t>
            </a:r>
          </a:p>
        </p:txBody>
      </p:sp>
    </p:spTree>
    <p:extLst>
      <p:ext uri="{BB962C8B-B14F-4D97-AF65-F5344CB8AC3E}">
        <p14:creationId xmlns:p14="http://schemas.microsoft.com/office/powerpoint/2010/main" val="653624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17" grpId="0" animBg="1"/>
      <p:bldP spid="20" grpId="0" animBg="1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5FDB0C-7625-4C6D-9EE1-1AAB8CB988B0}"/>
              </a:ext>
            </a:extLst>
          </p:cNvPr>
          <p:cNvGrpSpPr/>
          <p:nvPr/>
        </p:nvGrpSpPr>
        <p:grpSpPr>
          <a:xfrm>
            <a:off x="8851113" y="2351594"/>
            <a:ext cx="2243628" cy="1246997"/>
            <a:chOff x="8609812" y="2351592"/>
            <a:chExt cx="2243628" cy="1246996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1F4331A-C2A3-4C6B-87F2-FC1E61AF0186}"/>
                </a:ext>
              </a:extLst>
            </p:cNvPr>
            <p:cNvSpPr txBox="1"/>
            <p:nvPr/>
          </p:nvSpPr>
          <p:spPr>
            <a:xfrm>
              <a:off x="9003486" y="2351592"/>
              <a:ext cx="1849954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rPr>
                <a:t>添加标题内容</a:t>
              </a:r>
              <a:endParaRPr kumimoji="0" lang="id-ID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412B31B-EADA-413E-A909-B38ECC887EA4}"/>
                </a:ext>
              </a:extLst>
            </p:cNvPr>
            <p:cNvSpPr/>
            <p:nvPr/>
          </p:nvSpPr>
          <p:spPr>
            <a:xfrm>
              <a:off x="8609812" y="2774388"/>
              <a:ext cx="2243628" cy="824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71" name="TextBox 53">
            <a:extLst>
              <a:ext uri="{FF2B5EF4-FFF2-40B4-BE49-F238E27FC236}">
                <a16:creationId xmlns:a16="http://schemas.microsoft.com/office/drawing/2014/main" id="{FA7736D3-4DF2-4E42-BAC1-553B7A6AA116}"/>
              </a:ext>
            </a:extLst>
          </p:cNvPr>
          <p:cNvSpPr txBox="1"/>
          <p:nvPr/>
        </p:nvSpPr>
        <p:spPr>
          <a:xfrm>
            <a:off x="988823" y="1173323"/>
            <a:ext cx="9946270" cy="17745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000" dirty="0">
                <a:solidFill>
                  <a:srgbClr val="8DA0C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2000" dirty="0">
                <a:solidFill>
                  <a:srgbClr val="8DA0C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继承的实现</a:t>
            </a:r>
            <a:endParaRPr lang="en-US" altLang="zh-CN" sz="2000" dirty="0">
              <a:solidFill>
                <a:srgbClr val="8DA0C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继承的英文翻译为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inherit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，但是由继承定义可以看出子类实际上是扩展了父类，因此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Java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中继承是通过关键字“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extends”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来实现的。关键字“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extends”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说明要构建一个新类而新类是从一个已经存在的类中衍生出来的。格式如下：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C9682B13-3D70-4B53-A45B-742AE1549CF7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C181182-828A-460E-948A-6AFAA442B37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圆角矩形 5">
            <a:extLst>
              <a:ext uri="{FF2B5EF4-FFF2-40B4-BE49-F238E27FC236}">
                <a16:creationId xmlns:a16="http://schemas.microsoft.com/office/drawing/2014/main" id="{7416A691-D993-4C66-A7CC-D2C3C16BC6BE}"/>
              </a:ext>
            </a:extLst>
          </p:cNvPr>
          <p:cNvSpPr/>
          <p:nvPr/>
        </p:nvSpPr>
        <p:spPr>
          <a:xfrm>
            <a:off x="633565" y="1051045"/>
            <a:ext cx="11023882" cy="5272256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D2A7FB10-EB4D-46DD-9219-3B85B28C828E}"/>
              </a:ext>
            </a:extLst>
          </p:cNvPr>
          <p:cNvSpPr txBox="1"/>
          <p:nvPr/>
        </p:nvSpPr>
        <p:spPr>
          <a:xfrm>
            <a:off x="734299" y="146214"/>
            <a:ext cx="3282950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实现员工信息管理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F2784501-16AF-4055-809A-3EF7AE6629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416" y="3265493"/>
            <a:ext cx="7148179" cy="50296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E2B545F5-9EAE-45A9-B0A3-D342EE43D5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866" y="4314997"/>
            <a:ext cx="7613040" cy="426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98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>
            <a:extLst>
              <a:ext uri="{FF2B5EF4-FFF2-40B4-BE49-F238E27FC236}">
                <a16:creationId xmlns:a16="http://schemas.microsoft.com/office/drawing/2014/main" id="{C9682B13-3D70-4B53-A45B-742AE1549CF7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C181182-828A-460E-948A-6AFAA442B37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1E4B8A17-2C1F-4874-9E6A-6731BDC6B227}"/>
              </a:ext>
            </a:extLst>
          </p:cNvPr>
          <p:cNvSpPr txBox="1"/>
          <p:nvPr/>
        </p:nvSpPr>
        <p:spPr>
          <a:xfrm>
            <a:off x="734299" y="146214"/>
            <a:ext cx="3282950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实现员工信息管理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58CD8AC2-948D-42D9-A255-C3904D6BBB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061" y="912463"/>
            <a:ext cx="8641829" cy="5799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87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>
            <a:extLst>
              <a:ext uri="{FF2B5EF4-FFF2-40B4-BE49-F238E27FC236}">
                <a16:creationId xmlns:a16="http://schemas.microsoft.com/office/drawing/2014/main" id="{C9682B13-3D70-4B53-A45B-742AE1549CF7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C181182-828A-460E-948A-6AFAA442B37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圆角矩形 5">
            <a:extLst>
              <a:ext uri="{FF2B5EF4-FFF2-40B4-BE49-F238E27FC236}">
                <a16:creationId xmlns:a16="http://schemas.microsoft.com/office/drawing/2014/main" id="{7416A691-D993-4C66-A7CC-D2C3C16BC6BE}"/>
              </a:ext>
            </a:extLst>
          </p:cNvPr>
          <p:cNvSpPr/>
          <p:nvPr/>
        </p:nvSpPr>
        <p:spPr>
          <a:xfrm>
            <a:off x="584059" y="1904213"/>
            <a:ext cx="11023882" cy="4534293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B27D9F23-7635-47AA-862D-AD2A97C01AFB}"/>
              </a:ext>
            </a:extLst>
          </p:cNvPr>
          <p:cNvSpPr txBox="1"/>
          <p:nvPr/>
        </p:nvSpPr>
        <p:spPr>
          <a:xfrm>
            <a:off x="734299" y="146214"/>
            <a:ext cx="3282950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实现员工信息管理</a:t>
            </a:r>
          </a:p>
        </p:txBody>
      </p:sp>
      <p:sp>
        <p:nvSpPr>
          <p:cNvPr id="8" name="TextBox 21">
            <a:extLst>
              <a:ext uri="{FF2B5EF4-FFF2-40B4-BE49-F238E27FC236}">
                <a16:creationId xmlns:a16="http://schemas.microsoft.com/office/drawing/2014/main" id="{F6665819-4DA4-47DC-89B4-9248E370BC4A}"/>
              </a:ext>
            </a:extLst>
          </p:cNvPr>
          <p:cNvSpPr txBox="1"/>
          <p:nvPr/>
        </p:nvSpPr>
        <p:spPr>
          <a:xfrm>
            <a:off x="988822" y="1072129"/>
            <a:ext cx="32829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1.2  </a:t>
            </a:r>
            <a:r>
              <a:rPr lang="zh-CN" altLang="en-US" sz="32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方法的覆盖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TextBox 53">
            <a:extLst>
              <a:ext uri="{FF2B5EF4-FFF2-40B4-BE49-F238E27FC236}">
                <a16:creationId xmlns:a16="http://schemas.microsoft.com/office/drawing/2014/main" id="{3F283733-6B74-4BB0-84EC-18E51F5F28E5}"/>
              </a:ext>
            </a:extLst>
          </p:cNvPr>
          <p:cNvSpPr txBox="1"/>
          <p:nvPr/>
        </p:nvSpPr>
        <p:spPr>
          <a:xfrm>
            <a:off x="1080678" y="1950436"/>
            <a:ext cx="9798115" cy="8511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当子类继承父类，而子类中方法与父类中方法的名称、返回类型及参数都完全一致时，就称子类中的方法覆盖了父类中的方法，有时也称为方法的“重写”。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E71D8C9A-A281-4A7A-A215-09ED279E4D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5774" y="2847854"/>
            <a:ext cx="6630187" cy="354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24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5FDB0C-7625-4C6D-9EE1-1AAB8CB988B0}"/>
              </a:ext>
            </a:extLst>
          </p:cNvPr>
          <p:cNvGrpSpPr/>
          <p:nvPr/>
        </p:nvGrpSpPr>
        <p:grpSpPr>
          <a:xfrm>
            <a:off x="8851113" y="2351594"/>
            <a:ext cx="2243628" cy="1246997"/>
            <a:chOff x="8609812" y="2351592"/>
            <a:chExt cx="2243628" cy="1246996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1F4331A-C2A3-4C6B-87F2-FC1E61AF0186}"/>
                </a:ext>
              </a:extLst>
            </p:cNvPr>
            <p:cNvSpPr txBox="1"/>
            <p:nvPr/>
          </p:nvSpPr>
          <p:spPr>
            <a:xfrm>
              <a:off x="9003486" y="2351592"/>
              <a:ext cx="1849954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rPr>
                <a:t>添加标题内容</a:t>
              </a:r>
              <a:endParaRPr kumimoji="0" lang="id-ID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412B31B-EADA-413E-A909-B38ECC887EA4}"/>
                </a:ext>
              </a:extLst>
            </p:cNvPr>
            <p:cNvSpPr/>
            <p:nvPr/>
          </p:nvSpPr>
          <p:spPr>
            <a:xfrm>
              <a:off x="8609812" y="2774388"/>
              <a:ext cx="2243628" cy="824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71" name="TextBox 53">
            <a:extLst>
              <a:ext uri="{FF2B5EF4-FFF2-40B4-BE49-F238E27FC236}">
                <a16:creationId xmlns:a16="http://schemas.microsoft.com/office/drawing/2014/main" id="{FA7736D3-4DF2-4E42-BAC1-553B7A6AA116}"/>
              </a:ext>
            </a:extLst>
          </p:cNvPr>
          <p:cNvSpPr txBox="1"/>
          <p:nvPr/>
        </p:nvSpPr>
        <p:spPr>
          <a:xfrm>
            <a:off x="1097259" y="2445410"/>
            <a:ext cx="10313474" cy="22361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8DA0C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8DA0C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  </a:t>
            </a:r>
            <a:r>
              <a:rPr lang="en-US" altLang="zh-CN" sz="2000" dirty="0">
                <a:solidFill>
                  <a:srgbClr val="8DA0C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this</a:t>
            </a:r>
            <a:r>
              <a:rPr lang="zh-CN" altLang="en-US" sz="2000" dirty="0">
                <a:solidFill>
                  <a:srgbClr val="8DA0C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8DA0C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algn="just" defTabSz="609585">
              <a:lnSpc>
                <a:spcPct val="150000"/>
              </a:lnSpc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this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有三种用法：第一种用法中，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this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代表它所在类的实例化对象。可以理解为是类对象的一个简单引用，利用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this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可以连用当前对象的方法和变量，特别是当方法名和变量名很长时，这种调用更加有意义。第二种用法，解决成员变量和局部变量重名的问题。第三种用法，在同一个类中不同构造方法之间的调用需要使用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this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2" name="圆角矩形 5">
            <a:extLst>
              <a:ext uri="{FF2B5EF4-FFF2-40B4-BE49-F238E27FC236}">
                <a16:creationId xmlns:a16="http://schemas.microsoft.com/office/drawing/2014/main" id="{79B86FFC-F632-483E-B6A6-0D28ADD761D4}"/>
              </a:ext>
            </a:extLst>
          </p:cNvPr>
          <p:cNvSpPr/>
          <p:nvPr/>
        </p:nvSpPr>
        <p:spPr>
          <a:xfrm>
            <a:off x="518071" y="1828800"/>
            <a:ext cx="11023882" cy="4006661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C92B48E3-F8EF-4AE7-9246-3CFD0FE64A33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F5AB69F3-002D-4C5D-922A-8E26D407B48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C3B8D2AC-153C-4189-8116-F68E566BE282}"/>
              </a:ext>
            </a:extLst>
          </p:cNvPr>
          <p:cNvSpPr txBox="1"/>
          <p:nvPr/>
        </p:nvSpPr>
        <p:spPr>
          <a:xfrm>
            <a:off x="734299" y="146214"/>
            <a:ext cx="3282950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实现员工信息管理</a:t>
            </a:r>
          </a:p>
        </p:txBody>
      </p:sp>
      <p:sp>
        <p:nvSpPr>
          <p:cNvPr id="19" name="TextBox 21">
            <a:extLst>
              <a:ext uri="{FF2B5EF4-FFF2-40B4-BE49-F238E27FC236}">
                <a16:creationId xmlns:a16="http://schemas.microsoft.com/office/drawing/2014/main" id="{B7D7FC48-5602-4287-B8A5-27ADFCE054CD}"/>
              </a:ext>
            </a:extLst>
          </p:cNvPr>
          <p:cNvSpPr txBox="1"/>
          <p:nvPr/>
        </p:nvSpPr>
        <p:spPr>
          <a:xfrm>
            <a:off x="988822" y="1072129"/>
            <a:ext cx="4733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1.3  </a:t>
            </a:r>
            <a:r>
              <a:rPr lang="en-US" altLang="zh-CN" sz="32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this</a:t>
            </a:r>
            <a:r>
              <a:rPr lang="zh-CN" altLang="en-US" sz="32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32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super</a:t>
            </a:r>
            <a:r>
              <a:rPr lang="zh-CN" altLang="en-US" sz="32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1995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Pro Hous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92751"/>
      </a:accent1>
      <a:accent2>
        <a:srgbClr val="D8D8D8"/>
      </a:accent2>
      <a:accent3>
        <a:srgbClr val="BFBFBF"/>
      </a:accent3>
      <a:accent4>
        <a:srgbClr val="A5A5A5"/>
      </a:accent4>
      <a:accent5>
        <a:srgbClr val="BFBFBF"/>
      </a:accent5>
      <a:accent6>
        <a:srgbClr val="D8D8D8"/>
      </a:accent6>
      <a:hlink>
        <a:srgbClr val="0563C1"/>
      </a:hlink>
      <a:folHlink>
        <a:srgbClr val="954F72"/>
      </a:folHlink>
    </a:clrScheme>
    <a:fontScheme name="Pro House">
      <a:majorFont>
        <a:latin typeface="Roboto Medium"/>
        <a:ea typeface=""/>
        <a:cs typeface=""/>
      </a:majorFont>
      <a:minorFont>
        <a:latin typeface="Open San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1220</Words>
  <Application>Microsoft Office PowerPoint</Application>
  <PresentationFormat>宽屏</PresentationFormat>
  <Paragraphs>89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5" baseType="lpstr">
      <vt:lpstr>Gill Sans</vt:lpstr>
      <vt:lpstr>等线</vt:lpstr>
      <vt:lpstr>等线 Light</vt:lpstr>
      <vt:lpstr>楷体</vt:lpstr>
      <vt:lpstr>思源黑体 CN Bold</vt:lpstr>
      <vt:lpstr>思源黑体 CN Regular</vt:lpstr>
      <vt:lpstr>微软雅黑</vt:lpstr>
      <vt:lpstr>印品黑体</vt:lpstr>
      <vt:lpstr>Arial</vt:lpstr>
      <vt:lpstr>Open Sans</vt:lpstr>
      <vt:lpstr>Raleway</vt:lpstr>
      <vt:lpstr>Roboto Medium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 yuting</dc:creator>
  <cp:lastModifiedBy>li yuting</cp:lastModifiedBy>
  <cp:revision>155</cp:revision>
  <dcterms:created xsi:type="dcterms:W3CDTF">2021-12-15T06:35:32Z</dcterms:created>
  <dcterms:modified xsi:type="dcterms:W3CDTF">2021-12-16T03:45:01Z</dcterms:modified>
</cp:coreProperties>
</file>