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1127" r:id="rId3"/>
    <p:sldId id="287" r:id="rId4"/>
    <p:sldId id="288" r:id="rId5"/>
    <p:sldId id="257" r:id="rId6"/>
    <p:sldId id="330" r:id="rId7"/>
    <p:sldId id="1158" r:id="rId8"/>
    <p:sldId id="1168" r:id="rId9"/>
    <p:sldId id="1169" r:id="rId10"/>
    <p:sldId id="1138" r:id="rId11"/>
    <p:sldId id="1170" r:id="rId12"/>
    <p:sldId id="1159" r:id="rId13"/>
    <p:sldId id="1160" r:id="rId14"/>
    <p:sldId id="1171" r:id="rId15"/>
    <p:sldId id="1172" r:id="rId16"/>
    <p:sldId id="1173" r:id="rId17"/>
    <p:sldId id="1174" r:id="rId18"/>
    <p:sldId id="1175" r:id="rId19"/>
    <p:sldId id="1132" r:id="rId20"/>
    <p:sldId id="1166" r:id="rId21"/>
    <p:sldId id="1167" r:id="rId22"/>
    <p:sldId id="1176" r:id="rId23"/>
    <p:sldId id="1139" r:id="rId24"/>
    <p:sldId id="1126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54262D-FA1B-4F52-B35C-F6A98E429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F5A8AA4-CC66-4A1B-BE12-00BF931686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2F57FF-076A-4277-A44C-8B921FDE8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F1D681-0E6E-4269-9C46-9C90C100A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D9A456-284B-4AE2-A022-2379AAABE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724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B77433-9370-4E16-A782-68684BC9D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3C9F5FD-08A7-4D87-8FBA-F9E431BA5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FFA7DD-688D-485A-AB2A-3A9DFBF1E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380363-9554-4DCF-9B4C-BE97CA28D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F77A51F-1E81-497D-9BF1-62A9BD01E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32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432BE16-5F00-4586-BF00-6586768F0C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AF3569F-0466-48CE-8ECE-82C9DC3FA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272457-1F80-4BE0-A42B-92D89C788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D28FD56-FE34-4521-B285-FC192852A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D4DBA3-C3D1-4CC8-8403-6172B2A84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515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:a16="http://schemas.microsoft.com/office/drawing/2014/main" id="{084BB70F-A6FD-458B-A03E-270004AC36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835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001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15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94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567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686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746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22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E32DF3-F20D-4A44-A6D7-D1C673DFB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5CDC57-C5DD-474C-963D-4BB5CABA1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F50B78-A875-4E45-91B5-49939EF58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BFC2DF-B6ED-44E0-936C-6E214237F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7A2164-AFDA-48F8-A7EC-76ACF6199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592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458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0307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2221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6289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23073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7924800" y="0"/>
            <a:ext cx="1828800" cy="2514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140804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09530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bg>
      <p:bgPr>
        <a:solidFill>
          <a:srgbClr val="FAFAFA">
            <a:alpha val="9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60021"/>
            <a:ext cx="12192000" cy="6253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177800" dir="5400000" algn="t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  <p:sp>
        <p:nvSpPr>
          <p:cNvPr id="8" name="灯片编号占位符 4"/>
          <p:cNvSpPr txBox="1">
            <a:spLocks/>
          </p:cNvSpPr>
          <p:nvPr userDrawn="1"/>
        </p:nvSpPr>
        <p:spPr>
          <a:xfrm>
            <a:off x="11635152" y="6478470"/>
            <a:ext cx="258083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 marL="0" algn="r" defTabSz="914400" rtl="0" eaLnBrk="1" latinLnBrk="0" hangingPunct="1">
              <a:defRPr lang="en-US" altLang="zh-CN"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B44C642-52FE-4436-9921-21EF1F32C57C}" type="slidenum">
              <a:rPr lang="zh-CN" altLang="en-US" sz="1600" smtClean="0">
                <a:solidFill>
                  <a:schemeClr val="accent3"/>
                </a:solidFill>
                <a:latin typeface="+mn-lt"/>
              </a:rPr>
              <a:pPr/>
              <a:t>‹#›</a:t>
            </a:fld>
            <a:endParaRPr lang="zh-CN" altLang="en-US" sz="160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0" name="Line 28"/>
          <p:cNvSpPr>
            <a:spLocks noChangeShapeType="1"/>
          </p:cNvSpPr>
          <p:nvPr userDrawn="1"/>
        </p:nvSpPr>
        <p:spPr bwMode="auto">
          <a:xfrm flipH="1">
            <a:off x="11459303" y="6503525"/>
            <a:ext cx="115024" cy="196107"/>
          </a:xfrm>
          <a:prstGeom prst="line">
            <a:avLst/>
          </a:prstGeom>
          <a:noFill/>
          <a:ln w="6350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341716" y="6516942"/>
            <a:ext cx="4634282" cy="1692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altLang="zh-CN" sz="1100" spc="300">
                <a:solidFill>
                  <a:schemeClr val="bg1">
                    <a:lumMod val="65000"/>
                  </a:schemeClr>
                </a:solidFill>
              </a:rPr>
              <a:t>SHANGHAI  OOOPIC  TECHNOLOGIES  CO.,LTD.</a:t>
            </a:r>
            <a:endParaRPr lang="zh-CN" altLang="en-US" sz="1100" spc="3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0" y="395947"/>
            <a:ext cx="103517" cy="51566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53135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7C1287-A6DF-4E9B-8DF3-349F5C6E3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5E689D-6F5D-4D69-B74B-DC804E057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10BB83-EA9B-4CE3-9097-865FF3E63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FDB219-3999-4124-84A7-9B160B2B9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8EF751-3ABD-408E-8FB1-F4B813E5E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510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DE9021-65C0-4692-9BA9-063C496F6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E294AF-19CC-4486-B81D-2761A5445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C9BC20B-B40A-4174-A5D7-11B986BF9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7486078-B5F9-48B9-8111-C67396CCB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115929B-182D-482D-88FD-7A393934D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5EDA1D0-438A-4AE6-84CF-04576DEB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26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24A35D-E289-42D5-ABB5-87E8E1DD2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0E90EA-D154-4EDD-98DF-396ED5056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0F4247C-8F5D-4F94-9C12-EE756AE2F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B6D8CE9-1EC5-4771-A49A-883D5CD4BC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6734A85-F4EC-4DCC-BB99-F37D65C0E6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4338AF2-8BCB-4808-91D1-761D8078C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84F4B89-4558-4E0C-B062-FF6912B84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044F728-C4F1-4EE7-9FA8-E30BF1C45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092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A312C9-6B1F-4F75-94E1-4417624DA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57DFB88-BB68-4FB4-AB08-C9A2CD7BD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A2BE76E-221A-467D-AD98-C55BDB689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AA6AEF4-C7BE-488C-AE99-183E67AB0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74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13D602E-0A6C-4BA8-AC27-2E6FC2597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46D0D44-8B06-487B-8F29-D772773C3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88F0B20-ABD9-4A71-ACCF-DDED4B33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19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A59C9C-C099-4B7C-BD7A-E24D5C745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25E813-07F1-469B-B76C-09D89717E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CEF8B21-5DFB-483D-8FA0-46E8712DB8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B4213BA-03E1-402F-801B-1B489020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426A43E-90D9-41A1-9B4D-BBE97ED70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0B921E-6752-4B6F-B8C9-0D13F6681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195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377F90-D205-4A85-B1AC-E100B4162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1C4E33F-BE30-4BBD-A935-6DB8B047B1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AE398AA-F6EC-45A3-A850-982C01523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3A74D9-89BD-4C72-B3B4-6006D9278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FBE4A-D005-4560-B45C-A46D48B65121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C8D4C58-A24B-49C7-B45C-421AD943C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0E878A2-35C1-4633-8597-FE5386369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500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6FEBD63-BE9B-4A1A-95AF-9288667EE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C9AA13B-CD0B-493B-A772-7BA48A82E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87AF96-BCE1-4267-ABC5-4F167445EB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FBE4A-D005-4560-B45C-A46D48B65121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98E4EB-F741-4E6B-852A-F4B6A511BB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E998A9-7C73-48F0-A604-D97DD71193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FAC58-9C3C-4E35-A62A-D5F1AA47C5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34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66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5877B6"/>
            </a:gs>
            <a:gs pos="0">
              <a:srgbClr val="465E96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4" name="TextBox 21">
            <a:extLst>
              <a:ext uri="{FF2B5EF4-FFF2-40B4-BE49-F238E27FC236}">
                <a16:creationId xmlns:a16="http://schemas.microsoft.com/office/drawing/2014/main" id="{2AACAD38-307E-4B9C-B067-BDDD4FE3A4E6}"/>
              </a:ext>
            </a:extLst>
          </p:cNvPr>
          <p:cNvSpPr txBox="1"/>
          <p:nvPr/>
        </p:nvSpPr>
        <p:spPr>
          <a:xfrm>
            <a:off x="1450265" y="2012235"/>
            <a:ext cx="3336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 目 </a:t>
            </a:r>
            <a:r>
              <a:rPr kumimoji="0" lang="en-US" altLang="zh-CN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endParaRPr kumimoji="0" lang="id-ID" sz="7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703718" y="3429000"/>
            <a:ext cx="52440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猜数字游戏程序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设计</a:t>
            </a:r>
            <a:endParaRPr kumimoji="0" lang="id-ID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077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Click="0" advTm="3000"/>
    </mc:Choice>
    <mc:Fallback xmlns="">
      <p:transition advClick="0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873275" y="1300456"/>
            <a:ext cx="10313474" cy="45445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下面列出了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do-while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循环执行的流程：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）进入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do-while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循环前，要先为循环控制变量（或表达式）赋起始值。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）直接执行循环主体，循环主体执行完毕，才开始根据判断条件的内容决定是否继续执行循环：条件判断值为真（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true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）时，继续执行循环主体；条件判断值为假（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false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）时，则跳出循环，执行其他语句。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）执行完循环主体内的语句后，重新为循环控制变量（或表达式）赋值（增加或减少），由于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do-while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循环一样，不会自动更改循环控制变量（或表达式）的内容，所以在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do-while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循环中赋值循环控制变量的工作要由自己来做，再回到步骤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重新判断是否继续执行循环。</a:t>
            </a:r>
          </a:p>
          <a:p>
            <a:pPr lvl="0" algn="just" defTabSz="609585">
              <a:lnSpc>
                <a:spcPct val="150000"/>
              </a:lnSpc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1022538"/>
            <a:ext cx="11023882" cy="481292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41AE4910-43E1-4767-AECD-45EAFCBCB625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根据等式猜数字</a:t>
            </a:r>
          </a:p>
        </p:txBody>
      </p:sp>
    </p:spTree>
    <p:extLst>
      <p:ext uri="{BB962C8B-B14F-4D97-AF65-F5344CB8AC3E}">
        <p14:creationId xmlns:p14="http://schemas.microsoft.com/office/powerpoint/2010/main" val="317175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41F4331A-C2A3-4C6B-87F2-FC1E61AF0186}"/>
              </a:ext>
            </a:extLst>
          </p:cNvPr>
          <p:cNvSpPr txBox="1"/>
          <p:nvPr/>
        </p:nvSpPr>
        <p:spPr>
          <a:xfrm>
            <a:off x="9244787" y="2351594"/>
            <a:ext cx="1849954" cy="367359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rPr>
              <a:t>添加标题内容</a:t>
            </a:r>
            <a:endParaRPr kumimoji="0" lang="id-ID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939263" y="1309996"/>
            <a:ext cx="10313474" cy="4039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60958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DA0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根据上述的描述，可以绘制出如图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4-1-2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所示的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do-while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循环流程图。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84059" y="1182524"/>
            <a:ext cx="11023882" cy="481292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A3ACC14F-60C0-4519-B8DC-E2DE161CAAC1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15AB378-BBFD-41B1-ADFC-22664E9486A4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D35B326-EF3B-4D38-A71D-467C30028FA2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计算月份天数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538B970-B8DC-49A7-BB2E-8A30BB568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4725" y="2210155"/>
            <a:ext cx="2781541" cy="333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88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84059" y="961534"/>
            <a:ext cx="11023882" cy="5401559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A3ACC14F-60C0-4519-B8DC-E2DE161CAAC1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15AB378-BBFD-41B1-ADFC-22664E9486A4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D35B326-EF3B-4D38-A71D-467C30028FA2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计算月份天数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E6CC5AE-5004-45AF-9E8E-C2B8DF9AD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4820" y="1151773"/>
            <a:ext cx="7392041" cy="406943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FA6689C-884E-4206-9DCF-0A6262F79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7893" y="5340157"/>
            <a:ext cx="7089995" cy="63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76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939263" y="1282110"/>
            <a:ext cx="10313474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DA0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8DA0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  </a:t>
            </a:r>
            <a:r>
              <a:rPr lang="en-US" altLang="zh-CN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for</a:t>
            </a:r>
            <a:r>
              <a:rPr lang="zh-CN" altLang="en-US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8DA0C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当很明确地知道循环要执行的次数时，就可以使用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for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循环，其语句格式如下：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1022538"/>
            <a:ext cx="11023882" cy="481292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41AE4910-43E1-4767-AECD-45EAFCBCB625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根据等式猜数字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6B03387-84D2-4CF5-BDB8-CF44D8349B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6973" y="2535270"/>
            <a:ext cx="7826078" cy="258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63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111920" y="1618407"/>
            <a:ext cx="10221466" cy="3621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若是在循环主体中要处理的语句只有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个，可以将大括号去除。下面列出了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for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循环的流程。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）第一次进入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for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循环时，为循环控制变量赋起始值。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）根据判断条件的内容检查是否要继续执行循环，当判断条件值为真（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true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）时，继续执行循环主体内的语句；判断条件值为假（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false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）时，则会跳出循环，执行其他语句。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）执行完循环主体内的语句后，循环控制变量会根据增减量的要求，更改循环控制变量的值，再回到步骤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重新判断是否继续执行循环。</a:t>
            </a:r>
          </a:p>
          <a:p>
            <a:pPr lvl="0" algn="just" defTabSz="609585">
              <a:lnSpc>
                <a:spcPct val="150000"/>
              </a:lnSpc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1022538"/>
            <a:ext cx="11023882" cy="481292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41AE4910-43E1-4767-AECD-45EAFCBCB625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根据等式猜数字</a:t>
            </a:r>
          </a:p>
        </p:txBody>
      </p:sp>
    </p:spTree>
    <p:extLst>
      <p:ext uri="{BB962C8B-B14F-4D97-AF65-F5344CB8AC3E}">
        <p14:creationId xmlns:p14="http://schemas.microsoft.com/office/powerpoint/2010/main" val="228576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873275" y="1451285"/>
            <a:ext cx="10221466" cy="3895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根据上述描述，可以绘制出如图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4-1-3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所示的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for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循环流程图：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1022538"/>
            <a:ext cx="11023882" cy="481292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41AE4910-43E1-4767-AECD-45EAFCBCB625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根据等式猜数字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EF210C0-7364-440C-9A48-12620C7D0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9083" y="2224686"/>
            <a:ext cx="2915482" cy="32834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116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837275" y="1313299"/>
            <a:ext cx="5273001" cy="40828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DA0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8DA0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4.  </a:t>
            </a:r>
            <a:r>
              <a:rPr lang="en-US" altLang="zh-CN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break</a:t>
            </a:r>
            <a:r>
              <a:rPr lang="zh-CN" altLang="en-US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8DA0C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defTabSz="609585">
              <a:lnSpc>
                <a:spcPct val="150000"/>
              </a:lnSpc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break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语句可以强迫程序跳离循环，当程序执行到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break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语句时，即会离开循环，继续执行循环外的下一个语句，如果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break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语句出现在嵌套循环中的内层循环，则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break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语句只会跳离当前层的循环。以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for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循环为例（图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4-1-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），在循环主体中有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break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语句时，当程序执行到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break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，即会离开循环主体，而继续执行循环外层的语句。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1022538"/>
            <a:ext cx="11023882" cy="481292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41AE4910-43E1-4767-AECD-45EAFCBCB625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根据等式猜数字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BB66068-C0ED-4049-82C9-4F96D0AD54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480" y="1916499"/>
            <a:ext cx="4823653" cy="302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83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822007" y="1482982"/>
            <a:ext cx="5273001" cy="3621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DA0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8DA0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lang="en-US" altLang="zh-CN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continue</a:t>
            </a:r>
            <a:r>
              <a:rPr lang="zh-CN" altLang="en-US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8DA0C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continue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语句可以强迫程序跳到循环的起始处，当程序运行到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continue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语句时，即会停止运行剩余的循环主体，而是回到循环的开始处继续运行。以图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4-1-5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所示的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for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循环为例，在循环主体中有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continue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语句，当程序执行到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continue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，即会回到循环的起点，继续执行循环主体的部分语句。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1022538"/>
            <a:ext cx="11023882" cy="481292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41AE4910-43E1-4767-AECD-45EAFCBCB625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根据等式猜数字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C526A25-9AA7-4169-9D59-F18A8E992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2251" y="2349201"/>
            <a:ext cx="4952458" cy="246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733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10307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1.2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实践操作：猜数字游戏的程序设计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302A465-58D7-42F2-BAC8-43984BDA1A01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F1559B9A-314E-480C-9FFD-B9DE3E2ADD6D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F9BD2ED-D140-4D2A-9976-C55E381AB795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根据等式猜数字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2CE2F1E7-4918-430E-AF45-AE8C8C727D34}"/>
              </a:ext>
            </a:extLst>
          </p:cNvPr>
          <p:cNvSpPr txBox="1"/>
          <p:nvPr/>
        </p:nvSpPr>
        <p:spPr>
          <a:xfrm>
            <a:off x="863599" y="2894640"/>
            <a:ext cx="5565481" cy="31595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）从命令行参数获取第二个乘数和乘法结果；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）通过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for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循环遍历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之间的数，查找能使等式成立的数字，如果找到则用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break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跳出循环，否则直到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for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循环执行完；</a:t>
            </a: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）输出是否查找到符合要求的数字，以及数字的具体值。</a:t>
            </a:r>
          </a:p>
          <a:p>
            <a:pPr marL="0" marR="0" lvl="0" indent="0" algn="just" defTabSz="60958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9" name="矩形: 对角圆角 18">
            <a:extLst>
              <a:ext uri="{FF2B5EF4-FFF2-40B4-BE49-F238E27FC236}">
                <a16:creationId xmlns:a16="http://schemas.microsoft.com/office/drawing/2014/main" id="{44E138CE-06D6-41F9-B257-01F4E0AF5DDB}"/>
              </a:ext>
            </a:extLst>
          </p:cNvPr>
          <p:cNvSpPr/>
          <p:nvPr/>
        </p:nvSpPr>
        <p:spPr>
          <a:xfrm>
            <a:off x="917584" y="189115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实施思路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F2AB7412-F4A7-4FB6-926F-2D26F8DF1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0207" y="2779764"/>
            <a:ext cx="5271793" cy="2799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62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209814" y="895284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程序代码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73705777-E7A0-4D88-ADA6-56A8D74EF4D0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根据等式猜数字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5C3E61B-844A-4E62-B2C8-879F6361A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0476" y="1565423"/>
            <a:ext cx="6058425" cy="487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2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9">
            <a:extLst>
              <a:ext uri="{FF2B5EF4-FFF2-40B4-BE49-F238E27FC236}">
                <a16:creationId xmlns:a16="http://schemas.microsoft.com/office/drawing/2014/main" id="{8E3DDE5B-9BA2-4169-888B-5935C652AA41}"/>
              </a:ext>
            </a:extLst>
          </p:cNvPr>
          <p:cNvSpPr>
            <a:spLocks/>
          </p:cNvSpPr>
          <p:nvPr/>
        </p:nvSpPr>
        <p:spPr bwMode="auto">
          <a:xfrm>
            <a:off x="4622800" y="0"/>
            <a:ext cx="7569200" cy="6866467"/>
          </a:xfrm>
          <a:custGeom>
            <a:avLst/>
            <a:gdLst>
              <a:gd name="T0" fmla="*/ 1902 w 1902"/>
              <a:gd name="T1" fmla="*/ 1727 h 1727"/>
              <a:gd name="T2" fmla="*/ 1902 w 1902"/>
              <a:gd name="T3" fmla="*/ 0 h 1727"/>
              <a:gd name="T4" fmla="*/ 1005 w 1902"/>
              <a:gd name="T5" fmla="*/ 0 h 1727"/>
              <a:gd name="T6" fmla="*/ 1024 w 1902"/>
              <a:gd name="T7" fmla="*/ 104 h 1727"/>
              <a:gd name="T8" fmla="*/ 1020 w 1902"/>
              <a:gd name="T9" fmla="*/ 183 h 1727"/>
              <a:gd name="T10" fmla="*/ 787 w 1902"/>
              <a:gd name="T11" fmla="*/ 479 h 1727"/>
              <a:gd name="T12" fmla="*/ 568 w 1902"/>
              <a:gd name="T13" fmla="*/ 726 h 1727"/>
              <a:gd name="T14" fmla="*/ 639 w 1902"/>
              <a:gd name="T15" fmla="*/ 1018 h 1727"/>
              <a:gd name="T16" fmla="*/ 512 w 1902"/>
              <a:gd name="T17" fmla="*/ 1301 h 1727"/>
              <a:gd name="T18" fmla="*/ 192 w 1902"/>
              <a:gd name="T19" fmla="*/ 1529 h 1727"/>
              <a:gd name="T20" fmla="*/ 0 w 1902"/>
              <a:gd name="T21" fmla="*/ 1727 h 1727"/>
              <a:gd name="T22" fmla="*/ 1902 w 1902"/>
              <a:gd name="T23" fmla="*/ 1727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02" h="1727">
                <a:moveTo>
                  <a:pt x="1902" y="1727"/>
                </a:moveTo>
                <a:cubicBezTo>
                  <a:pt x="1902" y="0"/>
                  <a:pt x="1902" y="0"/>
                  <a:pt x="1902" y="0"/>
                </a:cubicBezTo>
                <a:cubicBezTo>
                  <a:pt x="1005" y="0"/>
                  <a:pt x="1005" y="0"/>
                  <a:pt x="1005" y="0"/>
                </a:cubicBezTo>
                <a:cubicBezTo>
                  <a:pt x="1016" y="34"/>
                  <a:pt x="1022" y="69"/>
                  <a:pt x="1024" y="104"/>
                </a:cubicBezTo>
                <a:cubicBezTo>
                  <a:pt x="1025" y="130"/>
                  <a:pt x="1024" y="157"/>
                  <a:pt x="1020" y="183"/>
                </a:cubicBezTo>
                <a:cubicBezTo>
                  <a:pt x="997" y="323"/>
                  <a:pt x="905" y="413"/>
                  <a:pt x="787" y="479"/>
                </a:cubicBezTo>
                <a:cubicBezTo>
                  <a:pt x="685" y="536"/>
                  <a:pt x="585" y="601"/>
                  <a:pt x="568" y="726"/>
                </a:cubicBezTo>
                <a:cubicBezTo>
                  <a:pt x="553" y="837"/>
                  <a:pt x="634" y="914"/>
                  <a:pt x="639" y="1018"/>
                </a:cubicBezTo>
                <a:cubicBezTo>
                  <a:pt x="643" y="1124"/>
                  <a:pt x="585" y="1227"/>
                  <a:pt x="512" y="1301"/>
                </a:cubicBezTo>
                <a:cubicBezTo>
                  <a:pt x="419" y="1393"/>
                  <a:pt x="300" y="1453"/>
                  <a:pt x="192" y="1529"/>
                </a:cubicBezTo>
                <a:cubicBezTo>
                  <a:pt x="117" y="1582"/>
                  <a:pt x="44" y="1648"/>
                  <a:pt x="0" y="1727"/>
                </a:cubicBezTo>
                <a:lnTo>
                  <a:pt x="1902" y="1727"/>
                </a:lnTo>
                <a:close/>
              </a:path>
            </a:pathLst>
          </a:cu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:a16="http://schemas.microsoft.com/office/drawing/2014/main" id="{85283BB4-C5B8-427A-B45B-980B3988B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34050" y="1250950"/>
            <a:ext cx="4889500" cy="4356100"/>
          </a:xfrm>
          <a:prstGeom prst="rect">
            <a:avLst/>
          </a:prstGeom>
        </p:spPr>
      </p:pic>
      <p:sp>
        <p:nvSpPr>
          <p:cNvPr id="13" name="TextBox 21">
            <a:extLst>
              <a:ext uri="{FF2B5EF4-FFF2-40B4-BE49-F238E27FC236}">
                <a16:creationId xmlns:a16="http://schemas.microsoft.com/office/drawing/2014/main" id="{41966009-D92C-44B3-992A-B960E31525C2}"/>
              </a:ext>
            </a:extLst>
          </p:cNvPr>
          <p:cNvSpPr txBox="1"/>
          <p:nvPr/>
        </p:nvSpPr>
        <p:spPr>
          <a:xfrm>
            <a:off x="1074733" y="2326655"/>
            <a:ext cx="25189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5877B6"/>
                    </a:gs>
                    <a:gs pos="0">
                      <a:srgbClr val="465E96"/>
                    </a:gs>
                  </a:gsLst>
                  <a:lin ang="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  录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5877B6"/>
                  </a:gs>
                  <a:gs pos="0">
                    <a:srgbClr val="465E96"/>
                  </a:gs>
                </a:gsLst>
                <a:lin ang="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8FC4A3FD-BB84-4F2C-86E6-9331BE3B11C7}"/>
              </a:ext>
            </a:extLst>
          </p:cNvPr>
          <p:cNvSpPr/>
          <p:nvPr/>
        </p:nvSpPr>
        <p:spPr>
          <a:xfrm>
            <a:off x="572986" y="4064860"/>
            <a:ext cx="318347" cy="318347"/>
          </a:xfrm>
          <a:prstGeom prst="ellipse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5" name="TextBox 51">
            <a:extLst>
              <a:ext uri="{FF2B5EF4-FFF2-40B4-BE49-F238E27FC236}">
                <a16:creationId xmlns:a16="http://schemas.microsoft.com/office/drawing/2014/main" id="{95529E35-8F10-4362-817B-40911B41714E}"/>
              </a:ext>
            </a:extLst>
          </p:cNvPr>
          <p:cNvSpPr txBox="1"/>
          <p:nvPr/>
        </p:nvSpPr>
        <p:spPr>
          <a:xfrm>
            <a:off x="1059773" y="3993202"/>
            <a:ext cx="5617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  </a:t>
            </a:r>
            <a:r>
              <a:rPr lang="zh-CN" altLang="en-US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根据等式猜数字</a:t>
            </a:r>
            <a:endParaRPr kumimoji="0" lang="en-US" sz="1467" b="1" i="0" u="none" strike="noStrike" kern="1200" cap="none" spc="0" normalizeH="0" baseline="0" noProof="0" dirty="0">
              <a:ln>
                <a:noFill/>
              </a:ln>
              <a:solidFill>
                <a:srgbClr val="D9275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50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2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73705777-E7A0-4D88-ADA6-56A8D74EF4D0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根据等式猜数字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4CD7960-F9C6-46B1-BB13-37FEF1A8C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338" y="1263545"/>
            <a:ext cx="9754613" cy="461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27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73705777-E7A0-4D88-ADA6-56A8D74EF4D0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根据等式猜数字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96F0B68-B16B-4DB7-BDA5-CA267E57A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158" y="2064814"/>
            <a:ext cx="10365317" cy="301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600" y="856451"/>
            <a:ext cx="7748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巩固训练：计算增长时间问题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917584" y="2561758"/>
            <a:ext cx="10253179" cy="1774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）熟练掌握上机步骤和程序开发的全过程；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）掌握循环流程控制结构的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循环结构；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）掌握循环流程控制结构的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do-while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循环结构；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4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）掌握循环流程控制结构的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for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循环结构。</a:t>
            </a:r>
          </a:p>
        </p:txBody>
      </p:sp>
      <p:sp>
        <p:nvSpPr>
          <p:cNvPr id="18" name="矩形: 对角圆角 17">
            <a:extLst>
              <a:ext uri="{FF2B5EF4-FFF2-40B4-BE49-F238E27FC236}">
                <a16:creationId xmlns:a16="http://schemas.microsoft.com/office/drawing/2014/main" id="{82843DAB-E5D2-43D1-BCC1-252CD407067A}"/>
              </a:ext>
            </a:extLst>
          </p:cNvPr>
          <p:cNvSpPr/>
          <p:nvPr/>
        </p:nvSpPr>
        <p:spPr>
          <a:xfrm>
            <a:off x="917584" y="189115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实训目的</a:t>
            </a:r>
          </a:p>
        </p:txBody>
      </p: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917584" y="4559786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实训内容</a:t>
            </a:r>
          </a:p>
        </p:txBody>
      </p:sp>
      <p:sp>
        <p:nvSpPr>
          <p:cNvPr id="19" name="TextBox 53">
            <a:extLst>
              <a:ext uri="{FF2B5EF4-FFF2-40B4-BE49-F238E27FC236}">
                <a16:creationId xmlns:a16="http://schemas.microsoft.com/office/drawing/2014/main" id="{2342D248-6794-436A-8103-1EA5C76166E7}"/>
              </a:ext>
            </a:extLst>
          </p:cNvPr>
          <p:cNvSpPr txBox="1"/>
          <p:nvPr/>
        </p:nvSpPr>
        <p:spPr>
          <a:xfrm>
            <a:off x="1096694" y="5456815"/>
            <a:ext cx="10253179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仿照本任务，实现任务：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2021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年培养学员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万人，每年增长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25%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，请问按此增长速度，到哪一年培训学员人数将达到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万人。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A3160009-150A-4F77-9B8B-B083B31B5316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0EC91A1-9105-4990-A952-63F16BB2AA05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2196E93B-DF46-4CDA-B113-39B039E19F5E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根据等式猜数字</a:t>
            </a:r>
          </a:p>
        </p:txBody>
      </p:sp>
    </p:spTree>
    <p:extLst>
      <p:ext uri="{BB962C8B-B14F-4D97-AF65-F5344CB8AC3E}">
        <p14:creationId xmlns:p14="http://schemas.microsoft.com/office/powerpoint/2010/main" val="346496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5877B6"/>
            </a:gs>
            <a:gs pos="100000">
              <a:srgbClr val="465E9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986522" y="3096141"/>
            <a:ext cx="3330954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8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谢谢观看</a:t>
            </a:r>
            <a:endParaRPr kumimoji="0" lang="id-ID" sz="586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60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C352D612-C567-4F59-B99B-74B394D67A8F}"/>
              </a:ext>
            </a:extLst>
          </p:cNvPr>
          <p:cNvSpPr/>
          <p:nvPr/>
        </p:nvSpPr>
        <p:spPr>
          <a:xfrm>
            <a:off x="0" y="2178639"/>
            <a:ext cx="12192000" cy="2997200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" name="TextBox 21">
            <a:extLst>
              <a:ext uri="{FF2B5EF4-FFF2-40B4-BE49-F238E27FC236}">
                <a16:creationId xmlns:a16="http://schemas.microsoft.com/office/drawing/2014/main" id="{8C930C76-4380-4F6B-BF54-0EB9C2A5BE2D}"/>
              </a:ext>
            </a:extLst>
          </p:cNvPr>
          <p:cNvSpPr txBox="1"/>
          <p:nvPr/>
        </p:nvSpPr>
        <p:spPr>
          <a:xfrm>
            <a:off x="4634847" y="2967335"/>
            <a:ext cx="5107538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33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根据等式猜数字</a:t>
            </a:r>
          </a:p>
        </p:txBody>
      </p:sp>
      <p:sp>
        <p:nvSpPr>
          <p:cNvPr id="7" name="TextBox 21">
            <a:extLst>
              <a:ext uri="{FF2B5EF4-FFF2-40B4-BE49-F238E27FC236}">
                <a16:creationId xmlns:a16="http://schemas.microsoft.com/office/drawing/2014/main" id="{03A8D603-32C6-412D-8F30-56FABCB9C515}"/>
              </a:ext>
            </a:extLst>
          </p:cNvPr>
          <p:cNvSpPr txBox="1"/>
          <p:nvPr/>
        </p:nvSpPr>
        <p:spPr>
          <a:xfrm>
            <a:off x="2449615" y="2967335"/>
            <a:ext cx="2100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</a:t>
            </a:r>
            <a:endParaRPr kumimoji="0" lang="id-ID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26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3">
            <a:extLst>
              <a:ext uri="{FF2B5EF4-FFF2-40B4-BE49-F238E27FC236}">
                <a16:creationId xmlns:a16="http://schemas.microsoft.com/office/drawing/2014/main" id="{482D7E09-347B-4C0A-8ED1-E7D1CDEF4FFB}"/>
              </a:ext>
            </a:extLst>
          </p:cNvPr>
          <p:cNvSpPr txBox="1"/>
          <p:nvPr/>
        </p:nvSpPr>
        <p:spPr>
          <a:xfrm>
            <a:off x="1176198" y="2376918"/>
            <a:ext cx="9606533" cy="1312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  <a:spcAft>
                <a:spcPts val="160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猜数游戏：给出一个等式，如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 * 4 = 20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，其中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是未知数。编写一个程序实现求出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的数值，使它满足等式，并输出结果。要求：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和乘数的取值范围都在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for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循环分别实现。其运行结果如下：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" name="矩形: 对角圆角 9">
            <a:extLst>
              <a:ext uri="{FF2B5EF4-FFF2-40B4-BE49-F238E27FC236}">
                <a16:creationId xmlns:a16="http://schemas.microsoft.com/office/drawing/2014/main" id="{E01EAC6E-D0C2-4B61-8F8F-6D34BE48DE78}"/>
              </a:ext>
            </a:extLst>
          </p:cNvPr>
          <p:cNvSpPr/>
          <p:nvPr/>
        </p:nvSpPr>
        <p:spPr>
          <a:xfrm>
            <a:off x="1176198" y="1589786"/>
            <a:ext cx="2160240" cy="492443"/>
          </a:xfrm>
          <a:prstGeom prst="round2Diag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任务描述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1D77C0F-FCD1-4F00-AB87-1DC6DAEC9899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F183E81-0E95-4955-8462-1D334940F3F8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8ABBDF3-79EF-4652-A835-A540DAE178E4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根据等式猜数字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E1B43C5-FD82-43BC-B1A7-67EC42F23A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8860" y="3984467"/>
            <a:ext cx="5796417" cy="1519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9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988823" y="1072129"/>
            <a:ext cx="2859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1.1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循环结构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211814" y="2016646"/>
            <a:ext cx="9798115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while</a:t>
            </a:r>
            <a:r>
              <a:rPr lang="zh-CN" altLang="en-US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</a:t>
            </a:r>
            <a:endParaRPr lang="en-US" altLang="zh-CN" sz="2000" dirty="0">
              <a:solidFill>
                <a:srgbClr val="8DA0C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当事先不知道循环该执行多少次的时，就要用到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循环。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循环的格式如下：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E1BFD31-9D74-4656-9CBA-1E1BABCE1E69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根据等式猜数字</a:t>
            </a:r>
          </a:p>
        </p:txBody>
      </p:sp>
      <p:sp>
        <p:nvSpPr>
          <p:cNvPr id="17" name="圆角矩形 14">
            <a:extLst>
              <a:ext uri="{FF2B5EF4-FFF2-40B4-BE49-F238E27FC236}">
                <a16:creationId xmlns:a16="http://schemas.microsoft.com/office/drawing/2014/main" id="{55BD0FBD-D314-4886-B66C-48D3B9998486}"/>
              </a:ext>
            </a:extLst>
          </p:cNvPr>
          <p:cNvSpPr/>
          <p:nvPr/>
        </p:nvSpPr>
        <p:spPr>
          <a:xfrm>
            <a:off x="862851" y="1920211"/>
            <a:ext cx="10496040" cy="1767994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5776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0" name="矩形 93">
            <a:extLst>
              <a:ext uri="{FF2B5EF4-FFF2-40B4-BE49-F238E27FC236}">
                <a16:creationId xmlns:a16="http://schemas.microsoft.com/office/drawing/2014/main" id="{EC6C7B57-DB3B-4A72-952E-3A6920158028}"/>
              </a:ext>
            </a:extLst>
          </p:cNvPr>
          <p:cNvSpPr/>
          <p:nvPr/>
        </p:nvSpPr>
        <p:spPr>
          <a:xfrm>
            <a:off x="855416" y="1892493"/>
            <a:ext cx="314751" cy="31380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sp>
        <p:nvSpPr>
          <p:cNvPr id="21" name="矩形 93">
            <a:extLst>
              <a:ext uri="{FF2B5EF4-FFF2-40B4-BE49-F238E27FC236}">
                <a16:creationId xmlns:a16="http://schemas.microsoft.com/office/drawing/2014/main" id="{BE3C5998-2642-45C1-A36A-8AD6F94F26DD}"/>
              </a:ext>
            </a:extLst>
          </p:cNvPr>
          <p:cNvSpPr/>
          <p:nvPr/>
        </p:nvSpPr>
        <p:spPr>
          <a:xfrm rot="10800000">
            <a:off x="11059771" y="3343784"/>
            <a:ext cx="334091" cy="37213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8DA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99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7BE2504-8BB5-48E3-B6FF-794BEFF28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677" y="3859163"/>
            <a:ext cx="6660457" cy="176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62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17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988823" y="1173323"/>
            <a:ext cx="6797717" cy="50061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下面列出了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循环执行的流程。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）第一次进入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循环前，就必须先为循环控制变量（或表达式）赋起始值。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）根据判断条件的内容决定是否要继续执行循环，如果条件判断值为真（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True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），继续执行循环主体；条件判断值为假（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False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），则跳出循环执行其他语句。</a:t>
            </a:r>
          </a:p>
          <a:p>
            <a:pPr lvl="0"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）执行完循环主体内的语句后，重新为循环控制变量（或表达式）赋值（增加或减少），由于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循环不会自动更改循环控制变量（或表达式）的内容，所以在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循环中为循环控制变量赋值的工作要由设计者自己来做，完成后再回到步骤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重新判断是否继续执行循环。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E1BFD31-9D74-4656-9CBA-1E1BABCE1E69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根据等式猜数字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633565" y="1051045"/>
            <a:ext cx="11023882" cy="527225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5634270-BA39-4DF5-B38E-D128A1181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7430832" y="2224280"/>
            <a:ext cx="4345283" cy="3199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1598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988823" y="1451242"/>
            <a:ext cx="10313367" cy="3895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根据上述的程序流程，可以绘制出如图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4-1-1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所示的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循环流程图。  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E1BFD31-9D74-4656-9CBA-1E1BABCE1E69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根据等式猜数字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584059" y="1166251"/>
            <a:ext cx="11023882" cy="527225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B8A5BBF-ADA3-4AEA-A281-470DED7C6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9235" y="2368356"/>
            <a:ext cx="4133529" cy="33233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418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E1BFD31-9D74-4656-9CBA-1E1BABCE1E69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印品黑体" panose="00000500000000000000" pitchFamily="2" charset="-122"/>
                <a:ea typeface="微软雅黑" panose="020B0503020204020204" pitchFamily="34" charset="-122"/>
                <a:sym typeface="Arial" panose="020B0604020202020204" pitchFamily="34" charset="0"/>
              </a:rPr>
              <a:t>根据等式猜数字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584059" y="1166251"/>
            <a:ext cx="11023882" cy="5272256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9902671-95E0-476F-9513-2B3195BAB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835" y="1786946"/>
            <a:ext cx="8596067" cy="381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aleway" panose="020B0503030101060003" pitchFamily="34" charset="0"/>
                  <a:ea typeface="+mn-ea"/>
                  <a:cs typeface="+mn-cs"/>
                </a:rPr>
                <a:t>75%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anose="020B05030301010600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marL="0" marR="0" lvl="0" indent="0" algn="ctr" defTabSz="228594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rPr>
                <a:t>添加标题内容</a:t>
              </a:r>
              <a:endParaRPr kumimoji="0" lang="id-ID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0958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939263" y="1096483"/>
            <a:ext cx="10313474" cy="2697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 defTabSz="609585">
              <a:lnSpc>
                <a:spcPct val="150000"/>
              </a:lnSpc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DA0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8DA0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 </a:t>
            </a:r>
            <a:r>
              <a:rPr lang="en-US" altLang="zh-CN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do-while</a:t>
            </a:r>
            <a:r>
              <a:rPr lang="zh-CN" altLang="en-US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8DA0C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defTabSz="609585">
              <a:lnSpc>
                <a:spcPct val="150000"/>
              </a:lnSpc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do-while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循环也是用于未知循环执行次数的时候，而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循环及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do-while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循环最大不同就是进入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循环前，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语句会先测试判断条件的真假，再决定是否执行循环主体，而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do-while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循环则是“先做再说”，每次都是先执行一次循环主体，然后再测试判断条件的真假，所以无论循环成立的条件是什么，使用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do-while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循环时，至少都会执行一次循环主体。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do-while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循环的格式如下：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18071" y="1022538"/>
            <a:ext cx="11023882" cy="481292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41AE4910-43E1-4767-AECD-45EAFCBCB625}"/>
              </a:ext>
            </a:extLst>
          </p:cNvPr>
          <p:cNvSpPr txBox="1"/>
          <p:nvPr/>
        </p:nvSpPr>
        <p:spPr>
          <a:xfrm>
            <a:off x="988823" y="146224"/>
            <a:ext cx="2872581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印品黑体" panose="00000500000000000000" pitchFamily="2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根据等式猜数字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BDFB543-8F36-480C-B157-EB894D447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948" y="3885460"/>
            <a:ext cx="2504445" cy="163945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06497B5-F94C-4BD6-9FF8-BA93603789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0249" y="4487157"/>
            <a:ext cx="3695351" cy="89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99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Pro Hous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92751"/>
      </a:accent1>
      <a:accent2>
        <a:srgbClr val="D8D8D8"/>
      </a:accent2>
      <a:accent3>
        <a:srgbClr val="BFBFBF"/>
      </a:accent3>
      <a:accent4>
        <a:srgbClr val="A5A5A5"/>
      </a:accent4>
      <a:accent5>
        <a:srgbClr val="BFBFBF"/>
      </a:accent5>
      <a:accent6>
        <a:srgbClr val="D8D8D8"/>
      </a:accent6>
      <a:hlink>
        <a:srgbClr val="0563C1"/>
      </a:hlink>
      <a:folHlink>
        <a:srgbClr val="954F72"/>
      </a:folHlink>
    </a:clrScheme>
    <a:fontScheme name="Pro House">
      <a:majorFont>
        <a:latin typeface="Roboto Medium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1506</Words>
  <Application>Microsoft Office PowerPoint</Application>
  <PresentationFormat>宽屏</PresentationFormat>
  <Paragraphs>103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Gill Sans</vt:lpstr>
      <vt:lpstr>等线</vt:lpstr>
      <vt:lpstr>等线 Light</vt:lpstr>
      <vt:lpstr>楷体</vt:lpstr>
      <vt:lpstr>思源黑体 CN Bold</vt:lpstr>
      <vt:lpstr>思源黑体 CN Regular</vt:lpstr>
      <vt:lpstr>微软雅黑</vt:lpstr>
      <vt:lpstr>印品黑体</vt:lpstr>
      <vt:lpstr>Arial</vt:lpstr>
      <vt:lpstr>Open Sans</vt:lpstr>
      <vt:lpstr>Raleway</vt:lpstr>
      <vt:lpstr>Roboto Medium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yuting</dc:creator>
  <cp:lastModifiedBy>li yuting</cp:lastModifiedBy>
  <cp:revision>89</cp:revision>
  <dcterms:created xsi:type="dcterms:W3CDTF">2021-12-15T06:35:32Z</dcterms:created>
  <dcterms:modified xsi:type="dcterms:W3CDTF">2021-12-25T04:13:28Z</dcterms:modified>
</cp:coreProperties>
</file>